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notesMasterIdLst>
    <p:notesMasterId r:id="rId36"/>
  </p:notesMasterIdLst>
  <p:sldIdLst>
    <p:sldId id="256" r:id="rId5"/>
    <p:sldId id="257" r:id="rId6"/>
    <p:sldId id="258" r:id="rId7"/>
    <p:sldId id="260" r:id="rId8"/>
    <p:sldId id="261" r:id="rId9"/>
    <p:sldId id="262" r:id="rId10"/>
    <p:sldId id="263" r:id="rId11"/>
    <p:sldId id="264" r:id="rId12"/>
    <p:sldId id="279"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80" r:id="rId27"/>
    <p:sldId id="281" r:id="rId28"/>
    <p:sldId id="282" r:id="rId29"/>
    <p:sldId id="283" r:id="rId30"/>
    <p:sldId id="284" r:id="rId31"/>
    <p:sldId id="285" r:id="rId32"/>
    <p:sldId id="286" r:id="rId33"/>
    <p:sldId id="287" r:id="rId34"/>
    <p:sldId id="28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4607"/>
  </p:normalViewPr>
  <p:slideViewPr>
    <p:cSldViewPr snapToGrid="0">
      <p:cViewPr varScale="1">
        <p:scale>
          <a:sx n="78" d="100"/>
          <a:sy n="78" d="100"/>
        </p:scale>
        <p:origin x="8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FA1A54-FD8E-41F8-B1B0-2495546CFC59}"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D6713FC6-7004-47D6-9ADC-615C166CE70C}">
      <dgm:prSet/>
      <dgm:spPr/>
      <dgm:t>
        <a:bodyPr/>
        <a:lstStyle/>
        <a:p>
          <a:r>
            <a:rPr lang="en-GB"/>
            <a:t>The regulations  state that there is no legal duty are placed on the safety rep because of the functions and rights</a:t>
          </a:r>
          <a:endParaRPr lang="en-US"/>
        </a:p>
      </dgm:t>
    </dgm:pt>
    <dgm:pt modelId="{247F8D4F-0364-4C65-9485-16C788F537F0}" type="parTrans" cxnId="{11E8E54B-376F-4E9E-BAE9-FAB9B2527E60}">
      <dgm:prSet/>
      <dgm:spPr/>
      <dgm:t>
        <a:bodyPr/>
        <a:lstStyle/>
        <a:p>
          <a:endParaRPr lang="en-US"/>
        </a:p>
      </dgm:t>
    </dgm:pt>
    <dgm:pt modelId="{796BC81A-EC41-4022-8914-FC6F7B51F990}" type="sibTrans" cxnId="{11E8E54B-376F-4E9E-BAE9-FAB9B2527E60}">
      <dgm:prSet/>
      <dgm:spPr/>
      <dgm:t>
        <a:bodyPr/>
        <a:lstStyle/>
        <a:p>
          <a:endParaRPr lang="en-US"/>
        </a:p>
      </dgm:t>
    </dgm:pt>
    <dgm:pt modelId="{86523183-C5B6-487D-9A7B-F5051DC6D196}">
      <dgm:prSet/>
      <dgm:spPr/>
      <dgm:t>
        <a:bodyPr/>
        <a:lstStyle/>
        <a:p>
          <a:r>
            <a:rPr lang="en-GB"/>
            <a:t>This means that the safety rep has no greater liability in health and safety breaches than any other employees</a:t>
          </a:r>
          <a:endParaRPr lang="en-US"/>
        </a:p>
      </dgm:t>
    </dgm:pt>
    <dgm:pt modelId="{0A96D65F-B01B-4489-B49B-5A6FABE81CC0}" type="parTrans" cxnId="{8A703D70-5B2C-4ADF-B3CD-E7115613B943}">
      <dgm:prSet/>
      <dgm:spPr/>
      <dgm:t>
        <a:bodyPr/>
        <a:lstStyle/>
        <a:p>
          <a:endParaRPr lang="en-US"/>
        </a:p>
      </dgm:t>
    </dgm:pt>
    <dgm:pt modelId="{072012D1-F65E-4739-A0EC-9160D1FB85CE}" type="sibTrans" cxnId="{8A703D70-5B2C-4ADF-B3CD-E7115613B943}">
      <dgm:prSet/>
      <dgm:spPr/>
      <dgm:t>
        <a:bodyPr/>
        <a:lstStyle/>
        <a:p>
          <a:endParaRPr lang="en-US"/>
        </a:p>
      </dgm:t>
    </dgm:pt>
    <dgm:pt modelId="{5B6179F9-F3A3-4E11-8DA6-A336D6657D72}">
      <dgm:prSet/>
      <dgm:spPr/>
      <dgm:t>
        <a:bodyPr/>
        <a:lstStyle/>
        <a:p>
          <a:r>
            <a:rPr lang="en-GB"/>
            <a:t>Attending health and safety committee meetings</a:t>
          </a:r>
          <a:endParaRPr lang="en-US"/>
        </a:p>
      </dgm:t>
    </dgm:pt>
    <dgm:pt modelId="{092EDF66-5AD1-43AD-B739-9D9CF54096E5}" type="parTrans" cxnId="{888F0D12-7C8D-46F9-AB21-78035CF662A4}">
      <dgm:prSet/>
      <dgm:spPr/>
      <dgm:t>
        <a:bodyPr/>
        <a:lstStyle/>
        <a:p>
          <a:endParaRPr lang="en-US"/>
        </a:p>
      </dgm:t>
    </dgm:pt>
    <dgm:pt modelId="{ACBF60F3-82B7-4211-90A5-31CD53EAC274}" type="sibTrans" cxnId="{888F0D12-7C8D-46F9-AB21-78035CF662A4}">
      <dgm:prSet/>
      <dgm:spPr/>
      <dgm:t>
        <a:bodyPr/>
        <a:lstStyle/>
        <a:p>
          <a:endParaRPr lang="en-US"/>
        </a:p>
      </dgm:t>
    </dgm:pt>
    <dgm:pt modelId="{DC7B63FF-D0E9-4B3C-B9A4-B98DB2F9C050}">
      <dgm:prSet/>
      <dgm:spPr/>
      <dgm:t>
        <a:bodyPr/>
        <a:lstStyle/>
        <a:p>
          <a:r>
            <a:rPr lang="en-GB"/>
            <a:t>Receiving information from inspectors</a:t>
          </a:r>
          <a:endParaRPr lang="en-US"/>
        </a:p>
      </dgm:t>
    </dgm:pt>
    <dgm:pt modelId="{5096DF0F-A2E4-42C3-A717-EA500C14CDC0}" type="parTrans" cxnId="{A1487FEB-520A-496B-B652-2708B2C5C6E3}">
      <dgm:prSet/>
      <dgm:spPr/>
      <dgm:t>
        <a:bodyPr/>
        <a:lstStyle/>
        <a:p>
          <a:endParaRPr lang="en-US"/>
        </a:p>
      </dgm:t>
    </dgm:pt>
    <dgm:pt modelId="{2E6E3011-1DBA-461E-9B03-DA6631C466D2}" type="sibTrans" cxnId="{A1487FEB-520A-496B-B652-2708B2C5C6E3}">
      <dgm:prSet/>
      <dgm:spPr/>
      <dgm:t>
        <a:bodyPr/>
        <a:lstStyle/>
        <a:p>
          <a:endParaRPr lang="en-US"/>
        </a:p>
      </dgm:t>
    </dgm:pt>
    <dgm:pt modelId="{702C2888-6F2A-4302-A0A4-508FDF2F1CA2}" type="pres">
      <dgm:prSet presAssocID="{63FA1A54-FD8E-41F8-B1B0-2495546CFC59}" presName="hierChild1" presStyleCnt="0">
        <dgm:presLayoutVars>
          <dgm:chPref val="1"/>
          <dgm:dir/>
          <dgm:animOne val="branch"/>
          <dgm:animLvl val="lvl"/>
          <dgm:resizeHandles/>
        </dgm:presLayoutVars>
      </dgm:prSet>
      <dgm:spPr/>
    </dgm:pt>
    <dgm:pt modelId="{5861917A-7667-4822-A028-FECB54F7AE31}" type="pres">
      <dgm:prSet presAssocID="{D6713FC6-7004-47D6-9ADC-615C166CE70C}" presName="hierRoot1" presStyleCnt="0"/>
      <dgm:spPr/>
    </dgm:pt>
    <dgm:pt modelId="{A31CB460-2EAF-4617-B840-817193961134}" type="pres">
      <dgm:prSet presAssocID="{D6713FC6-7004-47D6-9ADC-615C166CE70C}" presName="composite" presStyleCnt="0"/>
      <dgm:spPr/>
    </dgm:pt>
    <dgm:pt modelId="{FE8860AA-2702-40E9-AF68-6266678C829B}" type="pres">
      <dgm:prSet presAssocID="{D6713FC6-7004-47D6-9ADC-615C166CE70C}" presName="background" presStyleLbl="node0" presStyleIdx="0" presStyleCnt="4"/>
      <dgm:spPr/>
    </dgm:pt>
    <dgm:pt modelId="{FF683488-B5A0-46C4-A234-725FFEADCF4D}" type="pres">
      <dgm:prSet presAssocID="{D6713FC6-7004-47D6-9ADC-615C166CE70C}" presName="text" presStyleLbl="fgAcc0" presStyleIdx="0" presStyleCnt="4">
        <dgm:presLayoutVars>
          <dgm:chPref val="3"/>
        </dgm:presLayoutVars>
      </dgm:prSet>
      <dgm:spPr/>
    </dgm:pt>
    <dgm:pt modelId="{5FDEF9AA-A5FA-4935-BAE0-8A6E29CEAF43}" type="pres">
      <dgm:prSet presAssocID="{D6713FC6-7004-47D6-9ADC-615C166CE70C}" presName="hierChild2" presStyleCnt="0"/>
      <dgm:spPr/>
    </dgm:pt>
    <dgm:pt modelId="{E1D319B4-2C4C-42DF-80C8-D82630A4F08F}" type="pres">
      <dgm:prSet presAssocID="{86523183-C5B6-487D-9A7B-F5051DC6D196}" presName="hierRoot1" presStyleCnt="0"/>
      <dgm:spPr/>
    </dgm:pt>
    <dgm:pt modelId="{EFBEB681-0113-46C5-8B8E-D7A4690D0D44}" type="pres">
      <dgm:prSet presAssocID="{86523183-C5B6-487D-9A7B-F5051DC6D196}" presName="composite" presStyleCnt="0"/>
      <dgm:spPr/>
    </dgm:pt>
    <dgm:pt modelId="{C2E76D50-C313-423F-8299-2D88411357E2}" type="pres">
      <dgm:prSet presAssocID="{86523183-C5B6-487D-9A7B-F5051DC6D196}" presName="background" presStyleLbl="node0" presStyleIdx="1" presStyleCnt="4"/>
      <dgm:spPr/>
    </dgm:pt>
    <dgm:pt modelId="{9C03F5DA-D072-4F7A-B683-459E765A9CB1}" type="pres">
      <dgm:prSet presAssocID="{86523183-C5B6-487D-9A7B-F5051DC6D196}" presName="text" presStyleLbl="fgAcc0" presStyleIdx="1" presStyleCnt="4">
        <dgm:presLayoutVars>
          <dgm:chPref val="3"/>
        </dgm:presLayoutVars>
      </dgm:prSet>
      <dgm:spPr/>
    </dgm:pt>
    <dgm:pt modelId="{7DC615A5-A46E-4DFD-A8C3-C37EED5D1F54}" type="pres">
      <dgm:prSet presAssocID="{86523183-C5B6-487D-9A7B-F5051DC6D196}" presName="hierChild2" presStyleCnt="0"/>
      <dgm:spPr/>
    </dgm:pt>
    <dgm:pt modelId="{90ADDCD7-17E1-4DE4-9BC2-FD0AD2959DEF}" type="pres">
      <dgm:prSet presAssocID="{5B6179F9-F3A3-4E11-8DA6-A336D6657D72}" presName="hierRoot1" presStyleCnt="0"/>
      <dgm:spPr/>
    </dgm:pt>
    <dgm:pt modelId="{EA57922A-191A-459F-B5BE-F5815991C863}" type="pres">
      <dgm:prSet presAssocID="{5B6179F9-F3A3-4E11-8DA6-A336D6657D72}" presName="composite" presStyleCnt="0"/>
      <dgm:spPr/>
    </dgm:pt>
    <dgm:pt modelId="{88590D1F-9C15-4BC8-8450-AF2C1F9F1245}" type="pres">
      <dgm:prSet presAssocID="{5B6179F9-F3A3-4E11-8DA6-A336D6657D72}" presName="background" presStyleLbl="node0" presStyleIdx="2" presStyleCnt="4"/>
      <dgm:spPr/>
    </dgm:pt>
    <dgm:pt modelId="{C1BD5075-B165-4AA4-AAFC-64AD37956E9F}" type="pres">
      <dgm:prSet presAssocID="{5B6179F9-F3A3-4E11-8DA6-A336D6657D72}" presName="text" presStyleLbl="fgAcc0" presStyleIdx="2" presStyleCnt="4">
        <dgm:presLayoutVars>
          <dgm:chPref val="3"/>
        </dgm:presLayoutVars>
      </dgm:prSet>
      <dgm:spPr/>
    </dgm:pt>
    <dgm:pt modelId="{ED0B965C-0B79-4772-B723-36C51A7CB421}" type="pres">
      <dgm:prSet presAssocID="{5B6179F9-F3A3-4E11-8DA6-A336D6657D72}" presName="hierChild2" presStyleCnt="0"/>
      <dgm:spPr/>
    </dgm:pt>
    <dgm:pt modelId="{99C2A9AE-F8CE-4DD4-ABF6-ED8D9E88025E}" type="pres">
      <dgm:prSet presAssocID="{DC7B63FF-D0E9-4B3C-B9A4-B98DB2F9C050}" presName="hierRoot1" presStyleCnt="0"/>
      <dgm:spPr/>
    </dgm:pt>
    <dgm:pt modelId="{F7F71433-99FF-45B1-8F3A-8E4628C26A31}" type="pres">
      <dgm:prSet presAssocID="{DC7B63FF-D0E9-4B3C-B9A4-B98DB2F9C050}" presName="composite" presStyleCnt="0"/>
      <dgm:spPr/>
    </dgm:pt>
    <dgm:pt modelId="{488A75D9-1639-49A2-B478-1DC094B51818}" type="pres">
      <dgm:prSet presAssocID="{DC7B63FF-D0E9-4B3C-B9A4-B98DB2F9C050}" presName="background" presStyleLbl="node0" presStyleIdx="3" presStyleCnt="4"/>
      <dgm:spPr/>
    </dgm:pt>
    <dgm:pt modelId="{76F7FC72-5D59-4611-8F22-D93390CF8FC4}" type="pres">
      <dgm:prSet presAssocID="{DC7B63FF-D0E9-4B3C-B9A4-B98DB2F9C050}" presName="text" presStyleLbl="fgAcc0" presStyleIdx="3" presStyleCnt="4">
        <dgm:presLayoutVars>
          <dgm:chPref val="3"/>
        </dgm:presLayoutVars>
      </dgm:prSet>
      <dgm:spPr/>
    </dgm:pt>
    <dgm:pt modelId="{EE78F5FB-71FE-41AC-B292-F413590890C6}" type="pres">
      <dgm:prSet presAssocID="{DC7B63FF-D0E9-4B3C-B9A4-B98DB2F9C050}" presName="hierChild2" presStyleCnt="0"/>
      <dgm:spPr/>
    </dgm:pt>
  </dgm:ptLst>
  <dgm:cxnLst>
    <dgm:cxn modelId="{888F0D12-7C8D-46F9-AB21-78035CF662A4}" srcId="{63FA1A54-FD8E-41F8-B1B0-2495546CFC59}" destId="{5B6179F9-F3A3-4E11-8DA6-A336D6657D72}" srcOrd="2" destOrd="0" parTransId="{092EDF66-5AD1-43AD-B739-9D9CF54096E5}" sibTransId="{ACBF60F3-82B7-4211-90A5-31CD53EAC274}"/>
    <dgm:cxn modelId="{C4236316-100D-4214-99C5-7019BDCCF64F}" type="presOf" srcId="{5B6179F9-F3A3-4E11-8DA6-A336D6657D72}" destId="{C1BD5075-B165-4AA4-AAFC-64AD37956E9F}" srcOrd="0" destOrd="0" presId="urn:microsoft.com/office/officeart/2005/8/layout/hierarchy1"/>
    <dgm:cxn modelId="{11E8E54B-376F-4E9E-BAE9-FAB9B2527E60}" srcId="{63FA1A54-FD8E-41F8-B1B0-2495546CFC59}" destId="{D6713FC6-7004-47D6-9ADC-615C166CE70C}" srcOrd="0" destOrd="0" parTransId="{247F8D4F-0364-4C65-9485-16C788F537F0}" sibTransId="{796BC81A-EC41-4022-8914-FC6F7B51F990}"/>
    <dgm:cxn modelId="{8A703D70-5B2C-4ADF-B3CD-E7115613B943}" srcId="{63FA1A54-FD8E-41F8-B1B0-2495546CFC59}" destId="{86523183-C5B6-487D-9A7B-F5051DC6D196}" srcOrd="1" destOrd="0" parTransId="{0A96D65F-B01B-4489-B49B-5A6FABE81CC0}" sibTransId="{072012D1-F65E-4739-A0EC-9160D1FB85CE}"/>
    <dgm:cxn modelId="{E735A571-76AB-4483-A407-7DE9EA8C2F20}" type="presOf" srcId="{86523183-C5B6-487D-9A7B-F5051DC6D196}" destId="{9C03F5DA-D072-4F7A-B683-459E765A9CB1}" srcOrd="0" destOrd="0" presId="urn:microsoft.com/office/officeart/2005/8/layout/hierarchy1"/>
    <dgm:cxn modelId="{5BDA0F79-FB20-4020-874C-30081B0B0C87}" type="presOf" srcId="{D6713FC6-7004-47D6-9ADC-615C166CE70C}" destId="{FF683488-B5A0-46C4-A234-725FFEADCF4D}" srcOrd="0" destOrd="0" presId="urn:microsoft.com/office/officeart/2005/8/layout/hierarchy1"/>
    <dgm:cxn modelId="{38996C89-2486-4BA4-846D-1995547F869D}" type="presOf" srcId="{DC7B63FF-D0E9-4B3C-B9A4-B98DB2F9C050}" destId="{76F7FC72-5D59-4611-8F22-D93390CF8FC4}" srcOrd="0" destOrd="0" presId="urn:microsoft.com/office/officeart/2005/8/layout/hierarchy1"/>
    <dgm:cxn modelId="{A1487FEB-520A-496B-B652-2708B2C5C6E3}" srcId="{63FA1A54-FD8E-41F8-B1B0-2495546CFC59}" destId="{DC7B63FF-D0E9-4B3C-B9A4-B98DB2F9C050}" srcOrd="3" destOrd="0" parTransId="{5096DF0F-A2E4-42C3-A717-EA500C14CDC0}" sibTransId="{2E6E3011-1DBA-461E-9B03-DA6631C466D2}"/>
    <dgm:cxn modelId="{108ED7F3-6B2A-44A1-98AE-6226F5AFE026}" type="presOf" srcId="{63FA1A54-FD8E-41F8-B1B0-2495546CFC59}" destId="{702C2888-6F2A-4302-A0A4-508FDF2F1CA2}" srcOrd="0" destOrd="0" presId="urn:microsoft.com/office/officeart/2005/8/layout/hierarchy1"/>
    <dgm:cxn modelId="{941E4950-C785-4B1C-8405-2139AB1887E2}" type="presParOf" srcId="{702C2888-6F2A-4302-A0A4-508FDF2F1CA2}" destId="{5861917A-7667-4822-A028-FECB54F7AE31}" srcOrd="0" destOrd="0" presId="urn:microsoft.com/office/officeart/2005/8/layout/hierarchy1"/>
    <dgm:cxn modelId="{AF90946C-4588-4254-83FF-816CCF0F6CCA}" type="presParOf" srcId="{5861917A-7667-4822-A028-FECB54F7AE31}" destId="{A31CB460-2EAF-4617-B840-817193961134}" srcOrd="0" destOrd="0" presId="urn:microsoft.com/office/officeart/2005/8/layout/hierarchy1"/>
    <dgm:cxn modelId="{0CA6B967-553E-4179-B241-4F98FE0EDBC2}" type="presParOf" srcId="{A31CB460-2EAF-4617-B840-817193961134}" destId="{FE8860AA-2702-40E9-AF68-6266678C829B}" srcOrd="0" destOrd="0" presId="urn:microsoft.com/office/officeart/2005/8/layout/hierarchy1"/>
    <dgm:cxn modelId="{5FC93D2B-CF1E-40DF-912E-56F0FCBEFFF6}" type="presParOf" srcId="{A31CB460-2EAF-4617-B840-817193961134}" destId="{FF683488-B5A0-46C4-A234-725FFEADCF4D}" srcOrd="1" destOrd="0" presId="urn:microsoft.com/office/officeart/2005/8/layout/hierarchy1"/>
    <dgm:cxn modelId="{E6606E3C-5376-45A4-81B9-9E1C5E853CB9}" type="presParOf" srcId="{5861917A-7667-4822-A028-FECB54F7AE31}" destId="{5FDEF9AA-A5FA-4935-BAE0-8A6E29CEAF43}" srcOrd="1" destOrd="0" presId="urn:microsoft.com/office/officeart/2005/8/layout/hierarchy1"/>
    <dgm:cxn modelId="{9389C84C-F6B7-4CF1-98D0-B737C1C2968C}" type="presParOf" srcId="{702C2888-6F2A-4302-A0A4-508FDF2F1CA2}" destId="{E1D319B4-2C4C-42DF-80C8-D82630A4F08F}" srcOrd="1" destOrd="0" presId="urn:microsoft.com/office/officeart/2005/8/layout/hierarchy1"/>
    <dgm:cxn modelId="{B991F205-A768-4206-ADFA-1B5189318FA5}" type="presParOf" srcId="{E1D319B4-2C4C-42DF-80C8-D82630A4F08F}" destId="{EFBEB681-0113-46C5-8B8E-D7A4690D0D44}" srcOrd="0" destOrd="0" presId="urn:microsoft.com/office/officeart/2005/8/layout/hierarchy1"/>
    <dgm:cxn modelId="{0E33A8E0-E218-4446-A38E-C940DF42C88E}" type="presParOf" srcId="{EFBEB681-0113-46C5-8B8E-D7A4690D0D44}" destId="{C2E76D50-C313-423F-8299-2D88411357E2}" srcOrd="0" destOrd="0" presId="urn:microsoft.com/office/officeart/2005/8/layout/hierarchy1"/>
    <dgm:cxn modelId="{77814459-348C-40C6-85EC-1A91250DEC6E}" type="presParOf" srcId="{EFBEB681-0113-46C5-8B8E-D7A4690D0D44}" destId="{9C03F5DA-D072-4F7A-B683-459E765A9CB1}" srcOrd="1" destOrd="0" presId="urn:microsoft.com/office/officeart/2005/8/layout/hierarchy1"/>
    <dgm:cxn modelId="{D91B3D37-DE82-4C14-8D9C-6638CF4D5186}" type="presParOf" srcId="{E1D319B4-2C4C-42DF-80C8-D82630A4F08F}" destId="{7DC615A5-A46E-4DFD-A8C3-C37EED5D1F54}" srcOrd="1" destOrd="0" presId="urn:microsoft.com/office/officeart/2005/8/layout/hierarchy1"/>
    <dgm:cxn modelId="{3290BE44-29BA-4F48-8BD0-038C8E097D8F}" type="presParOf" srcId="{702C2888-6F2A-4302-A0A4-508FDF2F1CA2}" destId="{90ADDCD7-17E1-4DE4-9BC2-FD0AD2959DEF}" srcOrd="2" destOrd="0" presId="urn:microsoft.com/office/officeart/2005/8/layout/hierarchy1"/>
    <dgm:cxn modelId="{FA83465A-E024-43E2-823F-A8E5C18F7AC9}" type="presParOf" srcId="{90ADDCD7-17E1-4DE4-9BC2-FD0AD2959DEF}" destId="{EA57922A-191A-459F-B5BE-F5815991C863}" srcOrd="0" destOrd="0" presId="urn:microsoft.com/office/officeart/2005/8/layout/hierarchy1"/>
    <dgm:cxn modelId="{B5265A31-8E47-4F27-A71F-1C586E895D77}" type="presParOf" srcId="{EA57922A-191A-459F-B5BE-F5815991C863}" destId="{88590D1F-9C15-4BC8-8450-AF2C1F9F1245}" srcOrd="0" destOrd="0" presId="urn:microsoft.com/office/officeart/2005/8/layout/hierarchy1"/>
    <dgm:cxn modelId="{311D17DE-1E9F-43EC-95B2-9DB982E54B44}" type="presParOf" srcId="{EA57922A-191A-459F-B5BE-F5815991C863}" destId="{C1BD5075-B165-4AA4-AAFC-64AD37956E9F}" srcOrd="1" destOrd="0" presId="urn:microsoft.com/office/officeart/2005/8/layout/hierarchy1"/>
    <dgm:cxn modelId="{27CF211F-F559-4869-A6B0-EC05FB81183B}" type="presParOf" srcId="{90ADDCD7-17E1-4DE4-9BC2-FD0AD2959DEF}" destId="{ED0B965C-0B79-4772-B723-36C51A7CB421}" srcOrd="1" destOrd="0" presId="urn:microsoft.com/office/officeart/2005/8/layout/hierarchy1"/>
    <dgm:cxn modelId="{4361A48A-85C2-4DE3-91CB-5BBA32D20C8E}" type="presParOf" srcId="{702C2888-6F2A-4302-A0A4-508FDF2F1CA2}" destId="{99C2A9AE-F8CE-4DD4-ABF6-ED8D9E88025E}" srcOrd="3" destOrd="0" presId="urn:microsoft.com/office/officeart/2005/8/layout/hierarchy1"/>
    <dgm:cxn modelId="{68803990-3959-42F0-92CE-6F5B5647DC30}" type="presParOf" srcId="{99C2A9AE-F8CE-4DD4-ABF6-ED8D9E88025E}" destId="{F7F71433-99FF-45B1-8F3A-8E4628C26A31}" srcOrd="0" destOrd="0" presId="urn:microsoft.com/office/officeart/2005/8/layout/hierarchy1"/>
    <dgm:cxn modelId="{7E8DD400-3A9B-4619-8DE5-4E8C98D9A7BA}" type="presParOf" srcId="{F7F71433-99FF-45B1-8F3A-8E4628C26A31}" destId="{488A75D9-1639-49A2-B478-1DC094B51818}" srcOrd="0" destOrd="0" presId="urn:microsoft.com/office/officeart/2005/8/layout/hierarchy1"/>
    <dgm:cxn modelId="{231C2B09-C7B7-4AFC-92C1-FD8923D8204E}" type="presParOf" srcId="{F7F71433-99FF-45B1-8F3A-8E4628C26A31}" destId="{76F7FC72-5D59-4611-8F22-D93390CF8FC4}" srcOrd="1" destOrd="0" presId="urn:microsoft.com/office/officeart/2005/8/layout/hierarchy1"/>
    <dgm:cxn modelId="{2C2A630F-5E0B-4264-9904-C65FBF0804FA}" type="presParOf" srcId="{99C2A9AE-F8CE-4DD4-ABF6-ED8D9E88025E}" destId="{EE78F5FB-71FE-41AC-B292-F413590890C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64B163-B1A3-40F6-8A94-7AC8215301B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F189C19-30A5-4B8D-BBF1-5E0AC111754C}">
      <dgm:prSet/>
      <dgm:spPr/>
      <dgm:t>
        <a:bodyPr/>
        <a:lstStyle/>
        <a:p>
          <a:r>
            <a:rPr lang="en-GB"/>
            <a:t>Employers</a:t>
          </a:r>
          <a:endParaRPr lang="en-US"/>
        </a:p>
      </dgm:t>
    </dgm:pt>
    <dgm:pt modelId="{4F7D8166-8A21-4DC0-A9C2-3425C33C5ECA}" type="parTrans" cxnId="{71E045F1-6ED4-4C95-A1BC-14632BD90D63}">
      <dgm:prSet/>
      <dgm:spPr/>
      <dgm:t>
        <a:bodyPr/>
        <a:lstStyle/>
        <a:p>
          <a:endParaRPr lang="en-US"/>
        </a:p>
      </dgm:t>
    </dgm:pt>
    <dgm:pt modelId="{42A70926-EBB7-4D23-B8A5-857037172699}" type="sibTrans" cxnId="{71E045F1-6ED4-4C95-A1BC-14632BD90D63}">
      <dgm:prSet/>
      <dgm:spPr/>
      <dgm:t>
        <a:bodyPr/>
        <a:lstStyle/>
        <a:p>
          <a:endParaRPr lang="en-US"/>
        </a:p>
      </dgm:t>
    </dgm:pt>
    <dgm:pt modelId="{BC54BFF7-DCC1-41AF-AC4A-CD357C18C9D4}">
      <dgm:prSet/>
      <dgm:spPr/>
      <dgm:t>
        <a:bodyPr/>
        <a:lstStyle/>
        <a:p>
          <a:r>
            <a:rPr lang="en-GB"/>
            <a:t>In general, employers must make available to safety reps all the information necessary to enable them to fulfil their functions.</a:t>
          </a:r>
          <a:endParaRPr lang="en-US"/>
        </a:p>
      </dgm:t>
    </dgm:pt>
    <dgm:pt modelId="{E216AA9B-D0BF-43DF-BD26-821E87C09F89}" type="parTrans" cxnId="{63795BC8-2E38-4E3C-A94A-C3DDACCC444F}">
      <dgm:prSet/>
      <dgm:spPr/>
      <dgm:t>
        <a:bodyPr/>
        <a:lstStyle/>
        <a:p>
          <a:endParaRPr lang="en-US"/>
        </a:p>
      </dgm:t>
    </dgm:pt>
    <dgm:pt modelId="{871D0302-3D1D-4B79-8B95-CBAE61CD3DE7}" type="sibTrans" cxnId="{63795BC8-2E38-4E3C-A94A-C3DDACCC444F}">
      <dgm:prSet/>
      <dgm:spPr/>
      <dgm:t>
        <a:bodyPr/>
        <a:lstStyle/>
        <a:p>
          <a:endParaRPr lang="en-US"/>
        </a:p>
      </dgm:t>
    </dgm:pt>
    <dgm:pt modelId="{FA9127D6-D165-4CEE-9A66-871112C850EB}">
      <dgm:prSet/>
      <dgm:spPr/>
      <dgm:t>
        <a:bodyPr/>
        <a:lstStyle/>
        <a:p>
          <a:r>
            <a:rPr lang="en-GB"/>
            <a:t>Employers must provide any help and facilities reasonably required by safety reps to carry out their functions. Union safety reps must be provided the time off with pay to carry out their safety reps’ duties and to undergo TUC- or union-approved training. </a:t>
          </a:r>
          <a:endParaRPr lang="en-US"/>
        </a:p>
      </dgm:t>
    </dgm:pt>
    <dgm:pt modelId="{9462D3DC-F7A1-41BD-8782-1A6F4E890034}" type="parTrans" cxnId="{70E4A2F9-D883-4014-B875-0F4560B80883}">
      <dgm:prSet/>
      <dgm:spPr/>
      <dgm:t>
        <a:bodyPr/>
        <a:lstStyle/>
        <a:p>
          <a:endParaRPr lang="en-US"/>
        </a:p>
      </dgm:t>
    </dgm:pt>
    <dgm:pt modelId="{1E7874F9-CEF5-4B8B-944A-07536452D83D}" type="sibTrans" cxnId="{70E4A2F9-D883-4014-B875-0F4560B80883}">
      <dgm:prSet/>
      <dgm:spPr/>
      <dgm:t>
        <a:bodyPr/>
        <a:lstStyle/>
        <a:p>
          <a:endParaRPr lang="en-US"/>
        </a:p>
      </dgm:t>
    </dgm:pt>
    <dgm:pt modelId="{4DA1BD93-C9A2-467E-8BA0-CF3C80E5F6CA}" type="pres">
      <dgm:prSet presAssocID="{5A64B163-B1A3-40F6-8A94-7AC8215301B6}" presName="root" presStyleCnt="0">
        <dgm:presLayoutVars>
          <dgm:dir/>
          <dgm:resizeHandles val="exact"/>
        </dgm:presLayoutVars>
      </dgm:prSet>
      <dgm:spPr/>
    </dgm:pt>
    <dgm:pt modelId="{E9218EAC-9977-44EC-A28B-33728BDB7F9B}" type="pres">
      <dgm:prSet presAssocID="{CF189C19-30A5-4B8D-BBF1-5E0AC111754C}" presName="compNode" presStyleCnt="0"/>
      <dgm:spPr/>
    </dgm:pt>
    <dgm:pt modelId="{885993E2-64D5-4DD0-9FFC-0C75AF560122}" type="pres">
      <dgm:prSet presAssocID="{CF189C19-30A5-4B8D-BBF1-5E0AC111754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efcase"/>
        </a:ext>
      </dgm:extLst>
    </dgm:pt>
    <dgm:pt modelId="{2FB42556-E39E-4291-BA94-AD1096E89C35}" type="pres">
      <dgm:prSet presAssocID="{CF189C19-30A5-4B8D-BBF1-5E0AC111754C}" presName="spaceRect" presStyleCnt="0"/>
      <dgm:spPr/>
    </dgm:pt>
    <dgm:pt modelId="{8C20B039-3E46-4FA0-B26B-4E10F3B64957}" type="pres">
      <dgm:prSet presAssocID="{CF189C19-30A5-4B8D-BBF1-5E0AC111754C}" presName="textRect" presStyleLbl="revTx" presStyleIdx="0" presStyleCnt="3">
        <dgm:presLayoutVars>
          <dgm:chMax val="1"/>
          <dgm:chPref val="1"/>
        </dgm:presLayoutVars>
      </dgm:prSet>
      <dgm:spPr/>
    </dgm:pt>
    <dgm:pt modelId="{545F36C6-4638-4717-806F-815ADF1FB978}" type="pres">
      <dgm:prSet presAssocID="{42A70926-EBB7-4D23-B8A5-857037172699}" presName="sibTrans" presStyleCnt="0"/>
      <dgm:spPr/>
    </dgm:pt>
    <dgm:pt modelId="{A204A126-5E20-4A2A-A0F8-0DEBB24B2FC8}" type="pres">
      <dgm:prSet presAssocID="{BC54BFF7-DCC1-41AF-AC4A-CD357C18C9D4}" presName="compNode" presStyleCnt="0"/>
      <dgm:spPr/>
    </dgm:pt>
    <dgm:pt modelId="{CA9F73AF-DFE9-4B35-AA7D-05511C8142EB}" type="pres">
      <dgm:prSet presAssocID="{BC54BFF7-DCC1-41AF-AC4A-CD357C18C9D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05C95946-3E79-48D8-9996-92F05A6BBBC3}" type="pres">
      <dgm:prSet presAssocID="{BC54BFF7-DCC1-41AF-AC4A-CD357C18C9D4}" presName="spaceRect" presStyleCnt="0"/>
      <dgm:spPr/>
    </dgm:pt>
    <dgm:pt modelId="{5A2E53C7-3549-43E5-8763-D5FD509CEBF4}" type="pres">
      <dgm:prSet presAssocID="{BC54BFF7-DCC1-41AF-AC4A-CD357C18C9D4}" presName="textRect" presStyleLbl="revTx" presStyleIdx="1" presStyleCnt="3">
        <dgm:presLayoutVars>
          <dgm:chMax val="1"/>
          <dgm:chPref val="1"/>
        </dgm:presLayoutVars>
      </dgm:prSet>
      <dgm:spPr/>
    </dgm:pt>
    <dgm:pt modelId="{6CC67CAF-B06E-474D-8AE3-18AA68952335}" type="pres">
      <dgm:prSet presAssocID="{871D0302-3D1D-4B79-8B95-CBAE61CD3DE7}" presName="sibTrans" presStyleCnt="0"/>
      <dgm:spPr/>
    </dgm:pt>
    <dgm:pt modelId="{37ED895C-FD53-4EFA-89D7-93998D588729}" type="pres">
      <dgm:prSet presAssocID="{FA9127D6-D165-4CEE-9A66-871112C850EB}" presName="compNode" presStyleCnt="0"/>
      <dgm:spPr/>
    </dgm:pt>
    <dgm:pt modelId="{9C72798D-D7E7-4009-954C-38C9736C1C33}" type="pres">
      <dgm:prSet presAssocID="{FA9127D6-D165-4CEE-9A66-871112C850E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struction Worker"/>
        </a:ext>
      </dgm:extLst>
    </dgm:pt>
    <dgm:pt modelId="{7EA5C75F-683B-41CA-A2D3-69437F0CF0E1}" type="pres">
      <dgm:prSet presAssocID="{FA9127D6-D165-4CEE-9A66-871112C850EB}" presName="spaceRect" presStyleCnt="0"/>
      <dgm:spPr/>
    </dgm:pt>
    <dgm:pt modelId="{AB0C43C6-2A59-46EA-B5B0-F2D5867FDDDE}" type="pres">
      <dgm:prSet presAssocID="{FA9127D6-D165-4CEE-9A66-871112C850EB}" presName="textRect" presStyleLbl="revTx" presStyleIdx="2" presStyleCnt="3">
        <dgm:presLayoutVars>
          <dgm:chMax val="1"/>
          <dgm:chPref val="1"/>
        </dgm:presLayoutVars>
      </dgm:prSet>
      <dgm:spPr/>
    </dgm:pt>
  </dgm:ptLst>
  <dgm:cxnLst>
    <dgm:cxn modelId="{0020122E-603A-4041-A6D3-B46F29150DE8}" type="presOf" srcId="{BC54BFF7-DCC1-41AF-AC4A-CD357C18C9D4}" destId="{5A2E53C7-3549-43E5-8763-D5FD509CEBF4}" srcOrd="0" destOrd="0" presId="urn:microsoft.com/office/officeart/2018/2/layout/IconLabelList"/>
    <dgm:cxn modelId="{F2BD6F6C-E9CE-4239-9DB6-CB159111BED8}" type="presOf" srcId="{5A64B163-B1A3-40F6-8A94-7AC8215301B6}" destId="{4DA1BD93-C9A2-467E-8BA0-CF3C80E5F6CA}" srcOrd="0" destOrd="0" presId="urn:microsoft.com/office/officeart/2018/2/layout/IconLabelList"/>
    <dgm:cxn modelId="{83D5B1B9-9DFC-4234-A6CA-8826CECD70A8}" type="presOf" srcId="{FA9127D6-D165-4CEE-9A66-871112C850EB}" destId="{AB0C43C6-2A59-46EA-B5B0-F2D5867FDDDE}" srcOrd="0" destOrd="0" presId="urn:microsoft.com/office/officeart/2018/2/layout/IconLabelList"/>
    <dgm:cxn modelId="{63795BC8-2E38-4E3C-A94A-C3DDACCC444F}" srcId="{5A64B163-B1A3-40F6-8A94-7AC8215301B6}" destId="{BC54BFF7-DCC1-41AF-AC4A-CD357C18C9D4}" srcOrd="1" destOrd="0" parTransId="{E216AA9B-D0BF-43DF-BD26-821E87C09F89}" sibTransId="{871D0302-3D1D-4B79-8B95-CBAE61CD3DE7}"/>
    <dgm:cxn modelId="{AFDD4AE0-584A-4A1D-A2AE-C4E47BA63746}" type="presOf" srcId="{CF189C19-30A5-4B8D-BBF1-5E0AC111754C}" destId="{8C20B039-3E46-4FA0-B26B-4E10F3B64957}" srcOrd="0" destOrd="0" presId="urn:microsoft.com/office/officeart/2018/2/layout/IconLabelList"/>
    <dgm:cxn modelId="{71E045F1-6ED4-4C95-A1BC-14632BD90D63}" srcId="{5A64B163-B1A3-40F6-8A94-7AC8215301B6}" destId="{CF189C19-30A5-4B8D-BBF1-5E0AC111754C}" srcOrd="0" destOrd="0" parTransId="{4F7D8166-8A21-4DC0-A9C2-3425C33C5ECA}" sibTransId="{42A70926-EBB7-4D23-B8A5-857037172699}"/>
    <dgm:cxn modelId="{70E4A2F9-D883-4014-B875-0F4560B80883}" srcId="{5A64B163-B1A3-40F6-8A94-7AC8215301B6}" destId="{FA9127D6-D165-4CEE-9A66-871112C850EB}" srcOrd="2" destOrd="0" parTransId="{9462D3DC-F7A1-41BD-8782-1A6F4E890034}" sibTransId="{1E7874F9-CEF5-4B8B-944A-07536452D83D}"/>
    <dgm:cxn modelId="{477E4C37-E1A8-4C00-843A-4C75A28E7993}" type="presParOf" srcId="{4DA1BD93-C9A2-467E-8BA0-CF3C80E5F6CA}" destId="{E9218EAC-9977-44EC-A28B-33728BDB7F9B}" srcOrd="0" destOrd="0" presId="urn:microsoft.com/office/officeart/2018/2/layout/IconLabelList"/>
    <dgm:cxn modelId="{18E59E3A-DF0F-4A33-A90B-40E063B7F504}" type="presParOf" srcId="{E9218EAC-9977-44EC-A28B-33728BDB7F9B}" destId="{885993E2-64D5-4DD0-9FFC-0C75AF560122}" srcOrd="0" destOrd="0" presId="urn:microsoft.com/office/officeart/2018/2/layout/IconLabelList"/>
    <dgm:cxn modelId="{F55E470B-C983-4EF5-BBCC-545E86D8B84A}" type="presParOf" srcId="{E9218EAC-9977-44EC-A28B-33728BDB7F9B}" destId="{2FB42556-E39E-4291-BA94-AD1096E89C35}" srcOrd="1" destOrd="0" presId="urn:microsoft.com/office/officeart/2018/2/layout/IconLabelList"/>
    <dgm:cxn modelId="{3FAF2E13-EF66-4340-A756-9332C9BB8E14}" type="presParOf" srcId="{E9218EAC-9977-44EC-A28B-33728BDB7F9B}" destId="{8C20B039-3E46-4FA0-B26B-4E10F3B64957}" srcOrd="2" destOrd="0" presId="urn:microsoft.com/office/officeart/2018/2/layout/IconLabelList"/>
    <dgm:cxn modelId="{1C5D6A76-FC36-422A-81E2-B90A6D2888EA}" type="presParOf" srcId="{4DA1BD93-C9A2-467E-8BA0-CF3C80E5F6CA}" destId="{545F36C6-4638-4717-806F-815ADF1FB978}" srcOrd="1" destOrd="0" presId="urn:microsoft.com/office/officeart/2018/2/layout/IconLabelList"/>
    <dgm:cxn modelId="{410CA8A0-7E1B-48AD-9E9D-F1C1FEB7110F}" type="presParOf" srcId="{4DA1BD93-C9A2-467E-8BA0-CF3C80E5F6CA}" destId="{A204A126-5E20-4A2A-A0F8-0DEBB24B2FC8}" srcOrd="2" destOrd="0" presId="urn:microsoft.com/office/officeart/2018/2/layout/IconLabelList"/>
    <dgm:cxn modelId="{0D605BD3-813C-479B-9A62-06953A4B012C}" type="presParOf" srcId="{A204A126-5E20-4A2A-A0F8-0DEBB24B2FC8}" destId="{CA9F73AF-DFE9-4B35-AA7D-05511C8142EB}" srcOrd="0" destOrd="0" presId="urn:microsoft.com/office/officeart/2018/2/layout/IconLabelList"/>
    <dgm:cxn modelId="{4D013268-E708-43C6-83AE-35AE0DABCBB8}" type="presParOf" srcId="{A204A126-5E20-4A2A-A0F8-0DEBB24B2FC8}" destId="{05C95946-3E79-48D8-9996-92F05A6BBBC3}" srcOrd="1" destOrd="0" presId="urn:microsoft.com/office/officeart/2018/2/layout/IconLabelList"/>
    <dgm:cxn modelId="{831D0269-45F2-430A-97F6-695479977D61}" type="presParOf" srcId="{A204A126-5E20-4A2A-A0F8-0DEBB24B2FC8}" destId="{5A2E53C7-3549-43E5-8763-D5FD509CEBF4}" srcOrd="2" destOrd="0" presId="urn:microsoft.com/office/officeart/2018/2/layout/IconLabelList"/>
    <dgm:cxn modelId="{B2FDDBEF-44C3-4736-8267-BBABA42B0726}" type="presParOf" srcId="{4DA1BD93-C9A2-467E-8BA0-CF3C80E5F6CA}" destId="{6CC67CAF-B06E-474D-8AE3-18AA68952335}" srcOrd="3" destOrd="0" presId="urn:microsoft.com/office/officeart/2018/2/layout/IconLabelList"/>
    <dgm:cxn modelId="{11409DD8-CAFC-4ACF-83B8-DEA0491E81FC}" type="presParOf" srcId="{4DA1BD93-C9A2-467E-8BA0-CF3C80E5F6CA}" destId="{37ED895C-FD53-4EFA-89D7-93998D588729}" srcOrd="4" destOrd="0" presId="urn:microsoft.com/office/officeart/2018/2/layout/IconLabelList"/>
    <dgm:cxn modelId="{343F89AC-09EA-44A3-BA7D-7F18B0F7606F}" type="presParOf" srcId="{37ED895C-FD53-4EFA-89D7-93998D588729}" destId="{9C72798D-D7E7-4009-954C-38C9736C1C33}" srcOrd="0" destOrd="0" presId="urn:microsoft.com/office/officeart/2018/2/layout/IconLabelList"/>
    <dgm:cxn modelId="{0D980911-C1A2-4AB1-806B-7AE5364E23E8}" type="presParOf" srcId="{37ED895C-FD53-4EFA-89D7-93998D588729}" destId="{7EA5C75F-683B-41CA-A2D3-69437F0CF0E1}" srcOrd="1" destOrd="0" presId="urn:microsoft.com/office/officeart/2018/2/layout/IconLabelList"/>
    <dgm:cxn modelId="{6875A45A-987A-4275-8387-364F90EAEFDC}" type="presParOf" srcId="{37ED895C-FD53-4EFA-89D7-93998D588729}" destId="{AB0C43C6-2A59-46EA-B5B0-F2D5867FDDD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1EF362-7388-466E-81EE-7FEFDFEEC037}"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82E9EB3D-E536-4E4B-9A99-2366C21E639A}">
      <dgm:prSet/>
      <dgm:spPr/>
      <dgm:t>
        <a:bodyPr/>
        <a:lstStyle/>
        <a:p>
          <a:r>
            <a:rPr lang="en-GB"/>
            <a:t>These are minimum rights. Many union safety reps negotiate rights to facilities, information, and time off that go well beyond the legal minimum. </a:t>
          </a:r>
          <a:endParaRPr lang="en-US"/>
        </a:p>
      </dgm:t>
    </dgm:pt>
    <dgm:pt modelId="{3CC13254-D115-4249-B584-CC50D2EDF261}" type="parTrans" cxnId="{437F7593-D7DB-4798-B9AC-5022A2B5F96B}">
      <dgm:prSet/>
      <dgm:spPr/>
      <dgm:t>
        <a:bodyPr/>
        <a:lstStyle/>
        <a:p>
          <a:endParaRPr lang="en-US"/>
        </a:p>
      </dgm:t>
    </dgm:pt>
    <dgm:pt modelId="{C77A3659-55A2-45F6-8ECB-5A5A3920B47D}" type="sibTrans" cxnId="{437F7593-D7DB-4798-B9AC-5022A2B5F96B}">
      <dgm:prSet/>
      <dgm:spPr/>
      <dgm:t>
        <a:bodyPr/>
        <a:lstStyle/>
        <a:p>
          <a:endParaRPr lang="en-US"/>
        </a:p>
      </dgm:t>
    </dgm:pt>
    <dgm:pt modelId="{04AA8E33-7F0D-4499-A7DC-1A93B52628FE}">
      <dgm:prSet/>
      <dgm:spPr/>
      <dgm:t>
        <a:bodyPr/>
        <a:lstStyle/>
        <a:p>
          <a:r>
            <a:rPr lang="en-GB"/>
            <a:t>Trade union safety reps are protected from victimisation for any acts or omissions in their execution of their duties – the law gives safety reps rights, not duties.</a:t>
          </a:r>
          <a:endParaRPr lang="en-US"/>
        </a:p>
      </dgm:t>
    </dgm:pt>
    <dgm:pt modelId="{A32A4C74-8477-424E-ABFB-E9769B08D992}" type="parTrans" cxnId="{64BD0EA1-4D09-431F-82CE-5DF749962AC0}">
      <dgm:prSet/>
      <dgm:spPr/>
      <dgm:t>
        <a:bodyPr/>
        <a:lstStyle/>
        <a:p>
          <a:endParaRPr lang="en-US"/>
        </a:p>
      </dgm:t>
    </dgm:pt>
    <dgm:pt modelId="{DC880200-BE33-449D-9233-0569EEFE3F6D}" type="sibTrans" cxnId="{64BD0EA1-4D09-431F-82CE-5DF749962AC0}">
      <dgm:prSet/>
      <dgm:spPr/>
      <dgm:t>
        <a:bodyPr/>
        <a:lstStyle/>
        <a:p>
          <a:endParaRPr lang="en-US"/>
        </a:p>
      </dgm:t>
    </dgm:pt>
    <dgm:pt modelId="{323A2588-DE4D-4144-B656-B6F49B2C1563}">
      <dgm:prSet/>
      <dgm:spPr/>
      <dgm:t>
        <a:bodyPr/>
        <a:lstStyle/>
        <a:p>
          <a:r>
            <a:rPr lang="en-GB"/>
            <a:t>Must establish a joint safety committee if requested to domust by two or more trade union health and safety reps. </a:t>
          </a:r>
          <a:endParaRPr lang="en-US"/>
        </a:p>
      </dgm:t>
    </dgm:pt>
    <dgm:pt modelId="{EE9245DA-2745-4141-85D7-D415E053453B}" type="parTrans" cxnId="{7B0C83D6-C86B-4046-B529-246D94A90458}">
      <dgm:prSet/>
      <dgm:spPr/>
      <dgm:t>
        <a:bodyPr/>
        <a:lstStyle/>
        <a:p>
          <a:endParaRPr lang="en-US"/>
        </a:p>
      </dgm:t>
    </dgm:pt>
    <dgm:pt modelId="{221C71CB-1033-449C-854A-CB51D7FCDC5C}" type="sibTrans" cxnId="{7B0C83D6-C86B-4046-B529-246D94A90458}">
      <dgm:prSet/>
      <dgm:spPr/>
      <dgm:t>
        <a:bodyPr/>
        <a:lstStyle/>
        <a:p>
          <a:endParaRPr lang="en-US"/>
        </a:p>
      </dgm:t>
    </dgm:pt>
    <dgm:pt modelId="{55332BCF-27A8-4B22-B43E-20D6346322CA}" type="pres">
      <dgm:prSet presAssocID="{471EF362-7388-466E-81EE-7FEFDFEEC037}" presName="hierChild1" presStyleCnt="0">
        <dgm:presLayoutVars>
          <dgm:chPref val="1"/>
          <dgm:dir/>
          <dgm:animOne val="branch"/>
          <dgm:animLvl val="lvl"/>
          <dgm:resizeHandles/>
        </dgm:presLayoutVars>
      </dgm:prSet>
      <dgm:spPr/>
    </dgm:pt>
    <dgm:pt modelId="{62159824-88DC-44CD-89D0-C8BB0098F709}" type="pres">
      <dgm:prSet presAssocID="{82E9EB3D-E536-4E4B-9A99-2366C21E639A}" presName="hierRoot1" presStyleCnt="0"/>
      <dgm:spPr/>
    </dgm:pt>
    <dgm:pt modelId="{DE98C887-16A9-46BF-8076-E00E8BF265B7}" type="pres">
      <dgm:prSet presAssocID="{82E9EB3D-E536-4E4B-9A99-2366C21E639A}" presName="composite" presStyleCnt="0"/>
      <dgm:spPr/>
    </dgm:pt>
    <dgm:pt modelId="{F2A09A26-2ED0-479B-A607-430B88F5ADAA}" type="pres">
      <dgm:prSet presAssocID="{82E9EB3D-E536-4E4B-9A99-2366C21E639A}" presName="background" presStyleLbl="node0" presStyleIdx="0" presStyleCnt="3"/>
      <dgm:spPr/>
    </dgm:pt>
    <dgm:pt modelId="{D33047D3-1741-4AB2-BDF3-8ED55AE557C7}" type="pres">
      <dgm:prSet presAssocID="{82E9EB3D-E536-4E4B-9A99-2366C21E639A}" presName="text" presStyleLbl="fgAcc0" presStyleIdx="0" presStyleCnt="3">
        <dgm:presLayoutVars>
          <dgm:chPref val="3"/>
        </dgm:presLayoutVars>
      </dgm:prSet>
      <dgm:spPr/>
    </dgm:pt>
    <dgm:pt modelId="{DA17E027-8450-400E-887F-0E5B3AAC8359}" type="pres">
      <dgm:prSet presAssocID="{82E9EB3D-E536-4E4B-9A99-2366C21E639A}" presName="hierChild2" presStyleCnt="0"/>
      <dgm:spPr/>
    </dgm:pt>
    <dgm:pt modelId="{D91DD6A6-B357-4032-A7C0-FDD017E741E0}" type="pres">
      <dgm:prSet presAssocID="{04AA8E33-7F0D-4499-A7DC-1A93B52628FE}" presName="hierRoot1" presStyleCnt="0"/>
      <dgm:spPr/>
    </dgm:pt>
    <dgm:pt modelId="{CAC5F721-9989-47EB-8C72-5797093029D8}" type="pres">
      <dgm:prSet presAssocID="{04AA8E33-7F0D-4499-A7DC-1A93B52628FE}" presName="composite" presStyleCnt="0"/>
      <dgm:spPr/>
    </dgm:pt>
    <dgm:pt modelId="{7375FE10-984B-43E7-B721-041FEB4F78E5}" type="pres">
      <dgm:prSet presAssocID="{04AA8E33-7F0D-4499-A7DC-1A93B52628FE}" presName="background" presStyleLbl="node0" presStyleIdx="1" presStyleCnt="3"/>
      <dgm:spPr/>
    </dgm:pt>
    <dgm:pt modelId="{46C2AFBD-BFA5-4848-BA77-7AF499E1A6F9}" type="pres">
      <dgm:prSet presAssocID="{04AA8E33-7F0D-4499-A7DC-1A93B52628FE}" presName="text" presStyleLbl="fgAcc0" presStyleIdx="1" presStyleCnt="3">
        <dgm:presLayoutVars>
          <dgm:chPref val="3"/>
        </dgm:presLayoutVars>
      </dgm:prSet>
      <dgm:spPr/>
    </dgm:pt>
    <dgm:pt modelId="{56A458F6-8170-4219-BD70-8665CCFD2080}" type="pres">
      <dgm:prSet presAssocID="{04AA8E33-7F0D-4499-A7DC-1A93B52628FE}" presName="hierChild2" presStyleCnt="0"/>
      <dgm:spPr/>
    </dgm:pt>
    <dgm:pt modelId="{86D27D32-E199-4CBE-AE79-92387A2EBDBA}" type="pres">
      <dgm:prSet presAssocID="{323A2588-DE4D-4144-B656-B6F49B2C1563}" presName="hierRoot1" presStyleCnt="0"/>
      <dgm:spPr/>
    </dgm:pt>
    <dgm:pt modelId="{262ED503-6AB6-45AC-9FD6-1ED79C024BD2}" type="pres">
      <dgm:prSet presAssocID="{323A2588-DE4D-4144-B656-B6F49B2C1563}" presName="composite" presStyleCnt="0"/>
      <dgm:spPr/>
    </dgm:pt>
    <dgm:pt modelId="{E77544F9-2263-405E-AFDE-FC14CC3913C2}" type="pres">
      <dgm:prSet presAssocID="{323A2588-DE4D-4144-B656-B6F49B2C1563}" presName="background" presStyleLbl="node0" presStyleIdx="2" presStyleCnt="3"/>
      <dgm:spPr/>
    </dgm:pt>
    <dgm:pt modelId="{37E76DBC-D0A8-41A3-99DE-5FA3931E85FE}" type="pres">
      <dgm:prSet presAssocID="{323A2588-DE4D-4144-B656-B6F49B2C1563}" presName="text" presStyleLbl="fgAcc0" presStyleIdx="2" presStyleCnt="3">
        <dgm:presLayoutVars>
          <dgm:chPref val="3"/>
        </dgm:presLayoutVars>
      </dgm:prSet>
      <dgm:spPr/>
    </dgm:pt>
    <dgm:pt modelId="{1A4561BD-FC5B-49A7-B90B-9E0DA3DE9646}" type="pres">
      <dgm:prSet presAssocID="{323A2588-DE4D-4144-B656-B6F49B2C1563}" presName="hierChild2" presStyleCnt="0"/>
      <dgm:spPr/>
    </dgm:pt>
  </dgm:ptLst>
  <dgm:cxnLst>
    <dgm:cxn modelId="{F79C672E-2093-4631-A25C-09DF8F249306}" type="presOf" srcId="{82E9EB3D-E536-4E4B-9A99-2366C21E639A}" destId="{D33047D3-1741-4AB2-BDF3-8ED55AE557C7}" srcOrd="0" destOrd="0" presId="urn:microsoft.com/office/officeart/2005/8/layout/hierarchy1"/>
    <dgm:cxn modelId="{AC79AD83-7499-44CB-9D56-637250B8BB4A}" type="presOf" srcId="{323A2588-DE4D-4144-B656-B6F49B2C1563}" destId="{37E76DBC-D0A8-41A3-99DE-5FA3931E85FE}" srcOrd="0" destOrd="0" presId="urn:microsoft.com/office/officeart/2005/8/layout/hierarchy1"/>
    <dgm:cxn modelId="{71CE388A-A039-48EF-9F04-ADE70E9AE67A}" type="presOf" srcId="{04AA8E33-7F0D-4499-A7DC-1A93B52628FE}" destId="{46C2AFBD-BFA5-4848-BA77-7AF499E1A6F9}" srcOrd="0" destOrd="0" presId="urn:microsoft.com/office/officeart/2005/8/layout/hierarchy1"/>
    <dgm:cxn modelId="{437F7593-D7DB-4798-B9AC-5022A2B5F96B}" srcId="{471EF362-7388-466E-81EE-7FEFDFEEC037}" destId="{82E9EB3D-E536-4E4B-9A99-2366C21E639A}" srcOrd="0" destOrd="0" parTransId="{3CC13254-D115-4249-B584-CC50D2EDF261}" sibTransId="{C77A3659-55A2-45F6-8ECB-5A5A3920B47D}"/>
    <dgm:cxn modelId="{64BD0EA1-4D09-431F-82CE-5DF749962AC0}" srcId="{471EF362-7388-466E-81EE-7FEFDFEEC037}" destId="{04AA8E33-7F0D-4499-A7DC-1A93B52628FE}" srcOrd="1" destOrd="0" parTransId="{A32A4C74-8477-424E-ABFB-E9769B08D992}" sibTransId="{DC880200-BE33-449D-9233-0569EEFE3F6D}"/>
    <dgm:cxn modelId="{12FF58C8-7C34-4E9D-AC20-3FCCFD726879}" type="presOf" srcId="{471EF362-7388-466E-81EE-7FEFDFEEC037}" destId="{55332BCF-27A8-4B22-B43E-20D6346322CA}" srcOrd="0" destOrd="0" presId="urn:microsoft.com/office/officeart/2005/8/layout/hierarchy1"/>
    <dgm:cxn modelId="{7B0C83D6-C86B-4046-B529-246D94A90458}" srcId="{471EF362-7388-466E-81EE-7FEFDFEEC037}" destId="{323A2588-DE4D-4144-B656-B6F49B2C1563}" srcOrd="2" destOrd="0" parTransId="{EE9245DA-2745-4141-85D7-D415E053453B}" sibTransId="{221C71CB-1033-449C-854A-CB51D7FCDC5C}"/>
    <dgm:cxn modelId="{F4671D28-8AD0-4CC7-9AD6-25C0E82AA84F}" type="presParOf" srcId="{55332BCF-27A8-4B22-B43E-20D6346322CA}" destId="{62159824-88DC-44CD-89D0-C8BB0098F709}" srcOrd="0" destOrd="0" presId="urn:microsoft.com/office/officeart/2005/8/layout/hierarchy1"/>
    <dgm:cxn modelId="{3EE01ED8-31E8-46BD-98F3-D186B3B5B515}" type="presParOf" srcId="{62159824-88DC-44CD-89D0-C8BB0098F709}" destId="{DE98C887-16A9-46BF-8076-E00E8BF265B7}" srcOrd="0" destOrd="0" presId="urn:microsoft.com/office/officeart/2005/8/layout/hierarchy1"/>
    <dgm:cxn modelId="{BF3D3F14-AB1F-4F26-B8DC-C6A340303996}" type="presParOf" srcId="{DE98C887-16A9-46BF-8076-E00E8BF265B7}" destId="{F2A09A26-2ED0-479B-A607-430B88F5ADAA}" srcOrd="0" destOrd="0" presId="urn:microsoft.com/office/officeart/2005/8/layout/hierarchy1"/>
    <dgm:cxn modelId="{4DAD2E98-142D-45D0-887A-EDCE50B2C5FD}" type="presParOf" srcId="{DE98C887-16A9-46BF-8076-E00E8BF265B7}" destId="{D33047D3-1741-4AB2-BDF3-8ED55AE557C7}" srcOrd="1" destOrd="0" presId="urn:microsoft.com/office/officeart/2005/8/layout/hierarchy1"/>
    <dgm:cxn modelId="{F1AA239F-C310-45E5-8012-643D52AD75A7}" type="presParOf" srcId="{62159824-88DC-44CD-89D0-C8BB0098F709}" destId="{DA17E027-8450-400E-887F-0E5B3AAC8359}" srcOrd="1" destOrd="0" presId="urn:microsoft.com/office/officeart/2005/8/layout/hierarchy1"/>
    <dgm:cxn modelId="{6B249B74-16B9-4E69-8FF4-0FFD5CF5FFFA}" type="presParOf" srcId="{55332BCF-27A8-4B22-B43E-20D6346322CA}" destId="{D91DD6A6-B357-4032-A7C0-FDD017E741E0}" srcOrd="1" destOrd="0" presId="urn:microsoft.com/office/officeart/2005/8/layout/hierarchy1"/>
    <dgm:cxn modelId="{762B99C2-1B75-4DD4-96A9-A46E2CB87D24}" type="presParOf" srcId="{D91DD6A6-B357-4032-A7C0-FDD017E741E0}" destId="{CAC5F721-9989-47EB-8C72-5797093029D8}" srcOrd="0" destOrd="0" presId="urn:microsoft.com/office/officeart/2005/8/layout/hierarchy1"/>
    <dgm:cxn modelId="{05B9CC69-DAB5-4D21-B60E-074F7326496C}" type="presParOf" srcId="{CAC5F721-9989-47EB-8C72-5797093029D8}" destId="{7375FE10-984B-43E7-B721-041FEB4F78E5}" srcOrd="0" destOrd="0" presId="urn:microsoft.com/office/officeart/2005/8/layout/hierarchy1"/>
    <dgm:cxn modelId="{03728F60-34F3-4E8F-8323-510FC1A1861F}" type="presParOf" srcId="{CAC5F721-9989-47EB-8C72-5797093029D8}" destId="{46C2AFBD-BFA5-4848-BA77-7AF499E1A6F9}" srcOrd="1" destOrd="0" presId="urn:microsoft.com/office/officeart/2005/8/layout/hierarchy1"/>
    <dgm:cxn modelId="{57F86512-62C0-44F8-8CD2-770E2B6C8F8D}" type="presParOf" srcId="{D91DD6A6-B357-4032-A7C0-FDD017E741E0}" destId="{56A458F6-8170-4219-BD70-8665CCFD2080}" srcOrd="1" destOrd="0" presId="urn:microsoft.com/office/officeart/2005/8/layout/hierarchy1"/>
    <dgm:cxn modelId="{EA87C5EF-DBB3-4C47-A63C-F02E38A9F3A6}" type="presParOf" srcId="{55332BCF-27A8-4B22-B43E-20D6346322CA}" destId="{86D27D32-E199-4CBE-AE79-92387A2EBDBA}" srcOrd="2" destOrd="0" presId="urn:microsoft.com/office/officeart/2005/8/layout/hierarchy1"/>
    <dgm:cxn modelId="{C5F37CD3-2CCE-4FB6-8012-EDF6FA7E1317}" type="presParOf" srcId="{86D27D32-E199-4CBE-AE79-92387A2EBDBA}" destId="{262ED503-6AB6-45AC-9FD6-1ED79C024BD2}" srcOrd="0" destOrd="0" presId="urn:microsoft.com/office/officeart/2005/8/layout/hierarchy1"/>
    <dgm:cxn modelId="{0689B9A1-3911-4915-A859-2CE941B0DC88}" type="presParOf" srcId="{262ED503-6AB6-45AC-9FD6-1ED79C024BD2}" destId="{E77544F9-2263-405E-AFDE-FC14CC3913C2}" srcOrd="0" destOrd="0" presId="urn:microsoft.com/office/officeart/2005/8/layout/hierarchy1"/>
    <dgm:cxn modelId="{46878458-AB31-4A92-9253-1231FAE88614}" type="presParOf" srcId="{262ED503-6AB6-45AC-9FD6-1ED79C024BD2}" destId="{37E76DBC-D0A8-41A3-99DE-5FA3931E85FE}" srcOrd="1" destOrd="0" presId="urn:microsoft.com/office/officeart/2005/8/layout/hierarchy1"/>
    <dgm:cxn modelId="{3B91BE4B-C090-42DE-9CE4-14E4D198EDF1}" type="presParOf" srcId="{86D27D32-E199-4CBE-AE79-92387A2EBDBA}" destId="{1A4561BD-FC5B-49A7-B90B-9E0DA3DE964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B43B79-EF6E-4F4C-9AF3-AAECABEF312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8E207A9-9275-4F28-B447-CAC529BFDF80}">
      <dgm:prSet/>
      <dgm:spPr/>
      <dgm:t>
        <a:bodyPr/>
        <a:lstStyle/>
        <a:p>
          <a:r>
            <a:rPr lang="en-GB" b="1"/>
            <a:t>The Employment Rights Act 1996</a:t>
          </a:r>
          <a:r>
            <a:rPr lang="en-GB"/>
            <a:t> </a:t>
          </a:r>
          <a:endParaRPr lang="en-US"/>
        </a:p>
      </dgm:t>
    </dgm:pt>
    <dgm:pt modelId="{FEA4217D-412B-490F-BC24-51FA4AF5C245}" type="parTrans" cxnId="{C3525DEE-D6E1-4C38-A156-9169BE3AD5C5}">
      <dgm:prSet/>
      <dgm:spPr/>
      <dgm:t>
        <a:bodyPr/>
        <a:lstStyle/>
        <a:p>
          <a:endParaRPr lang="en-US"/>
        </a:p>
      </dgm:t>
    </dgm:pt>
    <dgm:pt modelId="{DC7F490B-A8D6-47B2-B96A-32DBBD83BE72}" type="sibTrans" cxnId="{C3525DEE-D6E1-4C38-A156-9169BE3AD5C5}">
      <dgm:prSet/>
      <dgm:spPr/>
      <dgm:t>
        <a:bodyPr/>
        <a:lstStyle/>
        <a:p>
          <a:endParaRPr lang="en-US"/>
        </a:p>
      </dgm:t>
    </dgm:pt>
    <dgm:pt modelId="{D1B14C20-6D13-4D52-B8EC-987F99B92880}">
      <dgm:prSet/>
      <dgm:spPr/>
      <dgm:t>
        <a:bodyPr/>
        <a:lstStyle/>
        <a:p>
          <a:r>
            <a:rPr lang="en-GB"/>
            <a:t>says safety reps have protection if they are unfairly treated or placed at a disadvantage in circumstances including: </a:t>
          </a:r>
          <a:endParaRPr lang="en-US"/>
        </a:p>
      </dgm:t>
    </dgm:pt>
    <dgm:pt modelId="{08088B3A-CD83-457B-AD38-CA4E00C07C7C}" type="parTrans" cxnId="{5E131B84-BDE8-4D6B-8AAF-881836912D64}">
      <dgm:prSet/>
      <dgm:spPr/>
      <dgm:t>
        <a:bodyPr/>
        <a:lstStyle/>
        <a:p>
          <a:endParaRPr lang="en-US"/>
        </a:p>
      </dgm:t>
    </dgm:pt>
    <dgm:pt modelId="{D307E7E4-EFF4-40AA-9F3F-47EF8273CC3E}" type="sibTrans" cxnId="{5E131B84-BDE8-4D6B-8AAF-881836912D64}">
      <dgm:prSet/>
      <dgm:spPr/>
      <dgm:t>
        <a:bodyPr/>
        <a:lstStyle/>
        <a:p>
          <a:endParaRPr lang="en-US"/>
        </a:p>
      </dgm:t>
    </dgm:pt>
    <dgm:pt modelId="{47D7679D-4A8A-44DB-B709-B09BCD4A9AB6}">
      <dgm:prSet/>
      <dgm:spPr/>
      <dgm:t>
        <a:bodyPr/>
        <a:lstStyle/>
        <a:p>
          <a:r>
            <a:rPr lang="en-GB"/>
            <a:t>• raising health and safety concerns </a:t>
          </a:r>
          <a:endParaRPr lang="en-US"/>
        </a:p>
      </dgm:t>
    </dgm:pt>
    <dgm:pt modelId="{895549D1-C3FC-40F5-B21F-D61791EA4F77}" type="parTrans" cxnId="{9E26F78E-47FE-4610-B1D2-763166C73A2A}">
      <dgm:prSet/>
      <dgm:spPr/>
      <dgm:t>
        <a:bodyPr/>
        <a:lstStyle/>
        <a:p>
          <a:endParaRPr lang="en-US"/>
        </a:p>
      </dgm:t>
    </dgm:pt>
    <dgm:pt modelId="{053453B7-87F7-4010-AAB0-DBFE2B0D9BAE}" type="sibTrans" cxnId="{9E26F78E-47FE-4610-B1D2-763166C73A2A}">
      <dgm:prSet/>
      <dgm:spPr/>
      <dgm:t>
        <a:bodyPr/>
        <a:lstStyle/>
        <a:p>
          <a:endParaRPr lang="en-US"/>
        </a:p>
      </dgm:t>
    </dgm:pt>
    <dgm:pt modelId="{3039B91C-27AE-40B1-919E-DF49F6309023}">
      <dgm:prSet/>
      <dgm:spPr/>
      <dgm:t>
        <a:bodyPr/>
        <a:lstStyle/>
        <a:p>
          <a:r>
            <a:rPr lang="en-GB"/>
            <a:t>• carrying out designated health and safety functions </a:t>
          </a:r>
          <a:endParaRPr lang="en-US"/>
        </a:p>
      </dgm:t>
    </dgm:pt>
    <dgm:pt modelId="{4F478DF3-FBB9-4BC9-9248-526BBA4D70AA}" type="parTrans" cxnId="{AA481C59-2497-4D4E-9264-BDD871C2A45A}">
      <dgm:prSet/>
      <dgm:spPr/>
      <dgm:t>
        <a:bodyPr/>
        <a:lstStyle/>
        <a:p>
          <a:endParaRPr lang="en-US"/>
        </a:p>
      </dgm:t>
    </dgm:pt>
    <dgm:pt modelId="{48A225EC-D29E-4571-B929-CB19AE8F5DA3}" type="sibTrans" cxnId="{AA481C59-2497-4D4E-9264-BDD871C2A45A}">
      <dgm:prSet/>
      <dgm:spPr/>
      <dgm:t>
        <a:bodyPr/>
        <a:lstStyle/>
        <a:p>
          <a:endParaRPr lang="en-US"/>
        </a:p>
      </dgm:t>
    </dgm:pt>
    <dgm:pt modelId="{C754A8B1-FAD8-4A69-AFD0-238AB275BD70}" type="pres">
      <dgm:prSet presAssocID="{B3B43B79-EF6E-4F4C-9AF3-AAECABEF312E}" presName="root" presStyleCnt="0">
        <dgm:presLayoutVars>
          <dgm:dir/>
          <dgm:resizeHandles val="exact"/>
        </dgm:presLayoutVars>
      </dgm:prSet>
      <dgm:spPr/>
    </dgm:pt>
    <dgm:pt modelId="{6C496AA4-6C76-4BB2-A1BC-C1F06D1417FE}" type="pres">
      <dgm:prSet presAssocID="{28E207A9-9275-4F28-B447-CAC529BFDF80}" presName="compNode" presStyleCnt="0"/>
      <dgm:spPr/>
    </dgm:pt>
    <dgm:pt modelId="{24FEC13B-07C0-4A1E-A14E-A5A49A6F9909}" type="pres">
      <dgm:prSet presAssocID="{28E207A9-9275-4F28-B447-CAC529BFDF8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0DCD0D47-AEEE-4610-9743-71EF0B721277}" type="pres">
      <dgm:prSet presAssocID="{28E207A9-9275-4F28-B447-CAC529BFDF80}" presName="spaceRect" presStyleCnt="0"/>
      <dgm:spPr/>
    </dgm:pt>
    <dgm:pt modelId="{929B26F6-D8FC-44A0-AD65-534E7F0F75EB}" type="pres">
      <dgm:prSet presAssocID="{28E207A9-9275-4F28-B447-CAC529BFDF80}" presName="textRect" presStyleLbl="revTx" presStyleIdx="0" presStyleCnt="4">
        <dgm:presLayoutVars>
          <dgm:chMax val="1"/>
          <dgm:chPref val="1"/>
        </dgm:presLayoutVars>
      </dgm:prSet>
      <dgm:spPr/>
    </dgm:pt>
    <dgm:pt modelId="{64D85A6A-32C5-497D-BD8E-ECB5C167B6E0}" type="pres">
      <dgm:prSet presAssocID="{DC7F490B-A8D6-47B2-B96A-32DBBD83BE72}" presName="sibTrans" presStyleCnt="0"/>
      <dgm:spPr/>
    </dgm:pt>
    <dgm:pt modelId="{CF80B21F-5434-4098-A18D-67807F0BB95B}" type="pres">
      <dgm:prSet presAssocID="{D1B14C20-6D13-4D52-B8EC-987F99B92880}" presName="compNode" presStyleCnt="0"/>
      <dgm:spPr/>
    </dgm:pt>
    <dgm:pt modelId="{FACD26DA-DB4E-42CF-87DE-025EECE497C4}" type="pres">
      <dgm:prSet presAssocID="{D1B14C20-6D13-4D52-B8EC-987F99B9288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B14C5DFA-E004-40B3-8829-BCB3B4754906}" type="pres">
      <dgm:prSet presAssocID="{D1B14C20-6D13-4D52-B8EC-987F99B92880}" presName="spaceRect" presStyleCnt="0"/>
      <dgm:spPr/>
    </dgm:pt>
    <dgm:pt modelId="{E4852328-CE92-48AE-8406-EE320D905E84}" type="pres">
      <dgm:prSet presAssocID="{D1B14C20-6D13-4D52-B8EC-987F99B92880}" presName="textRect" presStyleLbl="revTx" presStyleIdx="1" presStyleCnt="4">
        <dgm:presLayoutVars>
          <dgm:chMax val="1"/>
          <dgm:chPref val="1"/>
        </dgm:presLayoutVars>
      </dgm:prSet>
      <dgm:spPr/>
    </dgm:pt>
    <dgm:pt modelId="{ABD49193-7C07-414D-A736-648F82334B03}" type="pres">
      <dgm:prSet presAssocID="{D307E7E4-EFF4-40AA-9F3F-47EF8273CC3E}" presName="sibTrans" presStyleCnt="0"/>
      <dgm:spPr/>
    </dgm:pt>
    <dgm:pt modelId="{6FECACEA-71C9-48AA-9009-06D5E11710CA}" type="pres">
      <dgm:prSet presAssocID="{47D7679D-4A8A-44DB-B709-B09BCD4A9AB6}" presName="compNode" presStyleCnt="0"/>
      <dgm:spPr/>
    </dgm:pt>
    <dgm:pt modelId="{0CD9525F-4C2A-4112-871D-B55869DCB438}" type="pres">
      <dgm:prSet presAssocID="{47D7679D-4A8A-44DB-B709-B09BCD4A9AB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rst Aid Kit"/>
        </a:ext>
      </dgm:extLst>
    </dgm:pt>
    <dgm:pt modelId="{15010435-AF7A-4D8A-9C66-A27E9E0C7CB5}" type="pres">
      <dgm:prSet presAssocID="{47D7679D-4A8A-44DB-B709-B09BCD4A9AB6}" presName="spaceRect" presStyleCnt="0"/>
      <dgm:spPr/>
    </dgm:pt>
    <dgm:pt modelId="{0A03A5A4-4A37-407A-B40B-DC6630094AF4}" type="pres">
      <dgm:prSet presAssocID="{47D7679D-4A8A-44DB-B709-B09BCD4A9AB6}" presName="textRect" presStyleLbl="revTx" presStyleIdx="2" presStyleCnt="4">
        <dgm:presLayoutVars>
          <dgm:chMax val="1"/>
          <dgm:chPref val="1"/>
        </dgm:presLayoutVars>
      </dgm:prSet>
      <dgm:spPr/>
    </dgm:pt>
    <dgm:pt modelId="{36C91FCD-8E0C-4AA4-9F83-E0E0EDC5D206}" type="pres">
      <dgm:prSet presAssocID="{053453B7-87F7-4010-AAB0-DBFE2B0D9BAE}" presName="sibTrans" presStyleCnt="0"/>
      <dgm:spPr/>
    </dgm:pt>
    <dgm:pt modelId="{A5DB550C-DBF4-4356-B263-56872F9371E0}" type="pres">
      <dgm:prSet presAssocID="{3039B91C-27AE-40B1-919E-DF49F6309023}" presName="compNode" presStyleCnt="0"/>
      <dgm:spPr/>
    </dgm:pt>
    <dgm:pt modelId="{4EC53BCC-5175-41BD-A65B-8096DF2E6AD3}" type="pres">
      <dgm:prSet presAssocID="{3039B91C-27AE-40B1-919E-DF49F630902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struction Worker"/>
        </a:ext>
      </dgm:extLst>
    </dgm:pt>
    <dgm:pt modelId="{B4129B4E-5C27-4497-AE95-011C47FF1518}" type="pres">
      <dgm:prSet presAssocID="{3039B91C-27AE-40B1-919E-DF49F6309023}" presName="spaceRect" presStyleCnt="0"/>
      <dgm:spPr/>
    </dgm:pt>
    <dgm:pt modelId="{9CF2ADC1-CC63-4E85-B436-D0978BA2DA7F}" type="pres">
      <dgm:prSet presAssocID="{3039B91C-27AE-40B1-919E-DF49F6309023}" presName="textRect" presStyleLbl="revTx" presStyleIdx="3" presStyleCnt="4">
        <dgm:presLayoutVars>
          <dgm:chMax val="1"/>
          <dgm:chPref val="1"/>
        </dgm:presLayoutVars>
      </dgm:prSet>
      <dgm:spPr/>
    </dgm:pt>
  </dgm:ptLst>
  <dgm:cxnLst>
    <dgm:cxn modelId="{A5244108-D51B-469A-8777-113C1FD4779F}" type="presOf" srcId="{3039B91C-27AE-40B1-919E-DF49F6309023}" destId="{9CF2ADC1-CC63-4E85-B436-D0978BA2DA7F}" srcOrd="0" destOrd="0" presId="urn:microsoft.com/office/officeart/2018/2/layout/IconLabelList"/>
    <dgm:cxn modelId="{7555606C-F97C-4629-9D69-ED7F1B7CDCF0}" type="presOf" srcId="{D1B14C20-6D13-4D52-B8EC-987F99B92880}" destId="{E4852328-CE92-48AE-8406-EE320D905E84}" srcOrd="0" destOrd="0" presId="urn:microsoft.com/office/officeart/2018/2/layout/IconLabelList"/>
    <dgm:cxn modelId="{AA481C59-2497-4D4E-9264-BDD871C2A45A}" srcId="{B3B43B79-EF6E-4F4C-9AF3-AAECABEF312E}" destId="{3039B91C-27AE-40B1-919E-DF49F6309023}" srcOrd="3" destOrd="0" parTransId="{4F478DF3-FBB9-4BC9-9248-526BBA4D70AA}" sibTransId="{48A225EC-D29E-4571-B929-CB19AE8F5DA3}"/>
    <dgm:cxn modelId="{5E131B84-BDE8-4D6B-8AAF-881836912D64}" srcId="{B3B43B79-EF6E-4F4C-9AF3-AAECABEF312E}" destId="{D1B14C20-6D13-4D52-B8EC-987F99B92880}" srcOrd="1" destOrd="0" parTransId="{08088B3A-CD83-457B-AD38-CA4E00C07C7C}" sibTransId="{D307E7E4-EFF4-40AA-9F3F-47EF8273CC3E}"/>
    <dgm:cxn modelId="{9E26F78E-47FE-4610-B1D2-763166C73A2A}" srcId="{B3B43B79-EF6E-4F4C-9AF3-AAECABEF312E}" destId="{47D7679D-4A8A-44DB-B709-B09BCD4A9AB6}" srcOrd="2" destOrd="0" parTransId="{895549D1-C3FC-40F5-B21F-D61791EA4F77}" sibTransId="{053453B7-87F7-4010-AAB0-DBFE2B0D9BAE}"/>
    <dgm:cxn modelId="{D83EB1B4-2781-4AB2-9D1C-1CBAB314AD00}" type="presOf" srcId="{B3B43B79-EF6E-4F4C-9AF3-AAECABEF312E}" destId="{C754A8B1-FAD8-4A69-AFD0-238AB275BD70}" srcOrd="0" destOrd="0" presId="urn:microsoft.com/office/officeart/2018/2/layout/IconLabelList"/>
    <dgm:cxn modelId="{1AE775B5-8856-4DC4-AE53-903730A92110}" type="presOf" srcId="{28E207A9-9275-4F28-B447-CAC529BFDF80}" destId="{929B26F6-D8FC-44A0-AD65-534E7F0F75EB}" srcOrd="0" destOrd="0" presId="urn:microsoft.com/office/officeart/2018/2/layout/IconLabelList"/>
    <dgm:cxn modelId="{C3525DEE-D6E1-4C38-A156-9169BE3AD5C5}" srcId="{B3B43B79-EF6E-4F4C-9AF3-AAECABEF312E}" destId="{28E207A9-9275-4F28-B447-CAC529BFDF80}" srcOrd="0" destOrd="0" parTransId="{FEA4217D-412B-490F-BC24-51FA4AF5C245}" sibTransId="{DC7F490B-A8D6-47B2-B96A-32DBBD83BE72}"/>
    <dgm:cxn modelId="{79C0CFEF-7E72-43BF-8938-972009D487A4}" type="presOf" srcId="{47D7679D-4A8A-44DB-B709-B09BCD4A9AB6}" destId="{0A03A5A4-4A37-407A-B40B-DC6630094AF4}" srcOrd="0" destOrd="0" presId="urn:microsoft.com/office/officeart/2018/2/layout/IconLabelList"/>
    <dgm:cxn modelId="{246BFE60-63E9-4540-A647-94E74FB3629B}" type="presParOf" srcId="{C754A8B1-FAD8-4A69-AFD0-238AB275BD70}" destId="{6C496AA4-6C76-4BB2-A1BC-C1F06D1417FE}" srcOrd="0" destOrd="0" presId="urn:microsoft.com/office/officeart/2018/2/layout/IconLabelList"/>
    <dgm:cxn modelId="{F1506A4F-B0F4-488A-94CA-DAD89EF14649}" type="presParOf" srcId="{6C496AA4-6C76-4BB2-A1BC-C1F06D1417FE}" destId="{24FEC13B-07C0-4A1E-A14E-A5A49A6F9909}" srcOrd="0" destOrd="0" presId="urn:microsoft.com/office/officeart/2018/2/layout/IconLabelList"/>
    <dgm:cxn modelId="{F3783EE4-E422-4B03-8BE8-43D1E2A4E5D7}" type="presParOf" srcId="{6C496AA4-6C76-4BB2-A1BC-C1F06D1417FE}" destId="{0DCD0D47-AEEE-4610-9743-71EF0B721277}" srcOrd="1" destOrd="0" presId="urn:microsoft.com/office/officeart/2018/2/layout/IconLabelList"/>
    <dgm:cxn modelId="{C23807BB-0C4A-4D09-9587-60A40A8DD9D3}" type="presParOf" srcId="{6C496AA4-6C76-4BB2-A1BC-C1F06D1417FE}" destId="{929B26F6-D8FC-44A0-AD65-534E7F0F75EB}" srcOrd="2" destOrd="0" presId="urn:microsoft.com/office/officeart/2018/2/layout/IconLabelList"/>
    <dgm:cxn modelId="{3EFE7943-68B7-4387-B0A7-7668EEA814BF}" type="presParOf" srcId="{C754A8B1-FAD8-4A69-AFD0-238AB275BD70}" destId="{64D85A6A-32C5-497D-BD8E-ECB5C167B6E0}" srcOrd="1" destOrd="0" presId="urn:microsoft.com/office/officeart/2018/2/layout/IconLabelList"/>
    <dgm:cxn modelId="{C5F915EB-EF02-427C-A932-71393E4C99FC}" type="presParOf" srcId="{C754A8B1-FAD8-4A69-AFD0-238AB275BD70}" destId="{CF80B21F-5434-4098-A18D-67807F0BB95B}" srcOrd="2" destOrd="0" presId="urn:microsoft.com/office/officeart/2018/2/layout/IconLabelList"/>
    <dgm:cxn modelId="{58D8BD8E-99BE-44F4-AB3A-5110AF10AB04}" type="presParOf" srcId="{CF80B21F-5434-4098-A18D-67807F0BB95B}" destId="{FACD26DA-DB4E-42CF-87DE-025EECE497C4}" srcOrd="0" destOrd="0" presId="urn:microsoft.com/office/officeart/2018/2/layout/IconLabelList"/>
    <dgm:cxn modelId="{AC4E978C-88E4-4A95-8B17-B7CFD8E2E735}" type="presParOf" srcId="{CF80B21F-5434-4098-A18D-67807F0BB95B}" destId="{B14C5DFA-E004-40B3-8829-BCB3B4754906}" srcOrd="1" destOrd="0" presId="urn:microsoft.com/office/officeart/2018/2/layout/IconLabelList"/>
    <dgm:cxn modelId="{D44B5858-A8C0-4144-8E10-B2390ADC289A}" type="presParOf" srcId="{CF80B21F-5434-4098-A18D-67807F0BB95B}" destId="{E4852328-CE92-48AE-8406-EE320D905E84}" srcOrd="2" destOrd="0" presId="urn:microsoft.com/office/officeart/2018/2/layout/IconLabelList"/>
    <dgm:cxn modelId="{3129CE5A-44E8-4B1C-8E9B-D1B6260FC508}" type="presParOf" srcId="{C754A8B1-FAD8-4A69-AFD0-238AB275BD70}" destId="{ABD49193-7C07-414D-A736-648F82334B03}" srcOrd="3" destOrd="0" presId="urn:microsoft.com/office/officeart/2018/2/layout/IconLabelList"/>
    <dgm:cxn modelId="{D8A8859B-AD68-4CDE-AAF6-34F2EF8B841C}" type="presParOf" srcId="{C754A8B1-FAD8-4A69-AFD0-238AB275BD70}" destId="{6FECACEA-71C9-48AA-9009-06D5E11710CA}" srcOrd="4" destOrd="0" presId="urn:microsoft.com/office/officeart/2018/2/layout/IconLabelList"/>
    <dgm:cxn modelId="{5FBD881B-E0B2-48B0-8D34-20B33BD58E4C}" type="presParOf" srcId="{6FECACEA-71C9-48AA-9009-06D5E11710CA}" destId="{0CD9525F-4C2A-4112-871D-B55869DCB438}" srcOrd="0" destOrd="0" presId="urn:microsoft.com/office/officeart/2018/2/layout/IconLabelList"/>
    <dgm:cxn modelId="{B6975422-9AB5-41AA-BAAC-1F599C74E6B8}" type="presParOf" srcId="{6FECACEA-71C9-48AA-9009-06D5E11710CA}" destId="{15010435-AF7A-4D8A-9C66-A27E9E0C7CB5}" srcOrd="1" destOrd="0" presId="urn:microsoft.com/office/officeart/2018/2/layout/IconLabelList"/>
    <dgm:cxn modelId="{05E13F24-7BAF-45D3-81ED-905997BE1691}" type="presParOf" srcId="{6FECACEA-71C9-48AA-9009-06D5E11710CA}" destId="{0A03A5A4-4A37-407A-B40B-DC6630094AF4}" srcOrd="2" destOrd="0" presId="urn:microsoft.com/office/officeart/2018/2/layout/IconLabelList"/>
    <dgm:cxn modelId="{0122A84F-9A78-4408-A29B-7740A2AC3667}" type="presParOf" srcId="{C754A8B1-FAD8-4A69-AFD0-238AB275BD70}" destId="{36C91FCD-8E0C-4AA4-9F83-E0E0EDC5D206}" srcOrd="5" destOrd="0" presId="urn:microsoft.com/office/officeart/2018/2/layout/IconLabelList"/>
    <dgm:cxn modelId="{0E3E2F69-E83D-4413-9336-D449C6880F06}" type="presParOf" srcId="{C754A8B1-FAD8-4A69-AFD0-238AB275BD70}" destId="{A5DB550C-DBF4-4356-B263-56872F9371E0}" srcOrd="6" destOrd="0" presId="urn:microsoft.com/office/officeart/2018/2/layout/IconLabelList"/>
    <dgm:cxn modelId="{6399D89C-FD9B-4D82-93CA-2F62227E58AE}" type="presParOf" srcId="{A5DB550C-DBF4-4356-B263-56872F9371E0}" destId="{4EC53BCC-5175-41BD-A65B-8096DF2E6AD3}" srcOrd="0" destOrd="0" presId="urn:microsoft.com/office/officeart/2018/2/layout/IconLabelList"/>
    <dgm:cxn modelId="{15ADB03F-0AFF-4D36-81D3-337DB6F05CBA}" type="presParOf" srcId="{A5DB550C-DBF4-4356-B263-56872F9371E0}" destId="{B4129B4E-5C27-4497-AE95-011C47FF1518}" srcOrd="1" destOrd="0" presId="urn:microsoft.com/office/officeart/2018/2/layout/IconLabelList"/>
    <dgm:cxn modelId="{70F9A520-132E-4774-8C75-FCDB09A8E3D8}" type="presParOf" srcId="{A5DB550C-DBF4-4356-B263-56872F9371E0}" destId="{9CF2ADC1-CC63-4E85-B436-D0978BA2DA7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860AA-2702-40E9-AF68-6266678C829B}">
      <dsp:nvSpPr>
        <dsp:cNvPr id="0" name=""/>
        <dsp:cNvSpPr/>
      </dsp:nvSpPr>
      <dsp:spPr>
        <a:xfrm>
          <a:off x="2819" y="965811"/>
          <a:ext cx="2013434" cy="127853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FF683488-B5A0-46C4-A234-725FFEADCF4D}">
      <dsp:nvSpPr>
        <dsp:cNvPr id="0" name=""/>
        <dsp:cNvSpPr/>
      </dsp:nvSpPr>
      <dsp:spPr>
        <a:xfrm>
          <a:off x="226534" y="1178340"/>
          <a:ext cx="2013434" cy="12785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The regulations  state that there is no legal duty are placed on the safety rep because of the functions and rights</a:t>
          </a:r>
          <a:endParaRPr lang="en-US" sz="1300" kern="1200"/>
        </a:p>
      </dsp:txBody>
      <dsp:txXfrm>
        <a:off x="263981" y="1215787"/>
        <a:ext cx="1938540" cy="1203636"/>
      </dsp:txXfrm>
    </dsp:sp>
    <dsp:sp modelId="{C2E76D50-C313-423F-8299-2D88411357E2}">
      <dsp:nvSpPr>
        <dsp:cNvPr id="0" name=""/>
        <dsp:cNvSpPr/>
      </dsp:nvSpPr>
      <dsp:spPr>
        <a:xfrm>
          <a:off x="2463684" y="965811"/>
          <a:ext cx="2013434" cy="127853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C03F5DA-D072-4F7A-B683-459E765A9CB1}">
      <dsp:nvSpPr>
        <dsp:cNvPr id="0" name=""/>
        <dsp:cNvSpPr/>
      </dsp:nvSpPr>
      <dsp:spPr>
        <a:xfrm>
          <a:off x="2687399" y="1178340"/>
          <a:ext cx="2013434" cy="12785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This means that the safety rep has no greater liability in health and safety breaches than any other employees</a:t>
          </a:r>
          <a:endParaRPr lang="en-US" sz="1300" kern="1200"/>
        </a:p>
      </dsp:txBody>
      <dsp:txXfrm>
        <a:off x="2724846" y="1215787"/>
        <a:ext cx="1938540" cy="1203636"/>
      </dsp:txXfrm>
    </dsp:sp>
    <dsp:sp modelId="{88590D1F-9C15-4BC8-8450-AF2C1F9F1245}">
      <dsp:nvSpPr>
        <dsp:cNvPr id="0" name=""/>
        <dsp:cNvSpPr/>
      </dsp:nvSpPr>
      <dsp:spPr>
        <a:xfrm>
          <a:off x="4924548" y="965811"/>
          <a:ext cx="2013434" cy="127853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C1BD5075-B165-4AA4-AAFC-64AD37956E9F}">
      <dsp:nvSpPr>
        <dsp:cNvPr id="0" name=""/>
        <dsp:cNvSpPr/>
      </dsp:nvSpPr>
      <dsp:spPr>
        <a:xfrm>
          <a:off x="5148263" y="1178340"/>
          <a:ext cx="2013434" cy="12785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Attending health and safety committee meetings</a:t>
          </a:r>
          <a:endParaRPr lang="en-US" sz="1300" kern="1200"/>
        </a:p>
      </dsp:txBody>
      <dsp:txXfrm>
        <a:off x="5185710" y="1215787"/>
        <a:ext cx="1938540" cy="1203636"/>
      </dsp:txXfrm>
    </dsp:sp>
    <dsp:sp modelId="{488A75D9-1639-49A2-B478-1DC094B51818}">
      <dsp:nvSpPr>
        <dsp:cNvPr id="0" name=""/>
        <dsp:cNvSpPr/>
      </dsp:nvSpPr>
      <dsp:spPr>
        <a:xfrm>
          <a:off x="7385413" y="965811"/>
          <a:ext cx="2013434" cy="127853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76F7FC72-5D59-4611-8F22-D93390CF8FC4}">
      <dsp:nvSpPr>
        <dsp:cNvPr id="0" name=""/>
        <dsp:cNvSpPr/>
      </dsp:nvSpPr>
      <dsp:spPr>
        <a:xfrm>
          <a:off x="7609128" y="1178340"/>
          <a:ext cx="2013434" cy="12785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Receiving information from inspectors</a:t>
          </a:r>
          <a:endParaRPr lang="en-US" sz="1300" kern="1200"/>
        </a:p>
      </dsp:txBody>
      <dsp:txXfrm>
        <a:off x="7646575" y="1215787"/>
        <a:ext cx="1938540" cy="1203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993E2-64D5-4DD0-9FFC-0C75AF560122}">
      <dsp:nvSpPr>
        <dsp:cNvPr id="0" name=""/>
        <dsp:cNvSpPr/>
      </dsp:nvSpPr>
      <dsp:spPr>
        <a:xfrm>
          <a:off x="923249" y="340485"/>
          <a:ext cx="1250177" cy="12501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20B039-3E46-4FA0-B26B-4E10F3B64957}">
      <dsp:nvSpPr>
        <dsp:cNvPr id="0" name=""/>
        <dsp:cNvSpPr/>
      </dsp:nvSpPr>
      <dsp:spPr>
        <a:xfrm>
          <a:off x="159251" y="2002197"/>
          <a:ext cx="2778172"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Employers</a:t>
          </a:r>
          <a:endParaRPr lang="en-US" sz="1100" kern="1200"/>
        </a:p>
      </dsp:txBody>
      <dsp:txXfrm>
        <a:off x="159251" y="2002197"/>
        <a:ext cx="2778172" cy="1080000"/>
      </dsp:txXfrm>
    </dsp:sp>
    <dsp:sp modelId="{CA9F73AF-DFE9-4B35-AA7D-05511C8142EB}">
      <dsp:nvSpPr>
        <dsp:cNvPr id="0" name=""/>
        <dsp:cNvSpPr/>
      </dsp:nvSpPr>
      <dsp:spPr>
        <a:xfrm>
          <a:off x="4187602" y="340485"/>
          <a:ext cx="1250177" cy="12501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A2E53C7-3549-43E5-8763-D5FD509CEBF4}">
      <dsp:nvSpPr>
        <dsp:cNvPr id="0" name=""/>
        <dsp:cNvSpPr/>
      </dsp:nvSpPr>
      <dsp:spPr>
        <a:xfrm>
          <a:off x="3423605" y="2002197"/>
          <a:ext cx="2778172"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In general, employers must make available to safety reps all the information necessary to enable them to fulfil their functions.</a:t>
          </a:r>
          <a:endParaRPr lang="en-US" sz="1100" kern="1200"/>
        </a:p>
      </dsp:txBody>
      <dsp:txXfrm>
        <a:off x="3423605" y="2002197"/>
        <a:ext cx="2778172" cy="1080000"/>
      </dsp:txXfrm>
    </dsp:sp>
    <dsp:sp modelId="{9C72798D-D7E7-4009-954C-38C9736C1C33}">
      <dsp:nvSpPr>
        <dsp:cNvPr id="0" name=""/>
        <dsp:cNvSpPr/>
      </dsp:nvSpPr>
      <dsp:spPr>
        <a:xfrm>
          <a:off x="7451955" y="340485"/>
          <a:ext cx="1250177" cy="12501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0C43C6-2A59-46EA-B5B0-F2D5867FDDDE}">
      <dsp:nvSpPr>
        <dsp:cNvPr id="0" name=""/>
        <dsp:cNvSpPr/>
      </dsp:nvSpPr>
      <dsp:spPr>
        <a:xfrm>
          <a:off x="6687958" y="2002197"/>
          <a:ext cx="2778172"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Employers must provide any help and facilities reasonably required by safety reps to carry out their functions. Union safety reps must be provided the time off with pay to carry out their safety reps’ duties and to undergo TUC- or union-approved training. </a:t>
          </a:r>
          <a:endParaRPr lang="en-US" sz="1100" kern="1200"/>
        </a:p>
      </dsp:txBody>
      <dsp:txXfrm>
        <a:off x="6687958" y="2002197"/>
        <a:ext cx="2778172" cy="108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09A26-2ED0-479B-A607-430B88F5ADAA}">
      <dsp:nvSpPr>
        <dsp:cNvPr id="0" name=""/>
        <dsp:cNvSpPr/>
      </dsp:nvSpPr>
      <dsp:spPr>
        <a:xfrm>
          <a:off x="0" y="708948"/>
          <a:ext cx="2707138" cy="1719033"/>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D33047D3-1741-4AB2-BDF3-8ED55AE557C7}">
      <dsp:nvSpPr>
        <dsp:cNvPr id="0" name=""/>
        <dsp:cNvSpPr/>
      </dsp:nvSpPr>
      <dsp:spPr>
        <a:xfrm>
          <a:off x="300793" y="994701"/>
          <a:ext cx="2707138" cy="1719033"/>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These are minimum rights. Many union safety reps negotiate rights to facilities, information, and time off that go well beyond the legal minimum. </a:t>
          </a:r>
          <a:endParaRPr lang="en-US" sz="1500" kern="1200"/>
        </a:p>
      </dsp:txBody>
      <dsp:txXfrm>
        <a:off x="351142" y="1045050"/>
        <a:ext cx="2606440" cy="1618335"/>
      </dsp:txXfrm>
    </dsp:sp>
    <dsp:sp modelId="{7375FE10-984B-43E7-B721-041FEB4F78E5}">
      <dsp:nvSpPr>
        <dsp:cNvPr id="0" name=""/>
        <dsp:cNvSpPr/>
      </dsp:nvSpPr>
      <dsp:spPr>
        <a:xfrm>
          <a:off x="3308725" y="708948"/>
          <a:ext cx="2707138" cy="1719033"/>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46C2AFBD-BFA5-4848-BA77-7AF499E1A6F9}">
      <dsp:nvSpPr>
        <dsp:cNvPr id="0" name=""/>
        <dsp:cNvSpPr/>
      </dsp:nvSpPr>
      <dsp:spPr>
        <a:xfrm>
          <a:off x="3609518" y="994701"/>
          <a:ext cx="2707138" cy="1719033"/>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Trade union safety reps are protected from victimisation for any acts or omissions in their execution of their duties – the law gives safety reps rights, not duties.</a:t>
          </a:r>
          <a:endParaRPr lang="en-US" sz="1500" kern="1200"/>
        </a:p>
      </dsp:txBody>
      <dsp:txXfrm>
        <a:off x="3659867" y="1045050"/>
        <a:ext cx="2606440" cy="1618335"/>
      </dsp:txXfrm>
    </dsp:sp>
    <dsp:sp modelId="{E77544F9-2263-405E-AFDE-FC14CC3913C2}">
      <dsp:nvSpPr>
        <dsp:cNvPr id="0" name=""/>
        <dsp:cNvSpPr/>
      </dsp:nvSpPr>
      <dsp:spPr>
        <a:xfrm>
          <a:off x="6617450" y="708948"/>
          <a:ext cx="2707138" cy="1719033"/>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37E76DBC-D0A8-41A3-99DE-5FA3931E85FE}">
      <dsp:nvSpPr>
        <dsp:cNvPr id="0" name=""/>
        <dsp:cNvSpPr/>
      </dsp:nvSpPr>
      <dsp:spPr>
        <a:xfrm>
          <a:off x="6918244" y="994701"/>
          <a:ext cx="2707138" cy="1719033"/>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Must establish a joint safety committee if requested to domust by two or more trade union health and safety reps. </a:t>
          </a:r>
          <a:endParaRPr lang="en-US" sz="1500" kern="1200"/>
        </a:p>
      </dsp:txBody>
      <dsp:txXfrm>
        <a:off x="6968593" y="1045050"/>
        <a:ext cx="2606440" cy="16183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EC13B-07C0-4A1E-A14E-A5A49A6F9909}">
      <dsp:nvSpPr>
        <dsp:cNvPr id="0" name=""/>
        <dsp:cNvSpPr/>
      </dsp:nvSpPr>
      <dsp:spPr>
        <a:xfrm>
          <a:off x="749161" y="706890"/>
          <a:ext cx="920044" cy="9200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9B26F6-D8FC-44A0-AD65-534E7F0F75EB}">
      <dsp:nvSpPr>
        <dsp:cNvPr id="0" name=""/>
        <dsp:cNvSpPr/>
      </dsp:nvSpPr>
      <dsp:spPr>
        <a:xfrm>
          <a:off x="186912" y="1928292"/>
          <a:ext cx="2044543"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b="1" kern="1200"/>
            <a:t>The Employment Rights Act 1996</a:t>
          </a:r>
          <a:r>
            <a:rPr lang="en-GB" sz="1100" kern="1200"/>
            <a:t> </a:t>
          </a:r>
          <a:endParaRPr lang="en-US" sz="1100" kern="1200"/>
        </a:p>
      </dsp:txBody>
      <dsp:txXfrm>
        <a:off x="186912" y="1928292"/>
        <a:ext cx="2044543" cy="787500"/>
      </dsp:txXfrm>
    </dsp:sp>
    <dsp:sp modelId="{FACD26DA-DB4E-42CF-87DE-025EECE497C4}">
      <dsp:nvSpPr>
        <dsp:cNvPr id="0" name=""/>
        <dsp:cNvSpPr/>
      </dsp:nvSpPr>
      <dsp:spPr>
        <a:xfrm>
          <a:off x="3151500" y="706890"/>
          <a:ext cx="920044" cy="9200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4852328-CE92-48AE-8406-EE320D905E84}">
      <dsp:nvSpPr>
        <dsp:cNvPr id="0" name=""/>
        <dsp:cNvSpPr/>
      </dsp:nvSpPr>
      <dsp:spPr>
        <a:xfrm>
          <a:off x="2589250" y="1928292"/>
          <a:ext cx="2044543"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says safety reps have protection if they are unfairly treated or placed at a disadvantage in circumstances including: </a:t>
          </a:r>
          <a:endParaRPr lang="en-US" sz="1100" kern="1200"/>
        </a:p>
      </dsp:txBody>
      <dsp:txXfrm>
        <a:off x="2589250" y="1928292"/>
        <a:ext cx="2044543" cy="787500"/>
      </dsp:txXfrm>
    </dsp:sp>
    <dsp:sp modelId="{0CD9525F-4C2A-4112-871D-B55869DCB438}">
      <dsp:nvSpPr>
        <dsp:cNvPr id="0" name=""/>
        <dsp:cNvSpPr/>
      </dsp:nvSpPr>
      <dsp:spPr>
        <a:xfrm>
          <a:off x="5553838" y="706890"/>
          <a:ext cx="920044" cy="9200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03A5A4-4A37-407A-B40B-DC6630094AF4}">
      <dsp:nvSpPr>
        <dsp:cNvPr id="0" name=""/>
        <dsp:cNvSpPr/>
      </dsp:nvSpPr>
      <dsp:spPr>
        <a:xfrm>
          <a:off x="4991589" y="1928292"/>
          <a:ext cx="2044543"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 raising health and safety concerns </a:t>
          </a:r>
          <a:endParaRPr lang="en-US" sz="1100" kern="1200"/>
        </a:p>
      </dsp:txBody>
      <dsp:txXfrm>
        <a:off x="4991589" y="1928292"/>
        <a:ext cx="2044543" cy="787500"/>
      </dsp:txXfrm>
    </dsp:sp>
    <dsp:sp modelId="{4EC53BCC-5175-41BD-A65B-8096DF2E6AD3}">
      <dsp:nvSpPr>
        <dsp:cNvPr id="0" name=""/>
        <dsp:cNvSpPr/>
      </dsp:nvSpPr>
      <dsp:spPr>
        <a:xfrm>
          <a:off x="7956176" y="706890"/>
          <a:ext cx="920044" cy="9200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F2ADC1-CC63-4E85-B436-D0978BA2DA7F}">
      <dsp:nvSpPr>
        <dsp:cNvPr id="0" name=""/>
        <dsp:cNvSpPr/>
      </dsp:nvSpPr>
      <dsp:spPr>
        <a:xfrm>
          <a:off x="7393927" y="1928292"/>
          <a:ext cx="2044543"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 carrying out designated health and safety functions </a:t>
          </a:r>
          <a:endParaRPr lang="en-US" sz="1100" kern="1200"/>
        </a:p>
      </dsp:txBody>
      <dsp:txXfrm>
        <a:off x="7393927" y="1928292"/>
        <a:ext cx="2044543" cy="7875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B2F3A-6E93-4802-8A9B-AD9DB981BED3}" type="datetimeFigureOut">
              <a:rPr lang="en-GB" smtClean="0"/>
              <a:t>25/11/2024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24B09-EE95-425D-8D98-D42D35DD1A47}" type="slidenum">
              <a:rPr lang="en-GB" smtClean="0"/>
              <a:t>‹#›</a:t>
            </a:fld>
            <a:endParaRPr lang="en-GB"/>
          </a:p>
        </p:txBody>
      </p:sp>
    </p:spTree>
    <p:extLst>
      <p:ext uri="{BB962C8B-B14F-4D97-AF65-F5344CB8AC3E}">
        <p14:creationId xmlns:p14="http://schemas.microsoft.com/office/powerpoint/2010/main" val="2002965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24B09-EE95-425D-8D98-D42D35DD1A47}" type="slidenum">
              <a:rPr lang="en-GB" smtClean="0"/>
              <a:t>8</a:t>
            </a:fld>
            <a:endParaRPr lang="en-GB"/>
          </a:p>
        </p:txBody>
      </p:sp>
    </p:spTree>
    <p:extLst>
      <p:ext uri="{BB962C8B-B14F-4D97-AF65-F5344CB8AC3E}">
        <p14:creationId xmlns:p14="http://schemas.microsoft.com/office/powerpoint/2010/main" val="1053507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24B09-EE95-425D-8D98-D42D35DD1A47}" type="slidenum">
              <a:rPr lang="en-GB" smtClean="0"/>
              <a:t>9</a:t>
            </a:fld>
            <a:endParaRPr lang="en-GB"/>
          </a:p>
        </p:txBody>
      </p:sp>
    </p:spTree>
    <p:extLst>
      <p:ext uri="{BB962C8B-B14F-4D97-AF65-F5344CB8AC3E}">
        <p14:creationId xmlns:p14="http://schemas.microsoft.com/office/powerpoint/2010/main" val="383902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ts val="1000"/>
              <a:buFont typeface="Symbol" panose="05050102010706020507" pitchFamily="18" charset="2"/>
              <a:buChar char=""/>
              <a:tabLst>
                <a:tab pos="457200" algn="l"/>
              </a:tabLst>
            </a:pPr>
            <a:r>
              <a:rPr lang="en-GB" dirty="0">
                <a:solidFill>
                  <a:schemeClr val="tx1">
                    <a:lumMod val="85000"/>
                    <a:lumOff val="15000"/>
                  </a:schemeClr>
                </a:solidFill>
                <a:latin typeface="Verdana" panose="020B0604030504040204" pitchFamily="34" charset="0"/>
                <a:ea typeface="Verdana" panose="020B0604030504040204" pitchFamily="34" charset="0"/>
              </a:rPr>
              <a:t>to be consulted on the planning and organising of any health and safety training</a:t>
            </a:r>
          </a:p>
          <a:p>
            <a:pPr>
              <a:spcBef>
                <a:spcPts val="1210"/>
              </a:spcBef>
              <a:spcAft>
                <a:spcPts val="1210"/>
              </a:spcAft>
            </a:pPr>
            <a:r>
              <a:rPr lang="en-GB" dirty="0">
                <a:solidFill>
                  <a:schemeClr val="tx1">
                    <a:lumMod val="85000"/>
                    <a:lumOff val="15000"/>
                  </a:schemeClr>
                </a:solidFill>
                <a:latin typeface="Verdana" panose="020B0604030504040204" pitchFamily="34" charset="0"/>
                <a:ea typeface="Verdana" panose="020B0604030504040204" pitchFamily="34" charset="0"/>
              </a:rPr>
              <a:t>In some respects, Trade Union appointed H&amp;S reps have more rights and powers than Trade Union reps in the workplace.</a:t>
            </a:r>
          </a:p>
          <a:p>
            <a:pPr>
              <a:spcBef>
                <a:spcPts val="1210"/>
              </a:spcBef>
              <a:spcAft>
                <a:spcPts val="1210"/>
              </a:spcAft>
            </a:pPr>
            <a:r>
              <a:rPr lang="en-GB" dirty="0">
                <a:solidFill>
                  <a:schemeClr val="tx1">
                    <a:lumMod val="85000"/>
                    <a:lumOff val="15000"/>
                  </a:schemeClr>
                </a:solidFill>
                <a:latin typeface="Verdana" panose="020B0604030504040204" pitchFamily="34" charset="0"/>
                <a:ea typeface="Verdana" panose="020B0604030504040204" pitchFamily="34" charset="0"/>
              </a:rPr>
              <a:t>The regulations state that no legal duties are placed on safety reps because of their functions and rights.</a:t>
            </a:r>
          </a:p>
          <a:p>
            <a:pPr>
              <a:spcBef>
                <a:spcPts val="1210"/>
              </a:spcBef>
              <a:spcAft>
                <a:spcPts val="1210"/>
              </a:spcAft>
            </a:pPr>
            <a:r>
              <a:rPr lang="en-GB" dirty="0">
                <a:solidFill>
                  <a:schemeClr val="tx1">
                    <a:lumMod val="85000"/>
                    <a:lumOff val="15000"/>
                  </a:schemeClr>
                </a:solidFill>
                <a:latin typeface="Verdana" panose="020B0604030504040204" pitchFamily="34" charset="0"/>
                <a:ea typeface="Verdana" panose="020B0604030504040204" pitchFamily="34" charset="0"/>
              </a:rPr>
              <a:t>This means that a safety rep has no greater liability in law for health and safety breaches than any other employee.</a:t>
            </a:r>
          </a:p>
          <a:p>
            <a:endParaRPr lang="en-GB" dirty="0"/>
          </a:p>
        </p:txBody>
      </p:sp>
      <p:sp>
        <p:nvSpPr>
          <p:cNvPr id="4" name="Slide Number Placeholder 3"/>
          <p:cNvSpPr>
            <a:spLocks noGrp="1"/>
          </p:cNvSpPr>
          <p:nvPr>
            <p:ph type="sldNum" sz="quarter" idx="5"/>
          </p:nvPr>
        </p:nvSpPr>
        <p:spPr/>
        <p:txBody>
          <a:bodyPr/>
          <a:lstStyle/>
          <a:p>
            <a:fld id="{54324B09-EE95-425D-8D98-D42D35DD1A47}" type="slidenum">
              <a:rPr lang="en-GB" smtClean="0"/>
              <a:t>11</a:t>
            </a:fld>
            <a:endParaRPr lang="en-GB"/>
          </a:p>
        </p:txBody>
      </p:sp>
    </p:spTree>
    <p:extLst>
      <p:ext uri="{BB962C8B-B14F-4D97-AF65-F5344CB8AC3E}">
        <p14:creationId xmlns:p14="http://schemas.microsoft.com/office/powerpoint/2010/main" val="387119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24B09-EE95-425D-8D98-D42D35DD1A47}" type="slidenum">
              <a:rPr lang="en-GB" smtClean="0"/>
              <a:t>17</a:t>
            </a:fld>
            <a:endParaRPr lang="en-GB"/>
          </a:p>
        </p:txBody>
      </p:sp>
    </p:spTree>
    <p:extLst>
      <p:ext uri="{BB962C8B-B14F-4D97-AF65-F5344CB8AC3E}">
        <p14:creationId xmlns:p14="http://schemas.microsoft.com/office/powerpoint/2010/main" val="2873881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CF0BCE0-945C-4FDF-95A1-2149B1FF5B83}" type="datetimeFigureOut">
              <a:rPr lang="en-US" smtClean="0"/>
              <a:t>11/25/2024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091868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algn="r"/>
            <a:fld id="{7CF0BCE0-945C-4FDF-95A1-2149B1FF5B83}" type="datetimeFigureOut">
              <a:rPr lang="en-US" smtClean="0"/>
              <a:pPr algn="r"/>
              <a:t>11/25/2024</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238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pPr algn="r"/>
            <a:fld id="{7CF0BCE0-945C-4FDF-95A1-2149B1FF5B83}" type="datetimeFigureOut">
              <a:rPr lang="en-US" smtClean="0"/>
              <a:pPr algn="r"/>
              <a:t>11/25/2024</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4237225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pPr algn="r"/>
            <a:fld id="{7CF0BCE0-945C-4FDF-95A1-2149B1FF5B83}" type="datetimeFigureOut">
              <a:rPr lang="en-US" smtClean="0"/>
              <a:pPr algn="r"/>
              <a:t>11/25/2024</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501133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lgn="r"/>
            <a:fld id="{7CF0BCE0-945C-4FDF-95A1-2149B1FF5B83}" type="datetimeFigureOut">
              <a:rPr lang="en-US" smtClean="0"/>
              <a:pPr algn="r"/>
              <a:t>11/25/2024</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951178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lgn="r"/>
            <a:fld id="{7CF0BCE0-945C-4FDF-95A1-2149B1FF5B83}" type="datetimeFigureOut">
              <a:rPr lang="en-US" smtClean="0"/>
              <a:pPr algn="r"/>
              <a:t>11/25/2024</a:t>
            </a:fld>
            <a:endParaRPr lang="en-US" dirty="0"/>
          </a:p>
        </p:txBody>
      </p:sp>
      <p:sp>
        <p:nvSpPr>
          <p:cNvPr id="8" name="Footer Placeholder 7"/>
          <p:cNvSpPr>
            <a:spLocks noGrp="1"/>
          </p:cNvSpPr>
          <p:nvPr>
            <p:ph type="ftr" sz="quarter" idx="11"/>
          </p:nvPr>
        </p:nvSpPr>
        <p:spPr/>
        <p:txBody>
          <a:bodyPr/>
          <a:lstStyle/>
          <a:p>
            <a:endParaRPr lang="en-US" sz="1000" dirty="0"/>
          </a:p>
        </p:txBody>
      </p:sp>
      <p:sp>
        <p:nvSpPr>
          <p:cNvPr id="9" name="Slide Number Placeholder 8"/>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271978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lgn="r"/>
            <a:fld id="{7CF0BCE0-945C-4FDF-95A1-2149B1FF5B83}" type="datetimeFigureOut">
              <a:rPr lang="en-US" smtClean="0"/>
              <a:pPr algn="r"/>
              <a:t>11/25/2024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sz="1000" dirty="0"/>
          </a:p>
        </p:txBody>
      </p:sp>
      <p:sp>
        <p:nvSpPr>
          <p:cNvPr id="9" name="Slide Number Placeholder 8"/>
          <p:cNvSpPr>
            <a:spLocks noGrp="1"/>
          </p:cNvSpPr>
          <p:nvPr>
            <p:ph type="sldNum" sz="quarter" idx="12"/>
          </p:nvPr>
        </p:nvSpPr>
        <p:spPr/>
        <p:txBody>
          <a:body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810145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CF0BCE0-945C-4FDF-95A1-2149B1FF5B83}"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891563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CF0BCE0-945C-4FDF-95A1-2149B1FF5B83}"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37935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16454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CF0BCE0-945C-4FDF-95A1-2149B1FF5B83}"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8081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CF0BCE0-945C-4FDF-95A1-2149B1FF5B83}"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195847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CF0BCE0-945C-4FDF-95A1-2149B1FF5B83}" type="datetimeFigureOut">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45288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CF0BCE0-945C-4FDF-95A1-2149B1FF5B83}" type="datetimeFigureOut">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77985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0BCE0-945C-4FDF-95A1-2149B1FF5B83}" type="datetimeFigureOut">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79591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CF0BCE0-945C-4FDF-95A1-2149B1FF5B83}"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7769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CF0BCE0-945C-4FDF-95A1-2149B1FF5B83}"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83446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algn="r"/>
            <a:fld id="{7CF0BCE0-945C-4FDF-95A1-2149B1FF5B83}" type="datetimeFigureOut">
              <a:rPr lang="en-US" smtClean="0"/>
              <a:pPr algn="r"/>
              <a:t>11/25/2024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sz="1000"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67984509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f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0CB84-AAAD-B229-B18F-B40C0EBB1FEA}"/>
              </a:ext>
            </a:extLst>
          </p:cNvPr>
          <p:cNvSpPr>
            <a:spLocks noGrp="1"/>
          </p:cNvSpPr>
          <p:nvPr>
            <p:ph type="ctrTitle"/>
          </p:nvPr>
        </p:nvSpPr>
        <p:spPr>
          <a:xfrm>
            <a:off x="1487487" y="3894761"/>
            <a:ext cx="9217026" cy="1643508"/>
          </a:xfrm>
        </p:spPr>
        <p:txBody>
          <a:bodyPr>
            <a:normAutofit fontScale="90000"/>
          </a:bodyPr>
          <a:lstStyle/>
          <a:p>
            <a:pPr algn="ctr"/>
            <a:r>
              <a:rPr lang="en-GB" sz="5100"/>
              <a:t>Trade Union Congress Health and Safety Conference Wales</a:t>
            </a:r>
          </a:p>
        </p:txBody>
      </p:sp>
      <p:sp>
        <p:nvSpPr>
          <p:cNvPr id="3" name="Subtitle 2">
            <a:extLst>
              <a:ext uri="{FF2B5EF4-FFF2-40B4-BE49-F238E27FC236}">
                <a16:creationId xmlns:a16="http://schemas.microsoft.com/office/drawing/2014/main" id="{31B35C76-F1DC-2FFC-67F6-0C091D171196}"/>
              </a:ext>
            </a:extLst>
          </p:cNvPr>
          <p:cNvSpPr>
            <a:spLocks noGrp="1"/>
          </p:cNvSpPr>
          <p:nvPr>
            <p:ph type="subTitle" idx="1"/>
          </p:nvPr>
        </p:nvSpPr>
        <p:spPr>
          <a:xfrm>
            <a:off x="1487488" y="5717657"/>
            <a:ext cx="9155112" cy="681725"/>
          </a:xfrm>
        </p:spPr>
        <p:txBody>
          <a:bodyPr>
            <a:normAutofit/>
          </a:bodyPr>
          <a:lstStyle/>
          <a:p>
            <a:pPr algn="ctr"/>
            <a:r>
              <a:rPr lang="en-GB" dirty="0"/>
              <a:t>Adult learning Wales Trade Union Tutor Darren Thelwell</a:t>
            </a:r>
          </a:p>
        </p:txBody>
      </p:sp>
      <p:pic>
        <p:nvPicPr>
          <p:cNvPr id="6" name="Picture 5" descr="A blue and white logo&#10;&#10;Description automatically generated">
            <a:extLst>
              <a:ext uri="{FF2B5EF4-FFF2-40B4-BE49-F238E27FC236}">
                <a16:creationId xmlns:a16="http://schemas.microsoft.com/office/drawing/2014/main" id="{C886B9AA-3113-2BF2-CFC3-7AF60385C3AC}"/>
              </a:ext>
            </a:extLst>
          </p:cNvPr>
          <p:cNvPicPr>
            <a:picLocks noChangeAspect="1"/>
          </p:cNvPicPr>
          <p:nvPr/>
        </p:nvPicPr>
        <p:blipFill>
          <a:blip r:embed="rId2">
            <a:extLst>
              <a:ext uri="{28A0092B-C50C-407E-A947-70E740481C1C}">
                <a14:useLocalDpi xmlns:a14="http://schemas.microsoft.com/office/drawing/2010/main" val="0"/>
              </a:ext>
            </a:extLst>
          </a:blip>
          <a:srcRect r="4434" b="1"/>
          <a:stretch/>
        </p:blipFill>
        <p:spPr>
          <a:xfrm>
            <a:off x="655200" y="821100"/>
            <a:ext cx="3600992" cy="3600992"/>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444500"/>
          </a:effectLst>
        </p:spPr>
      </p:pic>
      <p:pic>
        <p:nvPicPr>
          <p:cNvPr id="40" name="Picture 39">
            <a:extLst>
              <a:ext uri="{FF2B5EF4-FFF2-40B4-BE49-F238E27FC236}">
                <a16:creationId xmlns:a16="http://schemas.microsoft.com/office/drawing/2014/main" id="{2D75918E-2969-1896-43BC-CCC4EB64E301}"/>
              </a:ext>
            </a:extLst>
          </p:cNvPr>
          <p:cNvPicPr>
            <a:picLocks noChangeAspect="1"/>
          </p:cNvPicPr>
          <p:nvPr/>
        </p:nvPicPr>
        <p:blipFill>
          <a:blip r:embed="rId3"/>
          <a:srcRect l="15667" r="17085" b="3"/>
          <a:stretch/>
        </p:blipFill>
        <p:spPr>
          <a:xfrm>
            <a:off x="4295504" y="821100"/>
            <a:ext cx="3600992" cy="3600992"/>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444500"/>
          </a:effectLst>
        </p:spPr>
      </p:pic>
      <p:pic>
        <p:nvPicPr>
          <p:cNvPr id="8" name="Picture 7" descr="A red and white sign with white text&#10;&#10;Description automatically generated">
            <a:extLst>
              <a:ext uri="{FF2B5EF4-FFF2-40B4-BE49-F238E27FC236}">
                <a16:creationId xmlns:a16="http://schemas.microsoft.com/office/drawing/2014/main" id="{38C57D39-7D0D-C4AC-5AAA-B16F01CBE526}"/>
              </a:ext>
            </a:extLst>
          </p:cNvPr>
          <p:cNvPicPr>
            <a:picLocks noChangeAspect="1"/>
          </p:cNvPicPr>
          <p:nvPr/>
        </p:nvPicPr>
        <p:blipFill>
          <a:blip r:embed="rId4">
            <a:extLst>
              <a:ext uri="{28A0092B-C50C-407E-A947-70E740481C1C}">
                <a14:useLocalDpi xmlns:a14="http://schemas.microsoft.com/office/drawing/2010/main" val="0"/>
              </a:ext>
            </a:extLst>
          </a:blip>
          <a:srcRect l="1291" r="4591" b="-1"/>
          <a:stretch/>
        </p:blipFill>
        <p:spPr>
          <a:xfrm>
            <a:off x="7938000" y="821100"/>
            <a:ext cx="3600992" cy="3600992"/>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444500"/>
          </a:effectLst>
        </p:spPr>
      </p:pic>
    </p:spTree>
    <p:extLst>
      <p:ext uri="{BB962C8B-B14F-4D97-AF65-F5344CB8AC3E}">
        <p14:creationId xmlns:p14="http://schemas.microsoft.com/office/powerpoint/2010/main" val="2148719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12"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14"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a:extLst>
              <a:ext uri="{FF2B5EF4-FFF2-40B4-BE49-F238E27FC236}">
                <a16:creationId xmlns:a16="http://schemas.microsoft.com/office/drawing/2014/main" id="{5AE41211-E143-4977-DC66-EE87F52022B9}"/>
              </a:ext>
            </a:extLst>
          </p:cNvPr>
          <p:cNvSpPr>
            <a:spLocks noGrp="1"/>
          </p:cNvSpPr>
          <p:nvPr>
            <p:ph type="title"/>
          </p:nvPr>
        </p:nvSpPr>
        <p:spPr>
          <a:xfrm>
            <a:off x="639098" y="629265"/>
            <a:ext cx="6072776" cy="1622322"/>
          </a:xfrm>
        </p:spPr>
        <p:txBody>
          <a:bodyPr>
            <a:normAutofit/>
          </a:bodyPr>
          <a:lstStyle/>
          <a:p>
            <a:pPr>
              <a:lnSpc>
                <a:spcPct val="90000"/>
              </a:lnSpc>
            </a:pPr>
            <a:br>
              <a:rPr lang="en-GB" sz="2500" b="1">
                <a:solidFill>
                  <a:srgbClr val="EBEBEB"/>
                </a:solidFill>
                <a:latin typeface="Verdana" panose="020B0604030504040204" pitchFamily="34" charset="0"/>
                <a:ea typeface="Verdana" panose="020B0604030504040204" pitchFamily="34" charset="0"/>
              </a:rPr>
            </a:br>
            <a:r>
              <a:rPr lang="en-GB" sz="2500" b="1">
                <a:solidFill>
                  <a:srgbClr val="EBEBEB"/>
                </a:solidFill>
                <a:latin typeface="Verdana" panose="020B0604030504040204" pitchFamily="34" charset="0"/>
                <a:ea typeface="Verdana" panose="020B0604030504040204" pitchFamily="34" charset="0"/>
              </a:rPr>
              <a:t>Trade Union Health and Safety Representative has the right to:</a:t>
            </a:r>
            <a:br>
              <a:rPr lang="en-GB" sz="2500">
                <a:solidFill>
                  <a:srgbClr val="EBEBEB"/>
                </a:solidFill>
              </a:rPr>
            </a:br>
            <a:endParaRPr lang="en-GB" sz="2500">
              <a:solidFill>
                <a:srgbClr val="EBEBEB"/>
              </a:solidFill>
            </a:endParaRPr>
          </a:p>
        </p:txBody>
      </p:sp>
      <p:sp>
        <p:nvSpPr>
          <p:cNvPr id="16" name="Freeform: Shape 15">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pic>
        <p:nvPicPr>
          <p:cNvPr id="7" name="Graphic 6" descr="Users">
            <a:extLst>
              <a:ext uri="{FF2B5EF4-FFF2-40B4-BE49-F238E27FC236}">
                <a16:creationId xmlns:a16="http://schemas.microsoft.com/office/drawing/2014/main" id="{946057C9-6259-8AC3-DDB3-7A2159E32E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8226" y="1375132"/>
            <a:ext cx="4125317" cy="4125317"/>
          </a:xfrm>
          <a:prstGeom prst="rect">
            <a:avLst/>
          </a:prstGeom>
        </p:spPr>
      </p:pic>
      <p:sp>
        <p:nvSpPr>
          <p:cNvPr id="18" name="Rectangle 17">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Oval 19">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Oval 21">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451F1BCC-05F7-F315-3BF5-1BBCCBEE1014}"/>
              </a:ext>
            </a:extLst>
          </p:cNvPr>
          <p:cNvSpPr>
            <a:spLocks noGrp="1"/>
          </p:cNvSpPr>
          <p:nvPr>
            <p:ph idx="1"/>
          </p:nvPr>
        </p:nvSpPr>
        <p:spPr>
          <a:xfrm>
            <a:off x="639098" y="2418735"/>
            <a:ext cx="6072776" cy="3811740"/>
          </a:xfrm>
        </p:spPr>
        <p:txBody>
          <a:bodyPr anchor="ctr">
            <a:normAutofit/>
          </a:bodyPr>
          <a:lstStyle/>
          <a:p>
            <a:pPr lvl="0">
              <a:lnSpc>
                <a:spcPct val="90000"/>
              </a:lnSpc>
              <a:buSzPts val="1000"/>
              <a:buFont typeface="Symbol" panose="05050102010706020507" pitchFamily="18" charset="2"/>
              <a:buChar char=""/>
              <a:tabLst>
                <a:tab pos="457200" algn="l"/>
              </a:tabLst>
            </a:pPr>
            <a:r>
              <a:rPr lang="en-GB" sz="1500">
                <a:solidFill>
                  <a:srgbClr val="FFFFFF"/>
                </a:solidFill>
                <a:latin typeface="Verdana" panose="020B0604030504040204" pitchFamily="34" charset="0"/>
                <a:ea typeface="Verdana" panose="020B0604030504040204" pitchFamily="34" charset="0"/>
              </a:rPr>
              <a:t>Attend meetings of safety committees.</a:t>
            </a:r>
          </a:p>
          <a:p>
            <a:pPr lvl="0">
              <a:lnSpc>
                <a:spcPct val="90000"/>
              </a:lnSpc>
              <a:buSzPts val="1000"/>
              <a:buFont typeface="Symbol" panose="05050102010706020507" pitchFamily="18" charset="2"/>
              <a:buChar char=""/>
              <a:tabLst>
                <a:tab pos="457200" algn="l"/>
              </a:tabLst>
            </a:pPr>
            <a:r>
              <a:rPr lang="en-GB" sz="1500">
                <a:solidFill>
                  <a:srgbClr val="FFFFFF"/>
                </a:solidFill>
                <a:latin typeface="Verdana" panose="020B0604030504040204" pitchFamily="34" charset="0"/>
                <a:ea typeface="Verdana" panose="020B0604030504040204" pitchFamily="34" charset="0"/>
              </a:rPr>
              <a:t>investigating the causes of accidents</a:t>
            </a:r>
          </a:p>
          <a:p>
            <a:pPr lvl="0">
              <a:lnSpc>
                <a:spcPct val="90000"/>
              </a:lnSpc>
              <a:buSzPts val="1000"/>
              <a:buFont typeface="Symbol" panose="05050102010706020507" pitchFamily="18" charset="2"/>
              <a:buChar char=""/>
              <a:tabLst>
                <a:tab pos="457200" algn="l"/>
              </a:tabLst>
            </a:pPr>
            <a:r>
              <a:rPr lang="en-GB" sz="1500">
                <a:solidFill>
                  <a:srgbClr val="FFFFFF"/>
                </a:solidFill>
                <a:latin typeface="Verdana" panose="020B0604030504040204" pitchFamily="34" charset="0"/>
                <a:ea typeface="Verdana" panose="020B0604030504040204" pitchFamily="34" charset="0"/>
              </a:rPr>
              <a:t>investigate potential and actual hazards and dangerous occurrences.</a:t>
            </a:r>
          </a:p>
          <a:p>
            <a:pPr lvl="0">
              <a:lnSpc>
                <a:spcPct val="90000"/>
              </a:lnSpc>
              <a:buSzPts val="1000"/>
              <a:buFont typeface="Symbol" panose="05050102010706020507" pitchFamily="18" charset="2"/>
              <a:buChar char=""/>
              <a:tabLst>
                <a:tab pos="457200" algn="l"/>
              </a:tabLst>
            </a:pPr>
            <a:r>
              <a:rPr lang="en-GB" sz="1500">
                <a:solidFill>
                  <a:srgbClr val="FFFFFF"/>
                </a:solidFill>
                <a:latin typeface="Verdana" panose="020B0604030504040204" pitchFamily="34" charset="0"/>
                <a:ea typeface="Verdana" panose="020B0604030504040204" pitchFamily="34" charset="0"/>
              </a:rPr>
              <a:t>being consulted by the employer about issues relating to health and safety in the workplace</a:t>
            </a:r>
          </a:p>
          <a:p>
            <a:pPr lvl="0">
              <a:lnSpc>
                <a:spcPct val="90000"/>
              </a:lnSpc>
              <a:buSzPts val="1000"/>
              <a:buFont typeface="Symbol" panose="05050102010706020507" pitchFamily="18" charset="2"/>
              <a:buChar char=""/>
              <a:tabLst>
                <a:tab pos="457200" algn="l"/>
              </a:tabLst>
            </a:pPr>
            <a:r>
              <a:rPr lang="en-GB" sz="1500">
                <a:solidFill>
                  <a:srgbClr val="FFFFFF"/>
                </a:solidFill>
                <a:latin typeface="Verdana" panose="020B0604030504040204" pitchFamily="34" charset="0"/>
                <a:ea typeface="Verdana" panose="020B0604030504040204" pitchFamily="34" charset="0"/>
              </a:rPr>
              <a:t>investigate members and colleagues’ complaints.</a:t>
            </a:r>
          </a:p>
          <a:p>
            <a:pPr lvl="0">
              <a:lnSpc>
                <a:spcPct val="90000"/>
              </a:lnSpc>
              <a:buSzPts val="1000"/>
              <a:buFont typeface="Symbol" panose="05050102010706020507" pitchFamily="18" charset="2"/>
              <a:buChar char=""/>
              <a:tabLst>
                <a:tab pos="457200" algn="l"/>
              </a:tabLst>
            </a:pPr>
            <a:r>
              <a:rPr lang="en-GB" sz="1500">
                <a:solidFill>
                  <a:srgbClr val="FFFFFF"/>
                </a:solidFill>
                <a:latin typeface="Verdana" panose="020B0604030504040204" pitchFamily="34" charset="0"/>
                <a:ea typeface="Verdana" panose="020B0604030504040204" pitchFamily="34" charset="0"/>
              </a:rPr>
              <a:t>present members and colleagues’ concerns to management</a:t>
            </a:r>
          </a:p>
          <a:p>
            <a:pPr lvl="0">
              <a:lnSpc>
                <a:spcPct val="90000"/>
              </a:lnSpc>
              <a:buSzPts val="1000"/>
              <a:buFont typeface="Symbol" panose="05050102010706020507" pitchFamily="18" charset="2"/>
              <a:buChar char=""/>
              <a:tabLst>
                <a:tab pos="457200" algn="l"/>
              </a:tabLst>
            </a:pPr>
            <a:r>
              <a:rPr lang="en-GB" sz="1500">
                <a:solidFill>
                  <a:srgbClr val="FFFFFF"/>
                </a:solidFill>
                <a:latin typeface="Verdana" panose="020B0604030504040204" pitchFamily="34" charset="0"/>
                <a:ea typeface="Verdana" panose="020B0604030504040204" pitchFamily="34" charset="0"/>
              </a:rPr>
              <a:t>carry out workplace inspections.</a:t>
            </a:r>
          </a:p>
          <a:p>
            <a:pPr lvl="0">
              <a:lnSpc>
                <a:spcPct val="90000"/>
              </a:lnSpc>
              <a:buSzPts val="1000"/>
              <a:buFont typeface="Symbol" panose="05050102010706020507" pitchFamily="18" charset="2"/>
              <a:buChar char=""/>
              <a:tabLst>
                <a:tab pos="457200" algn="l"/>
              </a:tabLst>
            </a:pPr>
            <a:r>
              <a:rPr lang="en-GB" sz="1500" b="1">
                <a:solidFill>
                  <a:srgbClr val="FFFFFF"/>
                </a:solidFill>
                <a:latin typeface="Verdana" panose="020B0604030504040204" pitchFamily="34" charset="0"/>
                <a:ea typeface="Verdana" panose="020B0604030504040204" pitchFamily="34" charset="0"/>
              </a:rPr>
              <a:t>time off with pay as is necessary</a:t>
            </a:r>
            <a:r>
              <a:rPr lang="en-GB" sz="1500">
                <a:solidFill>
                  <a:srgbClr val="FFFFFF"/>
                </a:solidFill>
                <a:latin typeface="Verdana" panose="020B0604030504040204" pitchFamily="34" charset="0"/>
                <a:ea typeface="Verdana" panose="020B0604030504040204" pitchFamily="34" charset="0"/>
              </a:rPr>
              <a:t> to carry out those functions and reasonable facilities and assistance.</a:t>
            </a:r>
          </a:p>
          <a:p>
            <a:pPr lvl="0">
              <a:lnSpc>
                <a:spcPct val="90000"/>
              </a:lnSpc>
              <a:buSzPts val="1000"/>
              <a:buFont typeface="Symbol" panose="05050102010706020507" pitchFamily="18" charset="2"/>
              <a:buChar char=""/>
              <a:tabLst>
                <a:tab pos="457200" algn="l"/>
              </a:tabLst>
            </a:pPr>
            <a:endParaRPr lang="en-GB" sz="1500">
              <a:solidFill>
                <a:srgbClr val="FFFFFF"/>
              </a:solidFill>
              <a:latin typeface="Verdana" panose="020B0604030504040204" pitchFamily="34" charset="0"/>
              <a:ea typeface="Verdana" panose="020B0604030504040204" pitchFamily="34" charset="0"/>
            </a:endParaRPr>
          </a:p>
          <a:p>
            <a:pPr>
              <a:lnSpc>
                <a:spcPct val="90000"/>
              </a:lnSpc>
            </a:pPr>
            <a:endParaRPr lang="en-GB" sz="1500">
              <a:solidFill>
                <a:srgbClr val="FFFFFF"/>
              </a:solidFill>
            </a:endParaRPr>
          </a:p>
        </p:txBody>
      </p:sp>
    </p:spTree>
    <p:extLst>
      <p:ext uri="{BB962C8B-B14F-4D97-AF65-F5344CB8AC3E}">
        <p14:creationId xmlns:p14="http://schemas.microsoft.com/office/powerpoint/2010/main" val="112885698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12"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14"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a:extLst>
              <a:ext uri="{FF2B5EF4-FFF2-40B4-BE49-F238E27FC236}">
                <a16:creationId xmlns:a16="http://schemas.microsoft.com/office/drawing/2014/main" id="{0DB02DD5-346B-6FF3-1D0B-2B973A6A581A}"/>
              </a:ext>
            </a:extLst>
          </p:cNvPr>
          <p:cNvSpPr>
            <a:spLocks noGrp="1"/>
          </p:cNvSpPr>
          <p:nvPr>
            <p:ph type="title"/>
          </p:nvPr>
        </p:nvSpPr>
        <p:spPr>
          <a:xfrm>
            <a:off x="639098" y="629265"/>
            <a:ext cx="6072776" cy="1622322"/>
          </a:xfrm>
        </p:spPr>
        <p:txBody>
          <a:bodyPr>
            <a:normAutofit/>
          </a:bodyPr>
          <a:lstStyle/>
          <a:p>
            <a:pPr>
              <a:lnSpc>
                <a:spcPct val="90000"/>
              </a:lnSpc>
            </a:pPr>
            <a:r>
              <a:rPr lang="en-GB">
                <a:solidFill>
                  <a:srgbClr val="EBEBEB"/>
                </a:solidFill>
              </a:rPr>
              <a:t>Safety Representatives rights</a:t>
            </a:r>
            <a:br>
              <a:rPr lang="en-GB">
                <a:solidFill>
                  <a:srgbClr val="EBEBEB"/>
                </a:solidFill>
              </a:rPr>
            </a:br>
            <a:endParaRPr lang="en-GB">
              <a:solidFill>
                <a:srgbClr val="EBEBEB"/>
              </a:solidFill>
            </a:endParaRPr>
          </a:p>
        </p:txBody>
      </p:sp>
      <p:sp>
        <p:nvSpPr>
          <p:cNvPr id="16" name="Freeform: Shape 15">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pic>
        <p:nvPicPr>
          <p:cNvPr id="7" name="Graphic 6" descr="Laptop Secure">
            <a:extLst>
              <a:ext uri="{FF2B5EF4-FFF2-40B4-BE49-F238E27FC236}">
                <a16:creationId xmlns:a16="http://schemas.microsoft.com/office/drawing/2014/main" id="{6B8483E8-4340-AEB5-5671-1CC14B9913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18226" y="1375132"/>
            <a:ext cx="4125317" cy="4125317"/>
          </a:xfrm>
          <a:prstGeom prst="rect">
            <a:avLst/>
          </a:prstGeom>
        </p:spPr>
      </p:pic>
      <p:sp>
        <p:nvSpPr>
          <p:cNvPr id="18" name="Rectangle 17">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Oval 19">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Oval 21">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702D1DA1-BF6B-0E52-3C09-15849D6752DA}"/>
              </a:ext>
            </a:extLst>
          </p:cNvPr>
          <p:cNvSpPr>
            <a:spLocks noGrp="1"/>
          </p:cNvSpPr>
          <p:nvPr>
            <p:ph idx="1"/>
          </p:nvPr>
        </p:nvSpPr>
        <p:spPr>
          <a:xfrm>
            <a:off x="639098" y="2418735"/>
            <a:ext cx="6072776" cy="3811740"/>
          </a:xfrm>
        </p:spPr>
        <p:txBody>
          <a:bodyPr anchor="ctr">
            <a:normAutofit/>
          </a:bodyPr>
          <a:lstStyle/>
          <a:p>
            <a:pPr lvl="0">
              <a:lnSpc>
                <a:spcPct val="90000"/>
              </a:lnSpc>
              <a:buSzPts val="1000"/>
              <a:buFont typeface="Symbol" panose="05050102010706020507" pitchFamily="18" charset="2"/>
              <a:buChar char=""/>
              <a:tabLst>
                <a:tab pos="457200" algn="l"/>
              </a:tabLst>
            </a:pPr>
            <a:r>
              <a:rPr lang="en-GB" sz="1500">
                <a:solidFill>
                  <a:srgbClr val="FFFFFF"/>
                </a:solidFill>
                <a:latin typeface="Verdana" panose="020B0604030504040204" pitchFamily="34" charset="0"/>
                <a:ea typeface="Verdana" panose="020B0604030504040204" pitchFamily="34" charset="0"/>
              </a:rPr>
              <a:t>paid time off for training if the training is ‘necessary’ and ‘reasonable’.</a:t>
            </a:r>
          </a:p>
          <a:p>
            <a:pPr lvl="0">
              <a:lnSpc>
                <a:spcPct val="90000"/>
              </a:lnSpc>
              <a:buSzPts val="1000"/>
              <a:buFont typeface="Symbol" panose="05050102010706020507" pitchFamily="18" charset="2"/>
              <a:buChar char=""/>
              <a:tabLst>
                <a:tab pos="457200" algn="l"/>
              </a:tabLst>
            </a:pPr>
            <a:r>
              <a:rPr lang="en-GB" sz="1500">
                <a:solidFill>
                  <a:srgbClr val="FFFFFF"/>
                </a:solidFill>
                <a:latin typeface="Verdana" panose="020B0604030504040204" pitchFamily="34" charset="0"/>
                <a:ea typeface="Verdana" panose="020B0604030504040204" pitchFamily="34" charset="0"/>
              </a:rPr>
              <a:t>receive information relevant to any matter that might impact upon health, safety, and welfare of the people the safety rep represents.</a:t>
            </a:r>
          </a:p>
          <a:p>
            <a:pPr lvl="0">
              <a:lnSpc>
                <a:spcPct val="90000"/>
              </a:lnSpc>
              <a:buSzPts val="1000"/>
              <a:buFont typeface="Symbol" panose="05050102010706020507" pitchFamily="18" charset="2"/>
              <a:buChar char=""/>
              <a:tabLst>
                <a:tab pos="457200" algn="l"/>
              </a:tabLst>
            </a:pPr>
            <a:r>
              <a:rPr lang="en-GB" sz="1500">
                <a:solidFill>
                  <a:srgbClr val="FFFFFF"/>
                </a:solidFill>
                <a:latin typeface="Verdana" panose="020B0604030504040204" pitchFamily="34" charset="0"/>
                <a:ea typeface="Verdana" panose="020B0604030504040204" pitchFamily="34" charset="0"/>
              </a:rPr>
              <a:t>inspecting documents relevant to safety in the workplace</a:t>
            </a:r>
          </a:p>
          <a:p>
            <a:pPr lvl="0">
              <a:lnSpc>
                <a:spcPct val="90000"/>
              </a:lnSpc>
              <a:buSzPts val="1000"/>
              <a:buFont typeface="Symbol" panose="05050102010706020507" pitchFamily="18" charset="2"/>
              <a:buChar char=""/>
              <a:tabLst>
                <a:tab pos="457200" algn="l"/>
              </a:tabLst>
            </a:pPr>
            <a:r>
              <a:rPr lang="en-GB" sz="1500">
                <a:solidFill>
                  <a:srgbClr val="FFFFFF"/>
                </a:solidFill>
                <a:latin typeface="Verdana" panose="020B0604030504040204" pitchFamily="34" charset="0"/>
                <a:ea typeface="Verdana" panose="020B0604030504040204" pitchFamily="34" charset="0"/>
              </a:rPr>
              <a:t>making representations to the employer</a:t>
            </a:r>
          </a:p>
          <a:p>
            <a:pPr lvl="0">
              <a:lnSpc>
                <a:spcPct val="90000"/>
              </a:lnSpc>
              <a:buSzPts val="1000"/>
              <a:buFont typeface="Symbol" panose="05050102010706020507" pitchFamily="18" charset="2"/>
              <a:buChar char=""/>
              <a:tabLst>
                <a:tab pos="457200" algn="l"/>
              </a:tabLst>
            </a:pPr>
            <a:r>
              <a:rPr lang="en-GB" sz="1500">
                <a:solidFill>
                  <a:srgbClr val="FFFFFF"/>
                </a:solidFill>
                <a:latin typeface="Verdana" panose="020B0604030504040204" pitchFamily="34" charset="0"/>
                <a:ea typeface="Verdana" panose="020B0604030504040204" pitchFamily="34" charset="0"/>
              </a:rPr>
              <a:t>receiving information from HSE (Health and Safety Executive) inspectors/regulators, and representing members interest in meetings with HSE inspectors/regulators</a:t>
            </a:r>
          </a:p>
          <a:p>
            <a:pPr lvl="0">
              <a:lnSpc>
                <a:spcPct val="90000"/>
              </a:lnSpc>
              <a:buSzPts val="1000"/>
              <a:buFont typeface="Symbol" panose="05050102010706020507" pitchFamily="18" charset="2"/>
              <a:buChar char=""/>
              <a:tabLst>
                <a:tab pos="457200" algn="l"/>
              </a:tabLst>
            </a:pPr>
            <a:r>
              <a:rPr lang="en-GB" sz="1500">
                <a:solidFill>
                  <a:srgbClr val="FFFFFF"/>
                </a:solidFill>
                <a:latin typeface="Verdana" panose="020B0604030504040204" pitchFamily="34" charset="0"/>
                <a:ea typeface="Verdana" panose="020B0604030504040204" pitchFamily="34" charset="0"/>
              </a:rPr>
              <a:t>receiving information from the employer</a:t>
            </a:r>
          </a:p>
          <a:p>
            <a:pPr lvl="0">
              <a:lnSpc>
                <a:spcPct val="90000"/>
              </a:lnSpc>
              <a:buSzPts val="1000"/>
              <a:buFont typeface="Symbol" panose="05050102010706020507" pitchFamily="18" charset="2"/>
              <a:buChar char=""/>
              <a:tabLst>
                <a:tab pos="457200" algn="l"/>
              </a:tabLst>
            </a:pPr>
            <a:r>
              <a:rPr lang="en-GB" sz="1500">
                <a:solidFill>
                  <a:srgbClr val="FFFFFF"/>
                </a:solidFill>
                <a:latin typeface="Verdana" panose="020B0604030504040204" pitchFamily="34" charset="0"/>
                <a:ea typeface="Verdana" panose="020B0604030504040204" pitchFamily="34" charset="0"/>
              </a:rPr>
              <a:t>to be consulted on the planning and organising of any health and safety training</a:t>
            </a:r>
          </a:p>
          <a:p>
            <a:pPr marL="0" indent="0">
              <a:lnSpc>
                <a:spcPct val="90000"/>
              </a:lnSpc>
              <a:spcBef>
                <a:spcPts val="1210"/>
              </a:spcBef>
              <a:spcAft>
                <a:spcPts val="1210"/>
              </a:spcAft>
              <a:buNone/>
            </a:pPr>
            <a:endParaRPr lang="en-GB" sz="1500">
              <a:solidFill>
                <a:srgbClr val="FFFFFF"/>
              </a:solidFill>
              <a:latin typeface="Verdana" panose="020B0604030504040204" pitchFamily="34" charset="0"/>
              <a:ea typeface="Verdana" panose="020B0604030504040204" pitchFamily="34" charset="0"/>
            </a:endParaRPr>
          </a:p>
          <a:p>
            <a:pPr>
              <a:lnSpc>
                <a:spcPct val="90000"/>
              </a:lnSpc>
            </a:pPr>
            <a:endParaRPr lang="en-GB" sz="1500">
              <a:solidFill>
                <a:srgbClr val="FFFFFF"/>
              </a:solidFill>
            </a:endParaRPr>
          </a:p>
        </p:txBody>
      </p:sp>
    </p:spTree>
    <p:extLst>
      <p:ext uri="{BB962C8B-B14F-4D97-AF65-F5344CB8AC3E}">
        <p14:creationId xmlns:p14="http://schemas.microsoft.com/office/powerpoint/2010/main" val="368317042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GB"/>
            </a:p>
          </p:txBody>
        </p:sp>
      </p:grpSp>
      <p:sp>
        <p:nvSpPr>
          <p:cNvPr id="2" name="Title 1">
            <a:extLst>
              <a:ext uri="{FF2B5EF4-FFF2-40B4-BE49-F238E27FC236}">
                <a16:creationId xmlns:a16="http://schemas.microsoft.com/office/drawing/2014/main" id="{F09F3061-B90E-5CA1-B2BD-0862D48253D3}"/>
              </a:ext>
            </a:extLst>
          </p:cNvPr>
          <p:cNvSpPr>
            <a:spLocks noGrp="1"/>
          </p:cNvSpPr>
          <p:nvPr>
            <p:ph type="title"/>
          </p:nvPr>
        </p:nvSpPr>
        <p:spPr>
          <a:xfrm>
            <a:off x="1154954" y="973668"/>
            <a:ext cx="8761413" cy="706964"/>
          </a:xfrm>
        </p:spPr>
        <p:txBody>
          <a:bodyPr>
            <a:normAutofit/>
          </a:bodyPr>
          <a:lstStyle/>
          <a:p>
            <a:pPr>
              <a:lnSpc>
                <a:spcPct val="90000"/>
              </a:lnSpc>
            </a:pPr>
            <a:r>
              <a:rPr lang="en-GB" sz="2000">
                <a:solidFill>
                  <a:srgbClr val="FFFFFF"/>
                </a:solidFill>
              </a:rPr>
              <a:t>Safety Representatives rights</a:t>
            </a:r>
            <a:br>
              <a:rPr lang="en-GB" sz="2000">
                <a:solidFill>
                  <a:srgbClr val="FFFFFF"/>
                </a:solidFill>
              </a:rPr>
            </a:br>
            <a:endParaRPr lang="en-GB" sz="2000">
              <a:solidFill>
                <a:srgbClr val="FFFFFF"/>
              </a:solidFill>
            </a:endParaRP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98676D44-CB1B-F0C7-7B56-5A78205FD7CC}"/>
              </a:ext>
            </a:extLst>
          </p:cNvPr>
          <p:cNvGraphicFramePr>
            <a:graphicFrameLocks noGrp="1"/>
          </p:cNvGraphicFramePr>
          <p:nvPr>
            <p:ph idx="1"/>
            <p:extLst>
              <p:ext uri="{D42A27DB-BD31-4B8C-83A1-F6EECF244321}">
                <p14:modId xmlns:p14="http://schemas.microsoft.com/office/powerpoint/2010/main" val="3966685854"/>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708656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GB"/>
            </a:p>
          </p:txBody>
        </p:sp>
      </p:grpSp>
      <p:sp>
        <p:nvSpPr>
          <p:cNvPr id="2" name="Title 1">
            <a:extLst>
              <a:ext uri="{FF2B5EF4-FFF2-40B4-BE49-F238E27FC236}">
                <a16:creationId xmlns:a16="http://schemas.microsoft.com/office/drawing/2014/main" id="{7C2FFE85-4A26-5683-0CF8-BEE0C4EE02F7}"/>
              </a:ext>
            </a:extLst>
          </p:cNvPr>
          <p:cNvSpPr>
            <a:spLocks noGrp="1"/>
          </p:cNvSpPr>
          <p:nvPr>
            <p:ph type="title"/>
          </p:nvPr>
        </p:nvSpPr>
        <p:spPr>
          <a:xfrm>
            <a:off x="1154954" y="973668"/>
            <a:ext cx="8761413" cy="706964"/>
          </a:xfrm>
        </p:spPr>
        <p:txBody>
          <a:bodyPr>
            <a:normAutofit/>
          </a:bodyPr>
          <a:lstStyle/>
          <a:p>
            <a:r>
              <a:rPr lang="en-GB">
                <a:solidFill>
                  <a:srgbClr val="FFFFFF"/>
                </a:solidFill>
              </a:rPr>
              <a:t>Safety representative’s rights</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5F5BB7C8-20FC-2D94-D58A-F6D933D1D4CA}"/>
              </a:ext>
            </a:extLst>
          </p:cNvPr>
          <p:cNvGraphicFramePr>
            <a:graphicFrameLocks noGrp="1"/>
          </p:cNvGraphicFramePr>
          <p:nvPr>
            <p:ph idx="1"/>
            <p:extLst>
              <p:ext uri="{D42A27DB-BD31-4B8C-83A1-F6EECF244321}">
                <p14:modId xmlns:p14="http://schemas.microsoft.com/office/powerpoint/2010/main" val="3795393534"/>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34724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GB"/>
            </a:p>
          </p:txBody>
        </p:sp>
      </p:grpSp>
      <p:sp>
        <p:nvSpPr>
          <p:cNvPr id="2" name="Title 1">
            <a:extLst>
              <a:ext uri="{FF2B5EF4-FFF2-40B4-BE49-F238E27FC236}">
                <a16:creationId xmlns:a16="http://schemas.microsoft.com/office/drawing/2014/main" id="{746BC2E1-44B7-3753-C083-8EBE8D044DF2}"/>
              </a:ext>
            </a:extLst>
          </p:cNvPr>
          <p:cNvSpPr>
            <a:spLocks noGrp="1"/>
          </p:cNvSpPr>
          <p:nvPr>
            <p:ph type="title"/>
          </p:nvPr>
        </p:nvSpPr>
        <p:spPr>
          <a:xfrm>
            <a:off x="1154954" y="973668"/>
            <a:ext cx="8761413" cy="706964"/>
          </a:xfrm>
        </p:spPr>
        <p:txBody>
          <a:bodyPr>
            <a:normAutofit/>
          </a:bodyPr>
          <a:lstStyle/>
          <a:p>
            <a:r>
              <a:rPr lang="en-GB">
                <a:solidFill>
                  <a:srgbClr val="FFFFFF"/>
                </a:solidFill>
              </a:rPr>
              <a:t>Safety representative’s rights</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ECEB4954-C296-EA29-8B54-C7D99D6E5480}"/>
              </a:ext>
            </a:extLst>
          </p:cNvPr>
          <p:cNvGraphicFramePr>
            <a:graphicFrameLocks noGrp="1"/>
          </p:cNvGraphicFramePr>
          <p:nvPr>
            <p:ph idx="1"/>
            <p:extLst>
              <p:ext uri="{D42A27DB-BD31-4B8C-83A1-F6EECF244321}">
                <p14:modId xmlns:p14="http://schemas.microsoft.com/office/powerpoint/2010/main" val="3021872061"/>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711247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GB"/>
            </a:p>
          </p:txBody>
        </p:sp>
      </p:grpSp>
      <p:sp>
        <p:nvSpPr>
          <p:cNvPr id="2" name="Title 1">
            <a:extLst>
              <a:ext uri="{FF2B5EF4-FFF2-40B4-BE49-F238E27FC236}">
                <a16:creationId xmlns:a16="http://schemas.microsoft.com/office/drawing/2014/main" id="{574DDA59-4B44-DFD7-BBCE-5136C45B7532}"/>
              </a:ext>
            </a:extLst>
          </p:cNvPr>
          <p:cNvSpPr>
            <a:spLocks noGrp="1"/>
          </p:cNvSpPr>
          <p:nvPr>
            <p:ph type="title"/>
          </p:nvPr>
        </p:nvSpPr>
        <p:spPr>
          <a:xfrm>
            <a:off x="1154954" y="973668"/>
            <a:ext cx="8761413" cy="706964"/>
          </a:xfrm>
        </p:spPr>
        <p:txBody>
          <a:bodyPr>
            <a:normAutofit/>
          </a:bodyPr>
          <a:lstStyle/>
          <a:p>
            <a:r>
              <a:rPr lang="en-GB">
                <a:solidFill>
                  <a:srgbClr val="FFFFFF"/>
                </a:solidFill>
              </a:rPr>
              <a:t>Safety representative’s rights</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7F40A540-8F2B-6209-F0BD-9D2848B00B68}"/>
              </a:ext>
            </a:extLst>
          </p:cNvPr>
          <p:cNvGraphicFramePr>
            <a:graphicFrameLocks noGrp="1"/>
          </p:cNvGraphicFramePr>
          <p:nvPr>
            <p:ph idx="1"/>
            <p:extLst>
              <p:ext uri="{D42A27DB-BD31-4B8C-83A1-F6EECF244321}">
                <p14:modId xmlns:p14="http://schemas.microsoft.com/office/powerpoint/2010/main" val="732275638"/>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986234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184B7-F7C8-7609-BD5D-333A0CC161F4}"/>
              </a:ext>
            </a:extLst>
          </p:cNvPr>
          <p:cNvSpPr>
            <a:spLocks noGrp="1"/>
          </p:cNvSpPr>
          <p:nvPr>
            <p:ph type="title"/>
          </p:nvPr>
        </p:nvSpPr>
        <p:spPr/>
        <p:txBody>
          <a:bodyPr/>
          <a:lstStyle/>
          <a:p>
            <a:r>
              <a:rPr lang="en-GB" dirty="0"/>
              <a:t>Safety representative’s rights</a:t>
            </a:r>
          </a:p>
        </p:txBody>
      </p:sp>
      <p:sp>
        <p:nvSpPr>
          <p:cNvPr id="3" name="Content Placeholder 2">
            <a:extLst>
              <a:ext uri="{FF2B5EF4-FFF2-40B4-BE49-F238E27FC236}">
                <a16:creationId xmlns:a16="http://schemas.microsoft.com/office/drawing/2014/main" id="{1C072825-EBFF-B42D-35E0-52EEC6443B4D}"/>
              </a:ext>
            </a:extLst>
          </p:cNvPr>
          <p:cNvSpPr>
            <a:spLocks noGrp="1"/>
          </p:cNvSpPr>
          <p:nvPr>
            <p:ph idx="1"/>
          </p:nvPr>
        </p:nvSpPr>
        <p:spPr/>
        <p:txBody>
          <a:bodyPr/>
          <a:lstStyle/>
          <a:p>
            <a:r>
              <a:rPr lang="en-GB" dirty="0">
                <a:solidFill>
                  <a:srgbClr val="595959"/>
                </a:solidFill>
                <a:latin typeface="Verdana" panose="020B0604030504040204" pitchFamily="34" charset="0"/>
                <a:ea typeface="Verdana" panose="020B0604030504040204" pitchFamily="34" charset="0"/>
              </a:rPr>
              <a:t> proposing to leave their workplace or any dangerous part of it, or refuse to return, in the event of what they reasonably believe to be serious and imminent danger, or </a:t>
            </a:r>
          </a:p>
          <a:p>
            <a:r>
              <a:rPr lang="en-GB" dirty="0">
                <a:solidFill>
                  <a:srgbClr val="595959"/>
                </a:solidFill>
                <a:latin typeface="Verdana" panose="020B0604030504040204" pitchFamily="34" charset="0"/>
                <a:ea typeface="Verdana" panose="020B0604030504040204" pitchFamily="34" charset="0"/>
              </a:rPr>
              <a:t> proposing to take action to protect against a perceived serious or imminent danger. </a:t>
            </a:r>
          </a:p>
          <a:p>
            <a:r>
              <a:rPr lang="en-GB" dirty="0">
                <a:solidFill>
                  <a:srgbClr val="595959"/>
                </a:solidFill>
                <a:latin typeface="Verdana" panose="020B0604030504040204" pitchFamily="34" charset="0"/>
                <a:ea typeface="Verdana" panose="020B0604030504040204" pitchFamily="34" charset="0"/>
              </a:rPr>
              <a:t>The Public Interest Disclosure Act 1998 gives workers ‘whistle-blower’ protection in a range of circumstances, including raising issues relating to health and safety being endangered. </a:t>
            </a:r>
          </a:p>
          <a:p>
            <a:endParaRPr lang="en-GB" dirty="0"/>
          </a:p>
        </p:txBody>
      </p:sp>
    </p:spTree>
    <p:extLst>
      <p:ext uri="{BB962C8B-B14F-4D97-AF65-F5344CB8AC3E}">
        <p14:creationId xmlns:p14="http://schemas.microsoft.com/office/powerpoint/2010/main" val="1890360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649CF-BD31-527C-3063-B7DFA0460FAE}"/>
              </a:ext>
            </a:extLst>
          </p:cNvPr>
          <p:cNvSpPr>
            <a:spLocks noGrp="1"/>
          </p:cNvSpPr>
          <p:nvPr>
            <p:ph type="title"/>
          </p:nvPr>
        </p:nvSpPr>
        <p:spPr/>
        <p:txBody>
          <a:bodyPr/>
          <a:lstStyle/>
          <a:p>
            <a:r>
              <a:rPr lang="en-GB" dirty="0"/>
              <a:t>Health and safety committee</a:t>
            </a:r>
          </a:p>
        </p:txBody>
      </p:sp>
      <p:sp>
        <p:nvSpPr>
          <p:cNvPr id="3" name="Content Placeholder 2">
            <a:extLst>
              <a:ext uri="{FF2B5EF4-FFF2-40B4-BE49-F238E27FC236}">
                <a16:creationId xmlns:a16="http://schemas.microsoft.com/office/drawing/2014/main" id="{D3B8643F-7DCE-1B74-7588-124CAA10682F}"/>
              </a:ext>
            </a:extLst>
          </p:cNvPr>
          <p:cNvSpPr>
            <a:spLocks noGrp="1"/>
          </p:cNvSpPr>
          <p:nvPr>
            <p:ph idx="1"/>
          </p:nvPr>
        </p:nvSpPr>
        <p:spPr/>
        <p:txBody>
          <a:bodyPr/>
          <a:lstStyle/>
          <a:p>
            <a:r>
              <a:rPr lang="en-GB" dirty="0"/>
              <a:t>Functions of a health and safety committee in </a:t>
            </a:r>
            <a:r>
              <a:rPr lang="en-GB" dirty="0" err="1"/>
              <a:t>orgainsing</a:t>
            </a:r>
            <a:r>
              <a:rPr lang="en-GB" dirty="0"/>
              <a:t> the health and safety committee the committee should be involved in several activities.</a:t>
            </a:r>
          </a:p>
          <a:p>
            <a:r>
              <a:rPr lang="en-GB" dirty="0"/>
              <a:t>Identifying current health and safety hazards and problems.</a:t>
            </a:r>
          </a:p>
          <a:p>
            <a:r>
              <a:rPr lang="en-GB" dirty="0"/>
              <a:t>Identifying appropriate measures to eliminate or control the hazards and risks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445030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73AE-E302-F465-8C22-E7300C46AC4B}"/>
              </a:ext>
            </a:extLst>
          </p:cNvPr>
          <p:cNvSpPr>
            <a:spLocks noGrp="1"/>
          </p:cNvSpPr>
          <p:nvPr>
            <p:ph type="title"/>
          </p:nvPr>
        </p:nvSpPr>
        <p:spPr/>
        <p:txBody>
          <a:bodyPr/>
          <a:lstStyle/>
          <a:p>
            <a:r>
              <a:rPr lang="en-GB" dirty="0"/>
              <a:t>Safety committees</a:t>
            </a:r>
          </a:p>
        </p:txBody>
      </p:sp>
      <p:sp>
        <p:nvSpPr>
          <p:cNvPr id="3" name="Content Placeholder 2">
            <a:extLst>
              <a:ext uri="{FF2B5EF4-FFF2-40B4-BE49-F238E27FC236}">
                <a16:creationId xmlns:a16="http://schemas.microsoft.com/office/drawing/2014/main" id="{B553AA6A-5E6B-29DF-4BE1-7FF0CF6D2B3B}"/>
              </a:ext>
            </a:extLst>
          </p:cNvPr>
          <p:cNvSpPr>
            <a:spLocks noGrp="1"/>
          </p:cNvSpPr>
          <p:nvPr>
            <p:ph idx="1"/>
          </p:nvPr>
        </p:nvSpPr>
        <p:spPr/>
        <p:txBody>
          <a:bodyPr/>
          <a:lstStyle/>
          <a:p>
            <a:r>
              <a:rPr lang="en-GB" dirty="0"/>
              <a:t>Identifying effective union strategies for raising health and safety issues as part of the </a:t>
            </a:r>
            <a:r>
              <a:rPr lang="en-GB" dirty="0" err="1"/>
              <a:t>orgainsing</a:t>
            </a:r>
            <a:r>
              <a:rPr lang="en-GB" dirty="0"/>
              <a:t> campaign to solve the issue</a:t>
            </a:r>
          </a:p>
          <a:p>
            <a:r>
              <a:rPr lang="en-GB" dirty="0"/>
              <a:t>Reviewing risk assessments within the committee putting forward recommendations to reduce or eliminate the hazards</a:t>
            </a:r>
          </a:p>
          <a:p>
            <a:r>
              <a:rPr lang="en-GB" dirty="0"/>
              <a:t>Serving as the point of contract for the membership of any health and safety concerns and building involvement in the union’s health and safety efforts </a:t>
            </a:r>
          </a:p>
          <a:p>
            <a:endParaRPr lang="en-GB" dirty="0"/>
          </a:p>
        </p:txBody>
      </p:sp>
    </p:spTree>
    <p:extLst>
      <p:ext uri="{BB962C8B-B14F-4D97-AF65-F5344CB8AC3E}">
        <p14:creationId xmlns:p14="http://schemas.microsoft.com/office/powerpoint/2010/main" val="4089955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DE852-AFB2-B7E8-061A-6771D0472073}"/>
              </a:ext>
            </a:extLst>
          </p:cNvPr>
          <p:cNvSpPr>
            <a:spLocks noGrp="1"/>
          </p:cNvSpPr>
          <p:nvPr>
            <p:ph type="title"/>
          </p:nvPr>
        </p:nvSpPr>
        <p:spPr/>
        <p:txBody>
          <a:bodyPr/>
          <a:lstStyle/>
          <a:p>
            <a:r>
              <a:rPr lang="en-GB" dirty="0"/>
              <a:t>Safety rep’s rights</a:t>
            </a:r>
          </a:p>
        </p:txBody>
      </p:sp>
      <p:sp>
        <p:nvSpPr>
          <p:cNvPr id="3" name="Content Placeholder 2">
            <a:extLst>
              <a:ext uri="{FF2B5EF4-FFF2-40B4-BE49-F238E27FC236}">
                <a16:creationId xmlns:a16="http://schemas.microsoft.com/office/drawing/2014/main" id="{50F88932-F9EC-58A2-416D-016504EEFED5}"/>
              </a:ext>
            </a:extLst>
          </p:cNvPr>
          <p:cNvSpPr>
            <a:spLocks noGrp="1"/>
          </p:cNvSpPr>
          <p:nvPr>
            <p:ph idx="1"/>
          </p:nvPr>
        </p:nvSpPr>
        <p:spPr/>
        <p:txBody>
          <a:bodyPr/>
          <a:lstStyle/>
          <a:p>
            <a:r>
              <a:rPr lang="en-GB" b="1" dirty="0">
                <a:latin typeface="Verdana" panose="020B0604030504040204" pitchFamily="34" charset="0"/>
                <a:ea typeface="Verdana" panose="020B0604030504040204" pitchFamily="34" charset="0"/>
              </a:rPr>
              <a:t>Employers cannot restrict the time that Health and Safety Representatives need to undertake their Functions.</a:t>
            </a:r>
            <a:endParaRPr lang="en-GB"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 </a:t>
            </a:r>
          </a:p>
          <a:p>
            <a:r>
              <a:rPr lang="en-GB" dirty="0">
                <a:latin typeface="Verdana" panose="020B0604030504040204" pitchFamily="34" charset="0"/>
                <a:ea typeface="Verdana" panose="020B0604030504040204" pitchFamily="34" charset="0"/>
              </a:rPr>
              <a:t>The key functions of a safety rep are:</a:t>
            </a:r>
          </a:p>
          <a:p>
            <a:r>
              <a:rPr lang="en-GB" dirty="0">
                <a:latin typeface="Verdana" panose="020B0604030504040204" pitchFamily="34" charset="0"/>
                <a:ea typeface="Verdana" panose="020B0604030504040204" pitchFamily="34" charset="0"/>
              </a:rPr>
              <a:t>• representing workers in consultations with employers</a:t>
            </a:r>
          </a:p>
          <a:p>
            <a:r>
              <a:rPr lang="en-GB" dirty="0">
                <a:latin typeface="Verdana" panose="020B0604030504040204" pitchFamily="34" charset="0"/>
                <a:ea typeface="Verdana" panose="020B0604030504040204" pitchFamily="34" charset="0"/>
              </a:rPr>
              <a:t>• investigating potential hazards and dangerous occurrences </a:t>
            </a:r>
          </a:p>
          <a:p>
            <a:r>
              <a:rPr lang="en-GB" dirty="0">
                <a:latin typeface="Verdana" panose="020B0604030504040204" pitchFamily="34" charset="0"/>
                <a:ea typeface="Verdana" panose="020B0604030504040204" pitchFamily="34" charset="0"/>
              </a:rPr>
              <a:t>• examining the causes of accidents, dangerous occurrences, and diseases </a:t>
            </a:r>
          </a:p>
          <a:p>
            <a:pPr marL="0" indent="0">
              <a:buNone/>
            </a:pPr>
            <a:endParaRPr lang="en-GB" dirty="0"/>
          </a:p>
        </p:txBody>
      </p:sp>
    </p:spTree>
    <p:extLst>
      <p:ext uri="{BB962C8B-B14F-4D97-AF65-F5344CB8AC3E}">
        <p14:creationId xmlns:p14="http://schemas.microsoft.com/office/powerpoint/2010/main" val="2522834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Freeform 5">
            <a:extLst>
              <a:ext uri="{FF2B5EF4-FFF2-40B4-BE49-F238E27FC236}">
                <a16:creationId xmlns:a16="http://schemas.microsoft.com/office/drawing/2014/main" id="{CC3DF159-A62C-40A0-86EB-55F5FCDB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a:extLst>
              <a:ext uri="{FF2B5EF4-FFF2-40B4-BE49-F238E27FC236}">
                <a16:creationId xmlns:a16="http://schemas.microsoft.com/office/drawing/2014/main" id="{96BF1AB5-D83C-96BF-19F4-F42E9B15A189}"/>
              </a:ext>
            </a:extLst>
          </p:cNvPr>
          <p:cNvSpPr>
            <a:spLocks noGrp="1"/>
          </p:cNvSpPr>
          <p:nvPr>
            <p:ph type="title"/>
          </p:nvPr>
        </p:nvSpPr>
        <p:spPr>
          <a:xfrm>
            <a:off x="649975" y="4517136"/>
            <a:ext cx="10893095" cy="1174947"/>
          </a:xfrm>
        </p:spPr>
        <p:txBody>
          <a:bodyPr vert="horz" lIns="91440" tIns="45720" rIns="91440" bIns="45720" rtlCol="0" anchor="b">
            <a:normAutofit/>
          </a:bodyPr>
          <a:lstStyle/>
          <a:p>
            <a:r>
              <a:rPr lang="en-US" sz="5400" b="0" i="0" kern="1200">
                <a:solidFill>
                  <a:srgbClr val="EBEBEB"/>
                </a:solidFill>
                <a:latin typeface="+mj-lt"/>
                <a:ea typeface="+mj-ea"/>
                <a:cs typeface="+mj-cs"/>
              </a:rPr>
              <a:t>Safety Representatives</a:t>
            </a:r>
          </a:p>
        </p:txBody>
      </p:sp>
      <p:pic>
        <p:nvPicPr>
          <p:cNvPr id="5" name="Content Placeholder 4" descr="Fire extinguisher and hose reel in hotel corridor">
            <a:extLst>
              <a:ext uri="{FF2B5EF4-FFF2-40B4-BE49-F238E27FC236}">
                <a16:creationId xmlns:a16="http://schemas.microsoft.com/office/drawing/2014/main" id="{F6E0AC3F-412C-22A4-C063-4D93778A614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6670" r="1" b="9066"/>
          <a:stretch/>
        </p:blipFill>
        <p:spPr>
          <a:xfrm>
            <a:off x="734846" y="731520"/>
            <a:ext cx="6233569" cy="3506183"/>
          </a:xfrm>
          <a:prstGeom prst="roundRect">
            <a:avLst>
              <a:gd name="adj" fmla="val 1858"/>
            </a:avLst>
          </a:prstGeom>
          <a:effectLst>
            <a:outerShdw blurRad="50800" dist="50800" dir="5400000" algn="tl" rotWithShape="0">
              <a:srgbClr val="000000">
                <a:alpha val="43000"/>
              </a:srgbClr>
            </a:outerShdw>
          </a:effectLst>
        </p:spPr>
      </p:pic>
      <p:sp>
        <p:nvSpPr>
          <p:cNvPr id="18" name="Rectangle 17">
            <a:extLst>
              <a:ext uri="{FF2B5EF4-FFF2-40B4-BE49-F238E27FC236}">
                <a16:creationId xmlns:a16="http://schemas.microsoft.com/office/drawing/2014/main" id="{C5DDC647-9031-4B8C-B212-04560303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44821335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3B3A1-FA6D-9A78-EF95-7B41DA05941B}"/>
              </a:ext>
            </a:extLst>
          </p:cNvPr>
          <p:cNvSpPr>
            <a:spLocks noGrp="1"/>
          </p:cNvSpPr>
          <p:nvPr>
            <p:ph type="title"/>
          </p:nvPr>
        </p:nvSpPr>
        <p:spPr/>
        <p:txBody>
          <a:bodyPr/>
          <a:lstStyle/>
          <a:p>
            <a:r>
              <a:rPr lang="en-GB" dirty="0"/>
              <a:t>Safety rep’s rights</a:t>
            </a:r>
          </a:p>
        </p:txBody>
      </p:sp>
      <p:sp>
        <p:nvSpPr>
          <p:cNvPr id="3" name="Content Placeholder 2">
            <a:extLst>
              <a:ext uri="{FF2B5EF4-FFF2-40B4-BE49-F238E27FC236}">
                <a16:creationId xmlns:a16="http://schemas.microsoft.com/office/drawing/2014/main" id="{B48094E9-5091-D1BB-E86A-C76745B986E5}"/>
              </a:ext>
            </a:extLst>
          </p:cNvPr>
          <p:cNvSpPr>
            <a:spLocks noGrp="1"/>
          </p:cNvSpPr>
          <p:nvPr>
            <p:ph idx="1"/>
          </p:nvPr>
        </p:nvSpPr>
        <p:spPr/>
        <p:txBody>
          <a:bodyPr/>
          <a:lstStyle/>
          <a:p>
            <a:r>
              <a:rPr lang="en-GB" dirty="0">
                <a:latin typeface="Verdana" panose="020B0604030504040204" pitchFamily="34" charset="0"/>
                <a:ea typeface="Verdana" panose="020B0604030504040204" pitchFamily="34" charset="0"/>
              </a:rPr>
              <a:t>• investigating complaints by members </a:t>
            </a:r>
          </a:p>
          <a:p>
            <a:r>
              <a:rPr lang="en-GB" dirty="0">
                <a:latin typeface="Verdana" panose="020B0604030504040204" pitchFamily="34" charset="0"/>
                <a:ea typeface="Verdana" panose="020B0604030504040204" pitchFamily="34" charset="0"/>
              </a:rPr>
              <a:t>• making representations to the employer </a:t>
            </a:r>
          </a:p>
          <a:p>
            <a:r>
              <a:rPr lang="en-GB" dirty="0">
                <a:latin typeface="Verdana" panose="020B0604030504040204" pitchFamily="34" charset="0"/>
                <a:ea typeface="Verdana" panose="020B0604030504040204" pitchFamily="34" charset="0"/>
              </a:rPr>
              <a:t>• carrying out workplace inspections </a:t>
            </a:r>
          </a:p>
          <a:p>
            <a:r>
              <a:rPr lang="en-GB" dirty="0">
                <a:latin typeface="Verdana" panose="020B0604030504040204" pitchFamily="34" charset="0"/>
                <a:ea typeface="Verdana" panose="020B0604030504040204" pitchFamily="34" charset="0"/>
              </a:rPr>
              <a:t>• representing employees in consultations with inspectors </a:t>
            </a:r>
          </a:p>
          <a:p>
            <a:r>
              <a:rPr lang="en-GB" dirty="0">
                <a:latin typeface="Verdana" panose="020B0604030504040204" pitchFamily="34" charset="0"/>
                <a:ea typeface="Verdana" panose="020B0604030504040204" pitchFamily="34" charset="0"/>
              </a:rPr>
              <a:t>• receiving information from inspectors </a:t>
            </a:r>
          </a:p>
          <a:p>
            <a:r>
              <a:rPr lang="en-GB" dirty="0">
                <a:latin typeface="Verdana" panose="020B0604030504040204" pitchFamily="34" charset="0"/>
                <a:ea typeface="Verdana" panose="020B0604030504040204" pitchFamily="34" charset="0"/>
              </a:rPr>
              <a:t>• attending joint health and safety committee meetings.</a:t>
            </a:r>
            <a:endParaRPr lang="en-GB" dirty="0"/>
          </a:p>
        </p:txBody>
      </p:sp>
    </p:spTree>
    <p:extLst>
      <p:ext uri="{BB962C8B-B14F-4D97-AF65-F5344CB8AC3E}">
        <p14:creationId xmlns:p14="http://schemas.microsoft.com/office/powerpoint/2010/main" val="3085361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99865-FE84-A4F1-98DD-50BFEA4B78FF}"/>
              </a:ext>
            </a:extLst>
          </p:cNvPr>
          <p:cNvSpPr>
            <a:spLocks noGrp="1"/>
          </p:cNvSpPr>
          <p:nvPr>
            <p:ph type="title"/>
          </p:nvPr>
        </p:nvSpPr>
        <p:spPr/>
        <p:txBody>
          <a:bodyPr/>
          <a:lstStyle/>
          <a:p>
            <a:r>
              <a:rPr lang="en-GB" dirty="0"/>
              <a:t>Safety rep’s rights</a:t>
            </a:r>
          </a:p>
        </p:txBody>
      </p:sp>
      <p:sp>
        <p:nvSpPr>
          <p:cNvPr id="3" name="Content Placeholder 2">
            <a:extLst>
              <a:ext uri="{FF2B5EF4-FFF2-40B4-BE49-F238E27FC236}">
                <a16:creationId xmlns:a16="http://schemas.microsoft.com/office/drawing/2014/main" id="{19F1977D-7EC2-80CD-00B5-7B3216575757}"/>
              </a:ext>
            </a:extLst>
          </p:cNvPr>
          <p:cNvSpPr>
            <a:spLocks noGrp="1"/>
          </p:cNvSpPr>
          <p:nvPr>
            <p:ph idx="1"/>
          </p:nvPr>
        </p:nvSpPr>
        <p:spPr/>
        <p:txBody>
          <a:bodyPr/>
          <a:lstStyle/>
          <a:p>
            <a:r>
              <a:rPr lang="en-GB" dirty="0">
                <a:latin typeface="Verdana" panose="020B0604030504040204" pitchFamily="34" charset="0"/>
                <a:ea typeface="Verdana" panose="020B0604030504040204" pitchFamily="34" charset="0"/>
              </a:rPr>
              <a:t>In general, employers must make available to safety reps all the information necessary to enable them to fulfil their functions.</a:t>
            </a:r>
          </a:p>
          <a:p>
            <a:r>
              <a:rPr lang="en-GB" dirty="0">
                <a:latin typeface="Verdana" panose="020B0604030504040204" pitchFamily="34" charset="0"/>
                <a:ea typeface="Verdana" panose="020B0604030504040204" pitchFamily="34" charset="0"/>
              </a:rPr>
              <a:t> </a:t>
            </a:r>
          </a:p>
          <a:p>
            <a:r>
              <a:rPr lang="en-GB" dirty="0">
                <a:latin typeface="Verdana" panose="020B0604030504040204" pitchFamily="34" charset="0"/>
                <a:ea typeface="Verdana" panose="020B0604030504040204" pitchFamily="34" charset="0"/>
              </a:rPr>
              <a:t>Employers must provide any help and facilities reasonably required by safety reps to carry out their functions. Union safety reps must be provided the time off with pay to carry out their safety reps’ duties and to undergo TUC- or union-approved training. </a:t>
            </a:r>
          </a:p>
          <a:p>
            <a:r>
              <a:rPr lang="en-GB" dirty="0">
                <a:latin typeface="Verdana" panose="020B0604030504040204" pitchFamily="34" charset="0"/>
                <a:ea typeface="Verdana" panose="020B0604030504040204" pitchFamily="34" charset="0"/>
              </a:rPr>
              <a:t>These are minimum rights. Many union safety reps negotiate rights to facilities, information, and time off that go well beyond the legal minimum. </a:t>
            </a:r>
          </a:p>
          <a:p>
            <a:endParaRPr lang="en-GB" dirty="0"/>
          </a:p>
        </p:txBody>
      </p:sp>
    </p:spTree>
    <p:extLst>
      <p:ext uri="{BB962C8B-B14F-4D97-AF65-F5344CB8AC3E}">
        <p14:creationId xmlns:p14="http://schemas.microsoft.com/office/powerpoint/2010/main" val="3633427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11F58-2955-BB9A-165D-81A057DBDD7B}"/>
              </a:ext>
            </a:extLst>
          </p:cNvPr>
          <p:cNvSpPr>
            <a:spLocks noGrp="1"/>
          </p:cNvSpPr>
          <p:nvPr>
            <p:ph type="title"/>
          </p:nvPr>
        </p:nvSpPr>
        <p:spPr/>
        <p:txBody>
          <a:bodyPr/>
          <a:lstStyle/>
          <a:p>
            <a:r>
              <a:rPr lang="en-GB" dirty="0"/>
              <a:t>Safety rep’ rights</a:t>
            </a:r>
          </a:p>
        </p:txBody>
      </p:sp>
      <p:sp>
        <p:nvSpPr>
          <p:cNvPr id="3" name="Content Placeholder 2">
            <a:extLst>
              <a:ext uri="{FF2B5EF4-FFF2-40B4-BE49-F238E27FC236}">
                <a16:creationId xmlns:a16="http://schemas.microsoft.com/office/drawing/2014/main" id="{3A6E4D05-8248-0EFA-B95A-77D4ECAA63E4}"/>
              </a:ext>
            </a:extLst>
          </p:cNvPr>
          <p:cNvSpPr>
            <a:spLocks noGrp="1"/>
          </p:cNvSpPr>
          <p:nvPr>
            <p:ph idx="1"/>
          </p:nvPr>
        </p:nvSpPr>
        <p:spPr/>
        <p:txBody>
          <a:bodyPr/>
          <a:lstStyle/>
          <a:p>
            <a:r>
              <a:rPr lang="en-GB" dirty="0">
                <a:latin typeface="Verdana" panose="020B0604030504040204" pitchFamily="34" charset="0"/>
                <a:ea typeface="Verdana" panose="020B0604030504040204" pitchFamily="34" charset="0"/>
              </a:rPr>
              <a:t>Trade union safety reps are protected from victimisation for any acts or omissions in their execution of their duties – the law gives safety reps rights, not duties.</a:t>
            </a:r>
          </a:p>
          <a:p>
            <a:r>
              <a:rPr lang="en-GB" dirty="0">
                <a:latin typeface="Verdana" panose="020B0604030504040204" pitchFamily="34" charset="0"/>
                <a:ea typeface="Verdana" panose="020B0604030504040204" pitchFamily="34" charset="0"/>
              </a:rPr>
              <a:t>Must establish a joint safety committee if requested to do so by two or more trade union health and safety reps. </a:t>
            </a:r>
            <a:endParaRPr lang="en-GB" dirty="0"/>
          </a:p>
          <a:p>
            <a:pPr marL="0" indent="0">
              <a:buNone/>
            </a:pPr>
            <a:endParaRPr lang="en-GB" dirty="0"/>
          </a:p>
        </p:txBody>
      </p:sp>
    </p:spTree>
    <p:extLst>
      <p:ext uri="{BB962C8B-B14F-4D97-AF65-F5344CB8AC3E}">
        <p14:creationId xmlns:p14="http://schemas.microsoft.com/office/powerpoint/2010/main" val="3516990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1825-057F-039E-6025-5029576AF2F7}"/>
              </a:ext>
            </a:extLst>
          </p:cNvPr>
          <p:cNvSpPr>
            <a:spLocks noGrp="1"/>
          </p:cNvSpPr>
          <p:nvPr>
            <p:ph type="title"/>
          </p:nvPr>
        </p:nvSpPr>
        <p:spPr/>
        <p:txBody>
          <a:bodyPr/>
          <a:lstStyle/>
          <a:p>
            <a:r>
              <a:rPr lang="en-GB" dirty="0"/>
              <a:t>Inspections</a:t>
            </a:r>
          </a:p>
        </p:txBody>
      </p:sp>
      <p:sp>
        <p:nvSpPr>
          <p:cNvPr id="3" name="Content Placeholder 2">
            <a:extLst>
              <a:ext uri="{FF2B5EF4-FFF2-40B4-BE49-F238E27FC236}">
                <a16:creationId xmlns:a16="http://schemas.microsoft.com/office/drawing/2014/main" id="{13AA1E73-19CF-F435-08BF-BFC6D69487A1}"/>
              </a:ext>
            </a:extLst>
          </p:cNvPr>
          <p:cNvSpPr>
            <a:spLocks noGrp="1"/>
          </p:cNvSpPr>
          <p:nvPr>
            <p:ph idx="1"/>
          </p:nvPr>
        </p:nvSpPr>
        <p:spPr/>
        <p:txBody>
          <a:bodyPr/>
          <a:lstStyle/>
          <a:p>
            <a:r>
              <a:rPr lang="en-US" dirty="0">
                <a:solidFill>
                  <a:srgbClr val="3E3E3E"/>
                </a:solidFill>
                <a:latin typeface="Lato" panose="020F0502020204030203" pitchFamily="34" charset="0"/>
              </a:rPr>
              <a:t>Regulation 5 gives safety representatives an entitle­ment to inspect the workplace, or a part of it, provided the employer has been given reasonable notice in writing of their intention to do so and the representative has not inspected it or that specific part of it in the previous three months.</a:t>
            </a:r>
            <a:endParaRPr lang="en-GB" dirty="0">
              <a:solidFill>
                <a:srgbClr val="3E3E3E"/>
              </a:solidFill>
              <a:latin typeface="Lato" panose="020F0502020204030203" pitchFamily="34" charset="0"/>
            </a:endParaRPr>
          </a:p>
          <a:p>
            <a:r>
              <a:rPr lang="en-US" dirty="0">
                <a:solidFill>
                  <a:srgbClr val="3E3E3E"/>
                </a:solidFill>
                <a:latin typeface="Lato" panose="020F0502020204030203" pitchFamily="34" charset="0"/>
              </a:rPr>
              <a:t>They may carry out more frequent inspections by agreement with the employer who must provide the facilities and assistance that the safety representatives may reasonably require, though the employer is entitled to be present at the workplace during the inspection.</a:t>
            </a:r>
            <a:endParaRPr lang="en-GB" dirty="0"/>
          </a:p>
        </p:txBody>
      </p:sp>
    </p:spTree>
    <p:extLst>
      <p:ext uri="{BB962C8B-B14F-4D97-AF65-F5344CB8AC3E}">
        <p14:creationId xmlns:p14="http://schemas.microsoft.com/office/powerpoint/2010/main" val="985664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403FD-04CA-4973-53B8-BF8D22A0AEB5}"/>
              </a:ext>
            </a:extLst>
          </p:cNvPr>
          <p:cNvSpPr>
            <a:spLocks noGrp="1"/>
          </p:cNvSpPr>
          <p:nvPr>
            <p:ph type="title"/>
          </p:nvPr>
        </p:nvSpPr>
        <p:spPr/>
        <p:txBody>
          <a:bodyPr/>
          <a:lstStyle/>
          <a:p>
            <a:r>
              <a:rPr lang="en-GB" dirty="0"/>
              <a:t>Inspections</a:t>
            </a:r>
          </a:p>
        </p:txBody>
      </p:sp>
      <p:sp>
        <p:nvSpPr>
          <p:cNvPr id="3" name="Content Placeholder 2">
            <a:extLst>
              <a:ext uri="{FF2B5EF4-FFF2-40B4-BE49-F238E27FC236}">
                <a16:creationId xmlns:a16="http://schemas.microsoft.com/office/drawing/2014/main" id="{65F59B94-1731-466A-F0AD-C2CFAF2588E3}"/>
              </a:ext>
            </a:extLst>
          </p:cNvPr>
          <p:cNvSpPr>
            <a:spLocks noGrp="1"/>
          </p:cNvSpPr>
          <p:nvPr>
            <p:ph idx="1"/>
          </p:nvPr>
        </p:nvSpPr>
        <p:spPr/>
        <p:txBody>
          <a:bodyPr/>
          <a:lstStyle/>
          <a:p>
            <a:r>
              <a:rPr lang="en-US" dirty="0">
                <a:solidFill>
                  <a:srgbClr val="3E3E3E"/>
                </a:solidFill>
                <a:latin typeface="Lato" panose="020F0502020204030203" pitchFamily="34" charset="0"/>
              </a:rPr>
              <a:t>Inspections after accidents</a:t>
            </a:r>
          </a:p>
          <a:p>
            <a:r>
              <a:rPr lang="en-US" dirty="0">
                <a:solidFill>
                  <a:srgbClr val="3E3E3E"/>
                </a:solidFill>
                <a:latin typeface="Lato" panose="020F0502020204030203" pitchFamily="34" charset="0"/>
              </a:rPr>
              <a:t>Under Regulation 6, where there has been a notifiable accident or dangerous incident at a workplace, and provided it is safe for an inspection to be carried out, safety reps may inspect the relevant part of the workplace. They need to notify the employer.</a:t>
            </a:r>
          </a:p>
          <a:p>
            <a:r>
              <a:rPr lang="en-US" dirty="0">
                <a:solidFill>
                  <a:srgbClr val="3E3E3E"/>
                </a:solidFill>
                <a:latin typeface="Lato" panose="020F0502020204030203" pitchFamily="34" charset="0"/>
              </a:rPr>
              <a:t>The employer, in turn, is required to provide facilities and assistance as may reasonably be needed. The test of reasonable is what the safety representative needs, rather that what the employer can provide.</a:t>
            </a:r>
          </a:p>
          <a:p>
            <a:endParaRPr lang="en-GB" dirty="0"/>
          </a:p>
        </p:txBody>
      </p:sp>
    </p:spTree>
    <p:extLst>
      <p:ext uri="{BB962C8B-B14F-4D97-AF65-F5344CB8AC3E}">
        <p14:creationId xmlns:p14="http://schemas.microsoft.com/office/powerpoint/2010/main" val="3341390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4C90-FCAC-1EB1-2BCA-B809EC2F1D9E}"/>
              </a:ext>
            </a:extLst>
          </p:cNvPr>
          <p:cNvSpPr>
            <a:spLocks noGrp="1"/>
          </p:cNvSpPr>
          <p:nvPr>
            <p:ph type="title"/>
          </p:nvPr>
        </p:nvSpPr>
        <p:spPr/>
        <p:txBody>
          <a:bodyPr/>
          <a:lstStyle/>
          <a:p>
            <a:r>
              <a:rPr lang="en-GB" dirty="0"/>
              <a:t>Inspections</a:t>
            </a:r>
          </a:p>
        </p:txBody>
      </p:sp>
      <p:sp>
        <p:nvSpPr>
          <p:cNvPr id="3" name="Content Placeholder 2">
            <a:extLst>
              <a:ext uri="{FF2B5EF4-FFF2-40B4-BE49-F238E27FC236}">
                <a16:creationId xmlns:a16="http://schemas.microsoft.com/office/drawing/2014/main" id="{16D4C9FF-652B-730A-92B6-1866CFF13E11}"/>
              </a:ext>
            </a:extLst>
          </p:cNvPr>
          <p:cNvSpPr>
            <a:spLocks noGrp="1"/>
          </p:cNvSpPr>
          <p:nvPr>
            <p:ph idx="1"/>
          </p:nvPr>
        </p:nvSpPr>
        <p:spPr/>
        <p:txBody>
          <a:bodyPr/>
          <a:lstStyle/>
          <a:p>
            <a:r>
              <a:rPr lang="en-US" dirty="0">
                <a:solidFill>
                  <a:srgbClr val="3E3E3E"/>
                </a:solidFill>
                <a:latin typeface="Lato" panose="020F0502020204030203" pitchFamily="34" charset="0"/>
              </a:rPr>
              <a:t>Obtaining documents</a:t>
            </a:r>
          </a:p>
          <a:p>
            <a:r>
              <a:rPr lang="en-US" dirty="0">
                <a:solidFill>
                  <a:srgbClr val="3E3E3E"/>
                </a:solidFill>
                <a:latin typeface="Lato" panose="020F0502020204030203" pitchFamily="34" charset="0"/>
              </a:rPr>
              <a:t>Safety representatives often do not appreciate their powers under Regulation 7 to inspect documents at work. The employer has, on reasonable notice, to make relevant documents that are required to be kept under the Health and Safety at Work Act 1974 available and allow safety reps to take copies.</a:t>
            </a:r>
          </a:p>
          <a:p>
            <a:r>
              <a:rPr lang="en-US" dirty="0">
                <a:solidFill>
                  <a:srgbClr val="3E3E3E"/>
                </a:solidFill>
                <a:latin typeface="Lato" panose="020F0502020204030203" pitchFamily="34" charset="0"/>
              </a:rPr>
              <a:t>There are of course exceptions:</a:t>
            </a:r>
          </a:p>
          <a:p>
            <a:pPr>
              <a:buFont typeface="Arial" panose="020B0604020202020204" pitchFamily="34" charset="0"/>
              <a:buChar char="•"/>
            </a:pPr>
            <a:r>
              <a:rPr lang="en-US" dirty="0">
                <a:solidFill>
                  <a:srgbClr val="3E3E3E"/>
                </a:solidFill>
                <a:latin typeface="Lato" panose="020F0502020204030203" pitchFamily="34" charset="0"/>
              </a:rPr>
              <a:t>information the disclosure of which would be against the interest of national security</a:t>
            </a:r>
          </a:p>
          <a:p>
            <a:pPr>
              <a:buFont typeface="Arial" panose="020B0604020202020204" pitchFamily="34" charset="0"/>
              <a:buChar char="•"/>
            </a:pPr>
            <a:r>
              <a:rPr lang="en-US" dirty="0">
                <a:solidFill>
                  <a:srgbClr val="3E3E3E"/>
                </a:solidFill>
                <a:latin typeface="Lato" panose="020F0502020204030203" pitchFamily="34" charset="0"/>
              </a:rPr>
              <a:t>information that cannot be disclosed without contravening a prohibition imposed by statute</a:t>
            </a:r>
          </a:p>
          <a:p>
            <a:endParaRPr lang="en-GB" dirty="0"/>
          </a:p>
        </p:txBody>
      </p:sp>
    </p:spTree>
    <p:extLst>
      <p:ext uri="{BB962C8B-B14F-4D97-AF65-F5344CB8AC3E}">
        <p14:creationId xmlns:p14="http://schemas.microsoft.com/office/powerpoint/2010/main" val="135998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ED10-9EEE-44CA-7933-0A5EC674F625}"/>
              </a:ext>
            </a:extLst>
          </p:cNvPr>
          <p:cNvSpPr>
            <a:spLocks noGrp="1"/>
          </p:cNvSpPr>
          <p:nvPr>
            <p:ph type="title"/>
          </p:nvPr>
        </p:nvSpPr>
        <p:spPr/>
        <p:txBody>
          <a:bodyPr/>
          <a:lstStyle/>
          <a:p>
            <a:r>
              <a:rPr lang="en-GB" dirty="0"/>
              <a:t>Inspections</a:t>
            </a:r>
          </a:p>
        </p:txBody>
      </p:sp>
      <p:sp>
        <p:nvSpPr>
          <p:cNvPr id="3" name="Content Placeholder 2">
            <a:extLst>
              <a:ext uri="{FF2B5EF4-FFF2-40B4-BE49-F238E27FC236}">
                <a16:creationId xmlns:a16="http://schemas.microsoft.com/office/drawing/2014/main" id="{447BF877-FE4B-A821-D6D9-6A8235307837}"/>
              </a:ext>
            </a:extLst>
          </p:cNvPr>
          <p:cNvSpPr>
            <a:spLocks noGrp="1"/>
          </p:cNvSpPr>
          <p:nvPr>
            <p:ph idx="1"/>
          </p:nvPr>
        </p:nvSpPr>
        <p:spPr/>
        <p:txBody>
          <a:bodyPr/>
          <a:lstStyle/>
          <a:p>
            <a:pPr>
              <a:buFont typeface="Arial" panose="020B0604020202020204" pitchFamily="34" charset="0"/>
              <a:buChar char="•"/>
            </a:pPr>
            <a:r>
              <a:rPr lang="en-US" dirty="0">
                <a:solidFill>
                  <a:srgbClr val="3E3E3E"/>
                </a:solidFill>
                <a:latin typeface="Lato" panose="020F0502020204030203" pitchFamily="34" charset="0"/>
              </a:rPr>
              <a:t>any information relating specifically to an individual, unless the individual consents</a:t>
            </a:r>
          </a:p>
          <a:p>
            <a:pPr>
              <a:buFont typeface="Arial" panose="020B0604020202020204" pitchFamily="34" charset="0"/>
              <a:buChar char="•"/>
            </a:pPr>
            <a:r>
              <a:rPr lang="en-US" dirty="0">
                <a:solidFill>
                  <a:srgbClr val="3E3E3E"/>
                </a:solidFill>
                <a:latin typeface="Lato" panose="020F0502020204030203" pitchFamily="34" charset="0"/>
              </a:rPr>
              <a:t>any information the disclosure of which would by reason other than its effect on health, safety and welfare, cause substantial injury to the employers’ business</a:t>
            </a:r>
          </a:p>
          <a:p>
            <a:pPr>
              <a:buFont typeface="Arial" panose="020B0604020202020204" pitchFamily="34" charset="0"/>
              <a:buChar char="•"/>
            </a:pPr>
            <a:r>
              <a:rPr lang="en-US" dirty="0">
                <a:solidFill>
                  <a:srgbClr val="3E3E3E"/>
                </a:solidFill>
                <a:latin typeface="Lato" panose="020F0502020204030203" pitchFamily="34" charset="0"/>
              </a:rPr>
              <a:t>any information obtained by the employer for the purpose of bringing, prosecuting or defending any legal proceedings.</a:t>
            </a:r>
          </a:p>
          <a:p>
            <a:r>
              <a:rPr lang="en-US" dirty="0">
                <a:solidFill>
                  <a:srgbClr val="3E3E3E"/>
                </a:solidFill>
                <a:latin typeface="Lato" panose="020F0502020204030203" pitchFamily="34" charset="0"/>
              </a:rPr>
              <a:t>So the safety representative should be able to see copies of accident reports (provided that the injured employee agrees), copies of pre and post accident risk assessments and documents relating to complaints or previous problems about the workplace/work equipment.</a:t>
            </a:r>
          </a:p>
          <a:p>
            <a:endParaRPr lang="en-GB" dirty="0"/>
          </a:p>
        </p:txBody>
      </p:sp>
    </p:spTree>
    <p:extLst>
      <p:ext uri="{BB962C8B-B14F-4D97-AF65-F5344CB8AC3E}">
        <p14:creationId xmlns:p14="http://schemas.microsoft.com/office/powerpoint/2010/main" val="3412195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12E5-EB8D-C354-2C85-1A9E1F903DBE}"/>
              </a:ext>
            </a:extLst>
          </p:cNvPr>
          <p:cNvSpPr>
            <a:spLocks noGrp="1"/>
          </p:cNvSpPr>
          <p:nvPr>
            <p:ph type="title"/>
          </p:nvPr>
        </p:nvSpPr>
        <p:spPr/>
        <p:txBody>
          <a:bodyPr/>
          <a:lstStyle/>
          <a:p>
            <a:r>
              <a:rPr lang="en-GB" dirty="0"/>
              <a:t>GDPR</a:t>
            </a:r>
          </a:p>
        </p:txBody>
      </p:sp>
      <p:sp>
        <p:nvSpPr>
          <p:cNvPr id="3" name="Content Placeholder 2">
            <a:extLst>
              <a:ext uri="{FF2B5EF4-FFF2-40B4-BE49-F238E27FC236}">
                <a16:creationId xmlns:a16="http://schemas.microsoft.com/office/drawing/2014/main" id="{E3DFBEA4-E7D6-D4BB-4B15-DD114BA1EF97}"/>
              </a:ext>
            </a:extLst>
          </p:cNvPr>
          <p:cNvSpPr>
            <a:spLocks noGrp="1"/>
          </p:cNvSpPr>
          <p:nvPr>
            <p:ph idx="1"/>
          </p:nvPr>
        </p:nvSpPr>
        <p:spPr/>
        <p:txBody>
          <a:bodyPr/>
          <a:lstStyle/>
          <a:p>
            <a:r>
              <a:rPr lang="en-GB" dirty="0"/>
              <a:t>General data protection regulation(GDPR) the 1977 Safety Rep’s and Safety committee regulations (SRSC)are very clear about what we are entitled to. Reg 7 basically states that employers “have to make available to safety rep’s the information…..necessary to fulfil their functions” There is an exception for information that relates to a person unless they have given consent.</a:t>
            </a:r>
          </a:p>
          <a:p>
            <a:r>
              <a:rPr lang="en-GB" dirty="0"/>
              <a:t>The HSE code of practice to the regulations lists what information is covered and it is comprehensive, including information on accidents and audits etc.  </a:t>
            </a:r>
          </a:p>
        </p:txBody>
      </p:sp>
    </p:spTree>
    <p:extLst>
      <p:ext uri="{BB962C8B-B14F-4D97-AF65-F5344CB8AC3E}">
        <p14:creationId xmlns:p14="http://schemas.microsoft.com/office/powerpoint/2010/main" val="508638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1C50F-3CF3-D3E6-D0E8-7F5055B5305F}"/>
              </a:ext>
            </a:extLst>
          </p:cNvPr>
          <p:cNvSpPr>
            <a:spLocks noGrp="1"/>
          </p:cNvSpPr>
          <p:nvPr>
            <p:ph type="title"/>
          </p:nvPr>
        </p:nvSpPr>
        <p:spPr/>
        <p:txBody>
          <a:bodyPr/>
          <a:lstStyle/>
          <a:p>
            <a:r>
              <a:rPr lang="en-GB" dirty="0"/>
              <a:t>GDPR</a:t>
            </a:r>
          </a:p>
        </p:txBody>
      </p:sp>
      <p:sp>
        <p:nvSpPr>
          <p:cNvPr id="3" name="Content Placeholder 2">
            <a:extLst>
              <a:ext uri="{FF2B5EF4-FFF2-40B4-BE49-F238E27FC236}">
                <a16:creationId xmlns:a16="http://schemas.microsoft.com/office/drawing/2014/main" id="{B3328FD8-60AD-0321-6BFC-C5E9B8E90FD9}"/>
              </a:ext>
            </a:extLst>
          </p:cNvPr>
          <p:cNvSpPr>
            <a:spLocks noGrp="1"/>
          </p:cNvSpPr>
          <p:nvPr>
            <p:ph idx="1"/>
          </p:nvPr>
        </p:nvSpPr>
        <p:spPr/>
        <p:txBody>
          <a:bodyPr/>
          <a:lstStyle/>
          <a:p>
            <a:r>
              <a:rPr lang="en-GB" dirty="0"/>
              <a:t>The GDPR does not change information that can be given to the union health and safety representative in the least. Both SRSC Regulations and the Data protection act 1998.</a:t>
            </a:r>
          </a:p>
          <a:p>
            <a:r>
              <a:rPr lang="en-GB" dirty="0"/>
              <a:t>Already restricted personal information being given out, which is why employers had to anonymise it or get the permission of the person.</a:t>
            </a:r>
          </a:p>
          <a:p>
            <a:r>
              <a:rPr lang="en-GB" dirty="0"/>
              <a:t>HSE viewpoint and the governments legal department advice, that the implementation of the EU General Data Protection Regulation should not impact safety rep’s carrying out their functions within the SRSC Regulations.</a:t>
            </a:r>
          </a:p>
        </p:txBody>
      </p:sp>
    </p:spTree>
    <p:extLst>
      <p:ext uri="{BB962C8B-B14F-4D97-AF65-F5344CB8AC3E}">
        <p14:creationId xmlns:p14="http://schemas.microsoft.com/office/powerpoint/2010/main" val="808263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C9F6-A334-8AED-211F-E1D414D2A28C}"/>
              </a:ext>
            </a:extLst>
          </p:cNvPr>
          <p:cNvSpPr>
            <a:spLocks noGrp="1"/>
          </p:cNvSpPr>
          <p:nvPr>
            <p:ph type="title"/>
          </p:nvPr>
        </p:nvSpPr>
        <p:spPr/>
        <p:txBody>
          <a:bodyPr/>
          <a:lstStyle/>
          <a:p>
            <a:r>
              <a:rPr lang="en-GB" dirty="0"/>
              <a:t>GDPR</a:t>
            </a:r>
          </a:p>
        </p:txBody>
      </p:sp>
      <p:sp>
        <p:nvSpPr>
          <p:cNvPr id="3" name="Content Placeholder 2">
            <a:extLst>
              <a:ext uri="{FF2B5EF4-FFF2-40B4-BE49-F238E27FC236}">
                <a16:creationId xmlns:a16="http://schemas.microsoft.com/office/drawing/2014/main" id="{2CAD8830-07CB-B7FB-EF45-B9EFAE14C6D8}"/>
              </a:ext>
            </a:extLst>
          </p:cNvPr>
          <p:cNvSpPr>
            <a:spLocks noGrp="1"/>
          </p:cNvSpPr>
          <p:nvPr>
            <p:ph idx="1"/>
          </p:nvPr>
        </p:nvSpPr>
        <p:spPr/>
        <p:txBody>
          <a:bodyPr/>
          <a:lstStyle/>
          <a:p>
            <a:r>
              <a:rPr lang="en-GB" dirty="0"/>
              <a:t>Employers are required to provide documents and information requested to provide documents and information requested by safety representatives under Regulation 7 of the </a:t>
            </a:r>
            <a:r>
              <a:rPr lang="en-GB"/>
              <a:t>SRSC regulations as </a:t>
            </a:r>
            <a:r>
              <a:rPr lang="en-GB" dirty="0"/>
              <a:t>before.</a:t>
            </a:r>
          </a:p>
          <a:p>
            <a:r>
              <a:rPr lang="en-GB" dirty="0"/>
              <a:t>In other words, if an employer is now refusing to give safety representatives information, either they should not have been giving it out in the first place or using GDPR as an excuse.</a:t>
            </a:r>
          </a:p>
          <a:p>
            <a:r>
              <a:rPr lang="en-GB" dirty="0"/>
              <a:t>Safety Representatives can still obtain the information they need. If a person is named or mentioned they can be asked to give consent, or the name can be withheld. Information on any injuries, near misses or   occupational diseases can still be given to the Rep’s as can any audit or other reports or the results of investigations.</a:t>
            </a:r>
          </a:p>
        </p:txBody>
      </p:sp>
    </p:spTree>
    <p:extLst>
      <p:ext uri="{BB962C8B-B14F-4D97-AF65-F5344CB8AC3E}">
        <p14:creationId xmlns:p14="http://schemas.microsoft.com/office/powerpoint/2010/main" val="3249921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D7214-1F10-15B4-DE68-FBBD36328BF1}"/>
              </a:ext>
            </a:extLst>
          </p:cNvPr>
          <p:cNvSpPr>
            <a:spLocks noGrp="1"/>
          </p:cNvSpPr>
          <p:nvPr>
            <p:ph type="title"/>
          </p:nvPr>
        </p:nvSpPr>
        <p:spPr/>
        <p:txBody>
          <a:bodyPr/>
          <a:lstStyle/>
          <a:p>
            <a:r>
              <a:rPr lang="en-GB" dirty="0"/>
              <a:t>Safety Representatives </a:t>
            </a:r>
          </a:p>
        </p:txBody>
      </p:sp>
      <p:sp>
        <p:nvSpPr>
          <p:cNvPr id="3" name="Content Placeholder 2">
            <a:extLst>
              <a:ext uri="{FF2B5EF4-FFF2-40B4-BE49-F238E27FC236}">
                <a16:creationId xmlns:a16="http://schemas.microsoft.com/office/drawing/2014/main" id="{32EB4F93-EFAC-47A6-D102-D6AE64286613}"/>
              </a:ext>
            </a:extLst>
          </p:cNvPr>
          <p:cNvSpPr>
            <a:spLocks noGrp="1"/>
          </p:cNvSpPr>
          <p:nvPr>
            <p:ph idx="1"/>
          </p:nvPr>
        </p:nvSpPr>
        <p:spPr/>
        <p:txBody>
          <a:bodyPr>
            <a:normAutofit/>
          </a:bodyPr>
          <a:lstStyle/>
          <a:p>
            <a:r>
              <a:rPr lang="en-GB" sz="2000" dirty="0"/>
              <a:t>The TUC and Trade Unions are committed to supporting Trade Union Safety Representatives to enable them to contribute to continuous improvements within the workplace for the safety welfare of all the membership.</a:t>
            </a:r>
          </a:p>
          <a:p>
            <a:r>
              <a:rPr lang="en-GB" sz="2000" dirty="0"/>
              <a:t>Safety Representatives within the workplace will involve the membership as part of the on-going changes within the workplace to ensure that all members feel a part of the Trade Union within the workplace.</a:t>
            </a:r>
          </a:p>
        </p:txBody>
      </p:sp>
    </p:spTree>
    <p:extLst>
      <p:ext uri="{BB962C8B-B14F-4D97-AF65-F5344CB8AC3E}">
        <p14:creationId xmlns:p14="http://schemas.microsoft.com/office/powerpoint/2010/main" val="1631921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957D-6B42-630A-8862-45D3F080E629}"/>
              </a:ext>
            </a:extLst>
          </p:cNvPr>
          <p:cNvSpPr>
            <a:spLocks noGrp="1"/>
          </p:cNvSpPr>
          <p:nvPr>
            <p:ph type="title"/>
          </p:nvPr>
        </p:nvSpPr>
        <p:spPr/>
        <p:txBody>
          <a:bodyPr/>
          <a:lstStyle/>
          <a:p>
            <a:r>
              <a:rPr lang="en-GB" dirty="0"/>
              <a:t>GDPR</a:t>
            </a:r>
          </a:p>
        </p:txBody>
      </p:sp>
      <p:sp>
        <p:nvSpPr>
          <p:cNvPr id="3" name="Content Placeholder 2">
            <a:extLst>
              <a:ext uri="{FF2B5EF4-FFF2-40B4-BE49-F238E27FC236}">
                <a16:creationId xmlns:a16="http://schemas.microsoft.com/office/drawing/2014/main" id="{3F017F99-0C37-6A0D-42AD-D95028DE8AE8}"/>
              </a:ext>
            </a:extLst>
          </p:cNvPr>
          <p:cNvSpPr>
            <a:spLocks noGrp="1"/>
          </p:cNvSpPr>
          <p:nvPr>
            <p:ph idx="1"/>
          </p:nvPr>
        </p:nvSpPr>
        <p:spPr/>
        <p:txBody>
          <a:bodyPr/>
          <a:lstStyle/>
          <a:p>
            <a:r>
              <a:rPr lang="en-GB" dirty="0"/>
              <a:t>Nowhere in the GDPR does it state that the employer should not provide information covered under Reg 7 of the SRSC Regs</a:t>
            </a:r>
          </a:p>
          <a:p>
            <a:r>
              <a:rPr lang="en-GB" dirty="0"/>
              <a:t>The same applies to hard copy information Reg 5(3) of the SRSC requires employers to give facilities as the safety representative may reasonably require for safety inspections </a:t>
            </a:r>
          </a:p>
          <a:p>
            <a:r>
              <a:rPr lang="en-GB" dirty="0"/>
              <a:t>Regulation 4A of the SRSC Reg’s gives safety rep’s powers to negotiate facilities to enable them to carry out their functions effectively. That means that at the very least health and safety representative’s, can request a locked filing  cabinet and other secure facilities they need to keep data secure</a:t>
            </a:r>
          </a:p>
        </p:txBody>
      </p:sp>
    </p:spTree>
    <p:extLst>
      <p:ext uri="{BB962C8B-B14F-4D97-AF65-F5344CB8AC3E}">
        <p14:creationId xmlns:p14="http://schemas.microsoft.com/office/powerpoint/2010/main" val="1412678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C9AF-7ACB-DE7F-755A-CED60BD69C1A}"/>
              </a:ext>
            </a:extLst>
          </p:cNvPr>
          <p:cNvSpPr>
            <a:spLocks noGrp="1"/>
          </p:cNvSpPr>
          <p:nvPr>
            <p:ph type="title"/>
          </p:nvPr>
        </p:nvSpPr>
        <p:spPr/>
        <p:txBody>
          <a:bodyPr/>
          <a:lstStyle/>
          <a:p>
            <a:r>
              <a:rPr lang="en-GB" dirty="0"/>
              <a:t>Further courses</a:t>
            </a:r>
          </a:p>
        </p:txBody>
      </p:sp>
      <p:sp>
        <p:nvSpPr>
          <p:cNvPr id="7" name="Content Placeholder 6">
            <a:extLst>
              <a:ext uri="{FF2B5EF4-FFF2-40B4-BE49-F238E27FC236}">
                <a16:creationId xmlns:a16="http://schemas.microsoft.com/office/drawing/2014/main" id="{87D7255C-6600-23F6-A9B8-2DC650C130C5}"/>
              </a:ext>
            </a:extLst>
          </p:cNvPr>
          <p:cNvSpPr>
            <a:spLocks noGrp="1"/>
          </p:cNvSpPr>
          <p:nvPr>
            <p:ph idx="1"/>
          </p:nvPr>
        </p:nvSpPr>
        <p:spPr>
          <a:xfrm>
            <a:off x="1154954" y="2603499"/>
            <a:ext cx="8825659" cy="4354253"/>
          </a:xfrm>
        </p:spPr>
        <p:txBody>
          <a:bodyPr/>
          <a:lstStyle/>
          <a:p>
            <a:pPr marL="0" indent="0">
              <a:buNone/>
            </a:pPr>
            <a:endParaRPr lang="en-GB" dirty="0"/>
          </a:p>
        </p:txBody>
      </p:sp>
      <p:graphicFrame>
        <p:nvGraphicFramePr>
          <p:cNvPr id="3" name="Object 2">
            <a:extLst>
              <a:ext uri="{FF2B5EF4-FFF2-40B4-BE49-F238E27FC236}">
                <a16:creationId xmlns:a16="http://schemas.microsoft.com/office/drawing/2014/main" id="{D30912DF-07DD-608A-2564-C5C453DB49EE}"/>
              </a:ext>
            </a:extLst>
          </p:cNvPr>
          <p:cNvGraphicFramePr>
            <a:graphicFrameLocks noChangeAspect="1"/>
          </p:cNvGraphicFramePr>
          <p:nvPr>
            <p:extLst>
              <p:ext uri="{D42A27DB-BD31-4B8C-83A1-F6EECF244321}">
                <p14:modId xmlns:p14="http://schemas.microsoft.com/office/powerpoint/2010/main" val="1815334411"/>
              </p:ext>
            </p:extLst>
          </p:nvPr>
        </p:nvGraphicFramePr>
        <p:xfrm>
          <a:off x="2984587" y="2603499"/>
          <a:ext cx="4541837" cy="4064924"/>
        </p:xfrm>
        <a:graphic>
          <a:graphicData uri="http://schemas.openxmlformats.org/presentationml/2006/ole">
            <mc:AlternateContent xmlns:mc="http://schemas.openxmlformats.org/markup-compatibility/2006">
              <mc:Choice xmlns:v="urn:schemas-microsoft-com:vml" Requires="v">
                <p:oleObj name="Acrobat Document" r:id="rId2" imgW="4541378" imgH="6415677" progId="Acrobat.Document.DC">
                  <p:embed/>
                </p:oleObj>
              </mc:Choice>
              <mc:Fallback>
                <p:oleObj name="Acrobat Document" r:id="rId2" imgW="4541378" imgH="6415677" progId="Acrobat.Document.DC">
                  <p:embed/>
                  <p:pic>
                    <p:nvPicPr>
                      <p:cNvPr id="3" name="Object 2">
                        <a:extLst>
                          <a:ext uri="{FF2B5EF4-FFF2-40B4-BE49-F238E27FC236}">
                            <a16:creationId xmlns:a16="http://schemas.microsoft.com/office/drawing/2014/main" id="{D30912DF-07DD-608A-2564-C5C453DB49EE}"/>
                          </a:ext>
                        </a:extLst>
                      </p:cNvPr>
                      <p:cNvPicPr/>
                      <p:nvPr/>
                    </p:nvPicPr>
                    <p:blipFill>
                      <a:blip r:embed="rId3"/>
                      <a:stretch>
                        <a:fillRect/>
                      </a:stretch>
                    </p:blipFill>
                    <p:spPr>
                      <a:xfrm>
                        <a:off x="2984587" y="2603499"/>
                        <a:ext cx="4541837" cy="4064924"/>
                      </a:xfrm>
                      <a:prstGeom prst="rect">
                        <a:avLst/>
                      </a:prstGeom>
                    </p:spPr>
                  </p:pic>
                </p:oleObj>
              </mc:Fallback>
            </mc:AlternateContent>
          </a:graphicData>
        </a:graphic>
      </p:graphicFrame>
    </p:spTree>
    <p:extLst>
      <p:ext uri="{BB962C8B-B14F-4D97-AF65-F5344CB8AC3E}">
        <p14:creationId xmlns:p14="http://schemas.microsoft.com/office/powerpoint/2010/main" val="614187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CE8BB-709A-5519-690D-07C12D49F726}"/>
              </a:ext>
            </a:extLst>
          </p:cNvPr>
          <p:cNvSpPr>
            <a:spLocks noGrp="1"/>
          </p:cNvSpPr>
          <p:nvPr>
            <p:ph type="title"/>
          </p:nvPr>
        </p:nvSpPr>
        <p:spPr/>
        <p:txBody>
          <a:bodyPr/>
          <a:lstStyle/>
          <a:p>
            <a:r>
              <a:rPr lang="en-GB" dirty="0"/>
              <a:t>Main points</a:t>
            </a:r>
          </a:p>
        </p:txBody>
      </p:sp>
      <p:sp>
        <p:nvSpPr>
          <p:cNvPr id="3" name="Content Placeholder 2">
            <a:extLst>
              <a:ext uri="{FF2B5EF4-FFF2-40B4-BE49-F238E27FC236}">
                <a16:creationId xmlns:a16="http://schemas.microsoft.com/office/drawing/2014/main" id="{6E8B26AD-45B3-3EA5-D4D8-5AE1D8DCD8F8}"/>
              </a:ext>
            </a:extLst>
          </p:cNvPr>
          <p:cNvSpPr>
            <a:spLocks noGrp="1"/>
          </p:cNvSpPr>
          <p:nvPr>
            <p:ph idx="1"/>
          </p:nvPr>
        </p:nvSpPr>
        <p:spPr/>
        <p:txBody>
          <a:bodyPr/>
          <a:lstStyle/>
          <a:p>
            <a:r>
              <a:rPr lang="en-GB" dirty="0">
                <a:solidFill>
                  <a:schemeClr val="tx2"/>
                </a:solidFill>
              </a:rPr>
              <a:t>Legal part – There is a set of regulations for safety representatives which is called Safety Representatives Safety Committees Regulations 1977</a:t>
            </a:r>
          </a:p>
          <a:p>
            <a:r>
              <a:rPr lang="en-GB" dirty="0">
                <a:solidFill>
                  <a:schemeClr val="tx2"/>
                </a:solidFill>
              </a:rPr>
              <a:t>This set of regulations sets out the rights of the Safety Representative and what you can do as a Safety Representative.</a:t>
            </a:r>
          </a:p>
          <a:p>
            <a:r>
              <a:rPr lang="en-GB" dirty="0">
                <a:solidFill>
                  <a:schemeClr val="tx2"/>
                </a:solidFill>
              </a:rPr>
              <a:t>The main points the employer needs to consult with Safety Representatives in good time about significant changes to safety changes to working practices an example of this would be the introduction of new equipment.</a:t>
            </a:r>
          </a:p>
          <a:p>
            <a:pPr marL="0" indent="0">
              <a:buNone/>
            </a:pPr>
            <a:r>
              <a:rPr lang="en-GB" dirty="0">
                <a:solidFill>
                  <a:schemeClr val="tx2"/>
                </a:solidFill>
              </a:rPr>
              <a:t> </a:t>
            </a:r>
            <a:endParaRPr lang="en-GB" dirty="0"/>
          </a:p>
        </p:txBody>
      </p:sp>
    </p:spTree>
    <p:extLst>
      <p:ext uri="{BB962C8B-B14F-4D97-AF65-F5344CB8AC3E}">
        <p14:creationId xmlns:p14="http://schemas.microsoft.com/office/powerpoint/2010/main" val="3842210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8F9C-BEBB-67AD-141C-6EF61F038F2B}"/>
              </a:ext>
            </a:extLst>
          </p:cNvPr>
          <p:cNvSpPr>
            <a:spLocks noGrp="1"/>
          </p:cNvSpPr>
          <p:nvPr>
            <p:ph type="title"/>
          </p:nvPr>
        </p:nvSpPr>
        <p:spPr/>
        <p:txBody>
          <a:bodyPr/>
          <a:lstStyle/>
          <a:p>
            <a:r>
              <a:rPr lang="en-GB" dirty="0"/>
              <a:t>Main points</a:t>
            </a:r>
          </a:p>
        </p:txBody>
      </p:sp>
      <p:sp>
        <p:nvSpPr>
          <p:cNvPr id="3" name="Content Placeholder 2">
            <a:extLst>
              <a:ext uri="{FF2B5EF4-FFF2-40B4-BE49-F238E27FC236}">
                <a16:creationId xmlns:a16="http://schemas.microsoft.com/office/drawing/2014/main" id="{98D4B23B-FD01-E44B-BFDB-D1251D818F2C}"/>
              </a:ext>
            </a:extLst>
          </p:cNvPr>
          <p:cNvSpPr>
            <a:spLocks noGrp="1"/>
          </p:cNvSpPr>
          <p:nvPr>
            <p:ph idx="1"/>
          </p:nvPr>
        </p:nvSpPr>
        <p:spPr/>
        <p:txBody>
          <a:bodyPr>
            <a:normAutofit fontScale="92500" lnSpcReduction="10000"/>
          </a:bodyPr>
          <a:lstStyle/>
          <a:p>
            <a:r>
              <a:rPr lang="en-GB" dirty="0">
                <a:solidFill>
                  <a:schemeClr val="tx2"/>
                </a:solidFill>
              </a:rPr>
              <a:t>This requires more than just having a safety committee meeting, the safety committee needs to regular they need to be planned agenda items submitted from the management and the Trade Union so both have time to look, into them</a:t>
            </a:r>
          </a:p>
          <a:p>
            <a:r>
              <a:rPr lang="en-GB" dirty="0">
                <a:solidFill>
                  <a:schemeClr val="tx2"/>
                </a:solidFill>
              </a:rPr>
              <a:t>Consultation happens in good time this gives the Safety Representatives the time to research it, if necessary, before giving management the Trade Union response or any other ideas</a:t>
            </a:r>
          </a:p>
          <a:p>
            <a:r>
              <a:rPr lang="en-GB" dirty="0">
                <a:solidFill>
                  <a:schemeClr val="tx2"/>
                </a:solidFill>
              </a:rPr>
              <a:t>Management to respond to Safety Representatives email communications in a timely manner</a:t>
            </a:r>
          </a:p>
          <a:p>
            <a:r>
              <a:rPr lang="en-GB" dirty="0">
                <a:solidFill>
                  <a:schemeClr val="tx2"/>
                </a:solidFill>
              </a:rPr>
              <a:t>Inform and involve Safety Representatives in accident investigations also this should include workplace inspections as part of the Safety Representatives role as well as time off for Trade Union training courses </a:t>
            </a:r>
          </a:p>
          <a:p>
            <a:endParaRPr lang="en-GB" dirty="0"/>
          </a:p>
        </p:txBody>
      </p:sp>
    </p:spTree>
    <p:extLst>
      <p:ext uri="{BB962C8B-B14F-4D97-AF65-F5344CB8AC3E}">
        <p14:creationId xmlns:p14="http://schemas.microsoft.com/office/powerpoint/2010/main" val="260527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01C1D-DEDF-7A1E-C131-2C7A1AFECEF8}"/>
              </a:ext>
            </a:extLst>
          </p:cNvPr>
          <p:cNvSpPr>
            <a:spLocks noGrp="1"/>
          </p:cNvSpPr>
          <p:nvPr>
            <p:ph type="title"/>
          </p:nvPr>
        </p:nvSpPr>
        <p:spPr/>
        <p:txBody>
          <a:bodyPr/>
          <a:lstStyle/>
          <a:p>
            <a:r>
              <a:rPr lang="en-GB" dirty="0"/>
              <a:t>Role of the safety Rep</a:t>
            </a:r>
          </a:p>
        </p:txBody>
      </p:sp>
      <p:sp>
        <p:nvSpPr>
          <p:cNvPr id="3" name="Content Placeholder 2">
            <a:extLst>
              <a:ext uri="{FF2B5EF4-FFF2-40B4-BE49-F238E27FC236}">
                <a16:creationId xmlns:a16="http://schemas.microsoft.com/office/drawing/2014/main" id="{FD2978F8-7EF2-C534-1D1C-4418B6B7E86F}"/>
              </a:ext>
            </a:extLst>
          </p:cNvPr>
          <p:cNvSpPr>
            <a:spLocks noGrp="1"/>
          </p:cNvSpPr>
          <p:nvPr>
            <p:ph idx="1"/>
          </p:nvPr>
        </p:nvSpPr>
        <p:spPr/>
        <p:txBody>
          <a:bodyPr/>
          <a:lstStyle/>
          <a:p>
            <a:pPr fontAlgn="ctr"/>
            <a:r>
              <a:rPr lang="en-US" dirty="0">
                <a:solidFill>
                  <a:schemeClr val="tx2"/>
                </a:solidFill>
              </a:rPr>
              <a:t>The Health and Safety at Work, etc. Act 1974 (HSWA) requires employers to consult safety representatives to promote health and safety at work. Section 2(6) of the HSWA requires employers to consult safety representatives to develop arrangements that promote cooperation and ensure the effectiveness of health and safety measures. Section 2(7) of the HSWA also establishes a framework for safety committees to review measures taken to ensure employee health and safety. </a:t>
            </a:r>
          </a:p>
          <a:p>
            <a:r>
              <a:rPr lang="en-GB" dirty="0">
                <a:solidFill>
                  <a:schemeClr val="tx2"/>
                </a:solidFill>
              </a:rPr>
              <a:t>The rights are laid out in the regulations that a Trade Union Safety </a:t>
            </a:r>
            <a:br>
              <a:rPr lang="en-US" dirty="0">
                <a:solidFill>
                  <a:schemeClr val="tx2"/>
                </a:solidFill>
                <a:highlight>
                  <a:srgbClr val="FFFFFF"/>
                </a:highlight>
                <a:latin typeface="Google Sans"/>
              </a:rPr>
            </a:br>
            <a:r>
              <a:rPr lang="en-GB" dirty="0">
                <a:solidFill>
                  <a:schemeClr val="tx2"/>
                </a:solidFill>
              </a:rPr>
              <a:t>Representative is covered in the SRSCR 1977[brown book] </a:t>
            </a:r>
          </a:p>
          <a:p>
            <a:endParaRPr lang="en-GB" dirty="0"/>
          </a:p>
        </p:txBody>
      </p:sp>
    </p:spTree>
    <p:extLst>
      <p:ext uri="{BB962C8B-B14F-4D97-AF65-F5344CB8AC3E}">
        <p14:creationId xmlns:p14="http://schemas.microsoft.com/office/powerpoint/2010/main" val="320866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9D787-B53C-7B88-F98E-CEBD93C56B8E}"/>
              </a:ext>
            </a:extLst>
          </p:cNvPr>
          <p:cNvSpPr>
            <a:spLocks noGrp="1"/>
          </p:cNvSpPr>
          <p:nvPr>
            <p:ph type="title"/>
          </p:nvPr>
        </p:nvSpPr>
        <p:spPr/>
        <p:txBody>
          <a:bodyPr/>
          <a:lstStyle/>
          <a:p>
            <a:r>
              <a:rPr lang="en-GB" dirty="0"/>
              <a:t>Safety rep continued</a:t>
            </a:r>
          </a:p>
        </p:txBody>
      </p:sp>
      <p:sp>
        <p:nvSpPr>
          <p:cNvPr id="3" name="Content Placeholder 2">
            <a:extLst>
              <a:ext uri="{FF2B5EF4-FFF2-40B4-BE49-F238E27FC236}">
                <a16:creationId xmlns:a16="http://schemas.microsoft.com/office/drawing/2014/main" id="{AA4A81DF-45A2-41BE-E94D-0678C30535D3}"/>
              </a:ext>
            </a:extLst>
          </p:cNvPr>
          <p:cNvSpPr>
            <a:spLocks noGrp="1"/>
          </p:cNvSpPr>
          <p:nvPr>
            <p:ph idx="1"/>
          </p:nvPr>
        </p:nvSpPr>
        <p:spPr/>
        <p:txBody>
          <a:bodyPr/>
          <a:lstStyle/>
          <a:p>
            <a:r>
              <a:rPr lang="en-GB" dirty="0">
                <a:solidFill>
                  <a:schemeClr val="tx2"/>
                </a:solidFill>
              </a:rPr>
              <a:t>Health and safety Representatives have a key role in the workplace, they work the employer on health and safety and welfare by representing the members health and safety interests to ensure everyone has a safe working environment</a:t>
            </a:r>
          </a:p>
          <a:p>
            <a:r>
              <a:rPr lang="en-GB" dirty="0">
                <a:solidFill>
                  <a:schemeClr val="tx2"/>
                </a:solidFill>
              </a:rPr>
              <a:t>Safety Representatives work with other branch officials within the workplace on many issues in the workplace which can interlinked with  industrial issues but by working as an organised unit within the branch </a:t>
            </a:r>
          </a:p>
          <a:p>
            <a:pPr marL="0" indent="0">
              <a:buNone/>
            </a:pPr>
            <a:endParaRPr lang="en-GB" dirty="0"/>
          </a:p>
        </p:txBody>
      </p:sp>
    </p:spTree>
    <p:extLst>
      <p:ext uri="{BB962C8B-B14F-4D97-AF65-F5344CB8AC3E}">
        <p14:creationId xmlns:p14="http://schemas.microsoft.com/office/powerpoint/2010/main" val="1424035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51AA8-D0B4-1323-EE1D-6E1E535F6EC5}"/>
              </a:ext>
            </a:extLst>
          </p:cNvPr>
          <p:cNvSpPr>
            <a:spLocks noGrp="1"/>
          </p:cNvSpPr>
          <p:nvPr>
            <p:ph type="title"/>
          </p:nvPr>
        </p:nvSpPr>
        <p:spPr/>
        <p:txBody>
          <a:bodyPr/>
          <a:lstStyle/>
          <a:p>
            <a:r>
              <a:rPr lang="en-GB" dirty="0"/>
              <a:t>Employers must consult with their employees about health and safety </a:t>
            </a:r>
          </a:p>
        </p:txBody>
      </p:sp>
      <p:sp>
        <p:nvSpPr>
          <p:cNvPr id="3" name="Content Placeholder 2">
            <a:extLst>
              <a:ext uri="{FF2B5EF4-FFF2-40B4-BE49-F238E27FC236}">
                <a16:creationId xmlns:a16="http://schemas.microsoft.com/office/drawing/2014/main" id="{48556EE5-D5A1-76D0-12BC-B120DD0B79DF}"/>
              </a:ext>
            </a:extLst>
          </p:cNvPr>
          <p:cNvSpPr>
            <a:spLocks noGrp="1"/>
          </p:cNvSpPr>
          <p:nvPr>
            <p:ph idx="1"/>
          </p:nvPr>
        </p:nvSpPr>
        <p:spPr/>
        <p:txBody>
          <a:bodyPr>
            <a:normAutofit/>
          </a:bodyPr>
          <a:lstStyle/>
          <a:p>
            <a:pPr marL="0" indent="0">
              <a:buNone/>
            </a:pPr>
            <a:r>
              <a:rPr lang="en-GB" dirty="0"/>
              <a:t>Employers must consult with their employees directly or through health and safety representatives where they have been appointed</a:t>
            </a:r>
          </a:p>
          <a:p>
            <a:pPr marL="0" indent="0">
              <a:buNone/>
            </a:pPr>
            <a:r>
              <a:rPr lang="en-GB" dirty="0"/>
              <a:t>Effective consultation with workers can have a positive impact on general health and safety within a workplace. An employer may spend a great deal of time and effort putting in procedures in place to manage health and safety, but if they are not committed to workers then they will never be used properly. Consulting with workers improves motivation and engagement with the organisation.  </a:t>
            </a:r>
          </a:p>
          <a:p>
            <a:endParaRPr lang="en-GB" dirty="0"/>
          </a:p>
        </p:txBody>
      </p:sp>
    </p:spTree>
    <p:extLst>
      <p:ext uri="{BB962C8B-B14F-4D97-AF65-F5344CB8AC3E}">
        <p14:creationId xmlns:p14="http://schemas.microsoft.com/office/powerpoint/2010/main" val="318610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3EC18-20AA-E686-9DEB-627A368E83C7}"/>
              </a:ext>
            </a:extLst>
          </p:cNvPr>
          <p:cNvSpPr>
            <a:spLocks noGrp="1"/>
          </p:cNvSpPr>
          <p:nvPr>
            <p:ph type="title"/>
          </p:nvPr>
        </p:nvSpPr>
        <p:spPr/>
        <p:txBody>
          <a:bodyPr/>
          <a:lstStyle/>
          <a:p>
            <a:r>
              <a:rPr lang="en-GB" dirty="0"/>
              <a:t>Employers must consult with safety rep’s</a:t>
            </a:r>
          </a:p>
        </p:txBody>
      </p:sp>
      <p:sp>
        <p:nvSpPr>
          <p:cNvPr id="3" name="Content Placeholder 2">
            <a:extLst>
              <a:ext uri="{FF2B5EF4-FFF2-40B4-BE49-F238E27FC236}">
                <a16:creationId xmlns:a16="http://schemas.microsoft.com/office/drawing/2014/main" id="{8769396F-3167-D16E-4181-C4C307CF3C6E}"/>
              </a:ext>
            </a:extLst>
          </p:cNvPr>
          <p:cNvSpPr>
            <a:spLocks noGrp="1"/>
          </p:cNvSpPr>
          <p:nvPr>
            <p:ph idx="1"/>
          </p:nvPr>
        </p:nvSpPr>
        <p:spPr/>
        <p:txBody>
          <a:bodyPr/>
          <a:lstStyle/>
          <a:p>
            <a:r>
              <a:rPr lang="en-GB" dirty="0"/>
              <a:t>it can lead to  improvements in efficiency and productivity as well as improving the company's reputation through a good health and safety record. All workers have the right to know the health and safety implications of the work they are expected to carry out and give the employer feedback and raise concerns about health and safety. A joint approach between the employer and employees to health and safety and having an open-door approach will benefit everyone. It’s important that consultation measures are reviewed to ensure they work and are effective </a:t>
            </a:r>
          </a:p>
          <a:p>
            <a:endParaRPr lang="en-GB" dirty="0"/>
          </a:p>
        </p:txBody>
      </p:sp>
    </p:spTree>
    <p:extLst>
      <p:ext uri="{BB962C8B-B14F-4D97-AF65-F5344CB8AC3E}">
        <p14:creationId xmlns:p14="http://schemas.microsoft.com/office/powerpoint/2010/main" val="27670599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c7089a6-7e34-4da5-8d2b-dd7bb62097c5"/>
    <lcf76f155ced4ddcb4097134ff3c332f xmlns="97e255e4-0195-48d5-bb22-188ad59d66c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6A76B3F2237D43B9577EC413FA7E1A" ma:contentTypeVersion="18" ma:contentTypeDescription="Create a new document." ma:contentTypeScope="" ma:versionID="3076b3c96cfc51cecaef925233a466b0">
  <xsd:schema xmlns:xsd="http://www.w3.org/2001/XMLSchema" xmlns:xs="http://www.w3.org/2001/XMLSchema" xmlns:p="http://schemas.microsoft.com/office/2006/metadata/properties" xmlns:ns2="97e255e4-0195-48d5-bb22-188ad59d66ce" xmlns:ns3="9f802a7d-eb81-46c1-8638-cdfe5eabc042" xmlns:ns4="4c7089a6-7e34-4da5-8d2b-dd7bb62097c5" targetNamespace="http://schemas.microsoft.com/office/2006/metadata/properties" ma:root="true" ma:fieldsID="f50a7aa3c851a501607f8bc2517e3fde" ns2:_="" ns3:_="" ns4:_="">
    <xsd:import namespace="97e255e4-0195-48d5-bb22-188ad59d66ce"/>
    <xsd:import namespace="9f802a7d-eb81-46c1-8638-cdfe5eabc042"/>
    <xsd:import namespace="4c7089a6-7e34-4da5-8d2b-dd7bb62097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e255e4-0195-48d5-bb22-188ad59d66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9b51fab-051d-45c2-bf11-9453f0790ff8"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802a7d-eb81-46c1-8638-cdfe5eabc0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7089a6-7e34-4da5-8d2b-dd7bb62097c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336a9f6-6f8e-4480-96a1-d40422875ae3}" ma:internalName="TaxCatchAll" ma:showField="CatchAllData" ma:web="9f802a7d-eb81-46c1-8638-cdfe5eabc0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E0A7E9-CBDF-46E4-9F0A-08B1BE0ADBEF}">
  <ds:schemaRefs>
    <ds:schemaRef ds:uri="http://schemas.microsoft.com/sharepoint/v3/contenttype/forms"/>
  </ds:schemaRefs>
</ds:datastoreItem>
</file>

<file path=customXml/itemProps2.xml><?xml version="1.0" encoding="utf-8"?>
<ds:datastoreItem xmlns:ds="http://schemas.openxmlformats.org/officeDocument/2006/customXml" ds:itemID="{E9CE0234-468F-4C39-AF56-4DF5A59E7F83}">
  <ds:schemaRefs>
    <ds:schemaRef ds:uri="4c7089a6-7e34-4da5-8d2b-dd7bb62097c5"/>
    <ds:schemaRef ds:uri="97e255e4-0195-48d5-bb22-188ad59d66ce"/>
    <ds:schemaRef ds:uri="9f802a7d-eb81-46c1-8638-cdfe5eabc042"/>
    <ds:schemaRef ds:uri="http://www.w3.org/XML/1998/namespac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purl.org/dc/dcmitype/"/>
  </ds:schemaRefs>
</ds:datastoreItem>
</file>

<file path=customXml/itemProps3.xml><?xml version="1.0" encoding="utf-8"?>
<ds:datastoreItem xmlns:ds="http://schemas.openxmlformats.org/officeDocument/2006/customXml" ds:itemID="{AD6789FC-BA57-430C-B841-D8BE7E3845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e255e4-0195-48d5-bb22-188ad59d66ce"/>
    <ds:schemaRef ds:uri="9f802a7d-eb81-46c1-8638-cdfe5eabc042"/>
    <ds:schemaRef ds:uri="4c7089a6-7e34-4da5-8d2b-dd7bb6209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2412</Words>
  <Application>Microsoft Office PowerPoint</Application>
  <PresentationFormat>Widescreen</PresentationFormat>
  <Paragraphs>138</Paragraphs>
  <Slides>31</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1" baseType="lpstr">
      <vt:lpstr>Aptos</vt:lpstr>
      <vt:lpstr>Arial</vt:lpstr>
      <vt:lpstr>Century Gothic</vt:lpstr>
      <vt:lpstr>Google Sans</vt:lpstr>
      <vt:lpstr>Lato</vt:lpstr>
      <vt:lpstr>Symbol</vt:lpstr>
      <vt:lpstr>Verdana</vt:lpstr>
      <vt:lpstr>Wingdings 3</vt:lpstr>
      <vt:lpstr>Ion Boardroom</vt:lpstr>
      <vt:lpstr>Acrobat Document</vt:lpstr>
      <vt:lpstr>Trade Union Congress Health and Safety Conference Wales</vt:lpstr>
      <vt:lpstr>Safety Representatives</vt:lpstr>
      <vt:lpstr>Safety Representatives </vt:lpstr>
      <vt:lpstr>Main points</vt:lpstr>
      <vt:lpstr>Main points</vt:lpstr>
      <vt:lpstr>Role of the safety Rep</vt:lpstr>
      <vt:lpstr>Safety rep continued</vt:lpstr>
      <vt:lpstr>Employers must consult with their employees about health and safety </vt:lpstr>
      <vt:lpstr>Employers must consult with safety rep’s</vt:lpstr>
      <vt:lpstr> Trade Union Health and Safety Representative has the right to: </vt:lpstr>
      <vt:lpstr>Safety Representatives rights </vt:lpstr>
      <vt:lpstr>Safety Representatives rights </vt:lpstr>
      <vt:lpstr>Safety representative’s rights</vt:lpstr>
      <vt:lpstr>Safety representative’s rights</vt:lpstr>
      <vt:lpstr>Safety representative’s rights</vt:lpstr>
      <vt:lpstr>Safety representative’s rights</vt:lpstr>
      <vt:lpstr>Health and safety committee</vt:lpstr>
      <vt:lpstr>Safety committees</vt:lpstr>
      <vt:lpstr>Safety rep’s rights</vt:lpstr>
      <vt:lpstr>Safety rep’s rights</vt:lpstr>
      <vt:lpstr>Safety rep’s rights</vt:lpstr>
      <vt:lpstr>Safety rep’ rights</vt:lpstr>
      <vt:lpstr>Inspections</vt:lpstr>
      <vt:lpstr>Inspections</vt:lpstr>
      <vt:lpstr>Inspections</vt:lpstr>
      <vt:lpstr>Inspections</vt:lpstr>
      <vt:lpstr>GDPR</vt:lpstr>
      <vt:lpstr>GDPR</vt:lpstr>
      <vt:lpstr>GDPR</vt:lpstr>
      <vt:lpstr>GDPR</vt:lpstr>
      <vt:lpstr>Further courses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 Union Congress Health and Safety Conference Wales</dc:title>
  <dc:creator>Darren Thelwell</dc:creator>
  <cp:lastModifiedBy>Jo Rees</cp:lastModifiedBy>
  <cp:revision>3</cp:revision>
  <dcterms:created xsi:type="dcterms:W3CDTF">2024-11-08T10:09:53Z</dcterms:created>
  <dcterms:modified xsi:type="dcterms:W3CDTF">2024-11-25T22:02:27Z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0x0101002B6A76B3F2237D43B9577EC413FA7E1A</vt:lpwstr>
  </property>
</Properties>
</file>