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074701438" r:id="rId6"/>
    <p:sldId id="2074701448" r:id="rId7"/>
    <p:sldId id="2074701450" r:id="rId8"/>
    <p:sldId id="2074701451" r:id="rId9"/>
    <p:sldId id="2074701449" r:id="rId10"/>
    <p:sldId id="2074701452" r:id="rId11"/>
    <p:sldId id="2074701453" r:id="rId12"/>
  </p:sldIdLst>
  <p:sldSz cx="12192000" cy="6858000"/>
  <p:notesSz cx="6810375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D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72"/>
  </p:normalViewPr>
  <p:slideViewPr>
    <p:cSldViewPr snapToGrid="0" snapToObjects="1">
      <p:cViewPr varScale="1">
        <p:scale>
          <a:sx n="106" d="100"/>
          <a:sy n="106" d="100"/>
        </p:scale>
        <p:origin x="9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28"/>
    </p:cViewPr>
  </p:sorterViewPr>
  <p:notesViewPr>
    <p:cSldViewPr snapToGrid="0" snapToObjects="1">
      <p:cViewPr varScale="1">
        <p:scale>
          <a:sx n="49" d="100"/>
          <a:sy n="49" d="100"/>
        </p:scale>
        <p:origin x="275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FA1224-1C3E-4CA5-A750-D077939AF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37427D-263A-4ABA-A4E3-10CDEB481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880" y="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65C286-C620-44A4-8885-A8AF7FB5F626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DFF30-43F1-40A1-8704-0F7F846B86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32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9CBAF-9826-47C4-B19E-A87DE7020D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880" y="944332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38B250-0A7C-4C9E-A7F0-6860F9D87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37809-ECB1-44F1-B953-E1D3DD6974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AB86F-A28C-43B7-BED1-33FCE24D68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880" y="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755383-887F-40CC-9C21-3D6859C43B5D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D711DD-2FBD-4BB5-B56B-5634D658E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FF3B07-0A5F-4A5D-8E31-E62AA8189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0720" y="4785252"/>
            <a:ext cx="5448936" cy="3914050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85B97B-FA41-44F8-966C-1CB7913397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332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1D3ED-5F10-4C97-B715-5C893C258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880" y="9443321"/>
            <a:ext cx="2951905" cy="499192"/>
          </a:xfrm>
          <a:prstGeom prst="rect">
            <a:avLst/>
          </a:prstGeom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09A5AC0-0815-44BF-ADB6-B433B90926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yworkforyou.com/senedd/?id=2024-10-22.1.62289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4C86996-D2A0-4DB9-9FA2-60DC4D4712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3937B8CB-7A01-4C71-8C46-2DC1D433E2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CF8A43A4-C2E2-4133-8D07-AEAF2C085F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4139" indent="-28620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829" indent="-2289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2760" indent="-2289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60692" indent="-2289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8623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6555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4486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2418" indent="-2289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05CFD62-4D7B-4C3A-B508-48E814A5CF7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393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890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43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32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9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863"/>
            <a:r>
              <a:rPr lang="en-GB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Flintshire County, Wales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November 2023 – Have committed to end their use of glyphosate and have invested in a </a:t>
            </a:r>
            <a:r>
              <a:rPr lang="en-GB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Foamstream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machine to manage unwanted plant growth. </a:t>
            </a:r>
          </a:p>
          <a:p>
            <a:pPr defTabSz="915863"/>
            <a:r>
              <a:rPr lang="en-GB" dirty="0">
                <a:hlinkClick r:id="rId3"/>
              </a:rPr>
              <a:t>Glyphosate-based Weedkillers: 22 Oct 2024: Senedd debates – </a:t>
            </a:r>
            <a:r>
              <a:rPr lang="en-GB" dirty="0" err="1">
                <a:hlinkClick r:id="rId3"/>
              </a:rPr>
              <a:t>TheyWorkForYou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Joyce Morgan, Labour</a:t>
            </a:r>
          </a:p>
          <a:p>
            <a:pPr defTabSz="915863"/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15% of all herbicide used in Wales is Glyphosate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526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9A5AC0-0815-44BF-ADB6-B433B90926D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52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5810"/>
            <a:ext cx="10515600" cy="1325563"/>
          </a:xfrm>
        </p:spPr>
        <p:txBody>
          <a:bodyPr>
            <a:normAutofit/>
          </a:bodyPr>
          <a:lstStyle>
            <a:lvl1pPr algn="ctr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91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02AE-A028-4E08-8990-804F1D1B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3963-6B55-4614-96A8-13469CE45346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52063-C419-4BE9-8B44-92332957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7469-E05D-4669-956F-ACB6BA31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C7920-E7BE-4519-B045-2FAB8BB26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4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E63D1E-A02B-4061-85D6-6E47D7EC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673D-1542-473D-B4A4-A696A6B38CB1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330117-F214-43D2-B1B3-16E410C3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067705-B151-4CA6-A661-314346A8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C796D-E43F-4E91-B9B4-98CC5A2EF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76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04FE9E-A9A9-4F6B-955B-B08670F5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8B5DE-4995-4C64-8C33-2B42869B92DB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B31D0B-1E85-4954-B940-5C395F666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540D75-95EC-41CF-B6CB-4DBD9EA2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2A3CD-D418-47F0-B5CD-1184D8961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14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E89779-0636-414C-AEB8-2F05B1E0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19A91-E8CF-4E70-A447-F9ECA9B2FB8C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60A44-18F5-41A6-B32F-828BFE1B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C22713-96F8-4573-A8E3-CC51595B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AEDCF-C0A7-4A80-9FB2-713D5F4A5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61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C411F8-0038-4900-846B-32766379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31C0-FA18-4814-935B-544796AFBC62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51C04B9-7D9B-43C8-B01A-73136239D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406EFF-3CEC-4A36-A16F-D82FCD10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29B5E-5494-4288-936B-16B85CB27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566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B7BC4-7351-4A87-8490-1A0445FD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0363-DDF3-400F-8CFD-3472CFC0F2AC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E28FE0-67A7-4B94-9E47-FFEC68E1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1F2CC7-9C4F-4EF6-A246-D8DF9937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5255E-C803-42FB-A013-764261BFF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95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987FD-6A49-45FC-B103-5272A517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07D56-DDB4-4A49-8BED-BFED261A250A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CFB4-0C15-441A-91A9-E48C5CD1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34AE8-17F1-4F46-A8BD-009040DC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C872A-D0AC-41BA-9B31-DEFB92E0D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572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F6F5B-D2F8-4EB4-822C-77485D488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7517-810F-45C8-AF50-66162432B59D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B151-D67B-4D49-BF5F-65FCC370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0F048-92C2-4D6C-AA02-AFA7CD4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8EB33-A502-4EDF-AFC8-71AAA58F4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9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5810"/>
            <a:ext cx="10515600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6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5810"/>
            <a:ext cx="10515600" cy="132556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8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5810"/>
            <a:ext cx="10515600" cy="1325563"/>
          </a:xfrm>
        </p:spPr>
        <p:txBody>
          <a:bodyPr>
            <a:normAutofit/>
          </a:bodyPr>
          <a:lstStyle>
            <a:lvl1pPr algn="ctr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7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85810"/>
            <a:ext cx="10515600" cy="1325563"/>
          </a:xfrm>
        </p:spPr>
        <p:txBody>
          <a:bodyPr>
            <a:normAutofit/>
          </a:bodyPr>
          <a:lstStyle>
            <a:lvl1pPr algn="ctr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72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68350" y="1854200"/>
            <a:ext cx="11264900" cy="3708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13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1D4B9B-C5A4-4F5F-9E2A-B3752C7D34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5613" y="495300"/>
            <a:ext cx="1127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x-none" sz="3600" b="1">
                <a:latin typeface="Arial" charset="0"/>
                <a:ea typeface="Arial" charset="0"/>
                <a:cs typeface="Arial" charset="0"/>
              </a:rPr>
              <a:t>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EFB658-E37F-47CF-BD9B-244D4450A44C}"/>
              </a:ext>
            </a:extLst>
          </p:cNvPr>
          <p:cNvSpPr txBox="1"/>
          <p:nvPr userDrawn="1"/>
        </p:nvSpPr>
        <p:spPr>
          <a:xfrm>
            <a:off x="455613" y="1431925"/>
            <a:ext cx="11277600" cy="16303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69925" indent="-2127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Text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Bullet</a:t>
            </a:r>
          </a:p>
          <a:p>
            <a:pPr lvl="1" eaLnBrk="1" hangingPunct="1">
              <a:buClr>
                <a:srgbClr val="FB6B28"/>
              </a:buClr>
              <a:buFont typeface="Arial" pitchFamily="34" charset="0"/>
              <a:buChar char="•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Bullet 2</a:t>
            </a:r>
          </a:p>
          <a:p>
            <a:pPr eaLnBrk="1" hangingPunct="1">
              <a:buFont typeface="Calibri Light"/>
              <a:buAutoNum type="arabicPeriod"/>
              <a:defRPr/>
            </a:pPr>
            <a:r>
              <a:rPr lang="en-US" sz="2000">
                <a:latin typeface="Arial" pitchFamily="34" charset="0"/>
                <a:cs typeface="Arial" pitchFamily="34" charset="0"/>
              </a:rPr>
              <a:t>Number</a:t>
            </a:r>
          </a:p>
          <a:p>
            <a:pPr eaLnBrk="1" hangingPunct="1"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9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C7E2-ADAA-4076-8F07-D5CE8C90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D838-EFE9-442F-B543-0AA500291C20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9D2FC-5190-4DA9-BF07-CD476206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0369F-A6E9-4077-8EC9-662A45A17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11AF-3348-43C0-BAA2-BBC6C07C6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03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72330-ADDE-4BE5-BC76-FBBB3955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2B47-1A90-43CB-9E90-3EDAD5ED566E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DB0CC-B33D-4C06-A241-0D6F00C8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8B7C2-2576-4579-8BB8-16120D1B4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6D51D-475F-4439-AFAB-AFBD1BA74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6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39F7F1-C597-4FAA-A779-83B4E1C2E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DBE1B9-EFC4-4441-A081-69131A3425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563D-23B1-4163-8573-1756225C2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877B96-B65D-4708-A80C-8B52A2683C46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D3B7-B1B6-4249-8BBD-6AC73D28E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01E40-0F48-42CC-AC03-B6AC08FCA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4740956-2FEB-4741-A54C-45642704D6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etoxproject.org/" TargetMode="External"/><Relationship Id="rId3" Type="http://schemas.openxmlformats.org/officeDocument/2006/relationships/hyperlink" Target="https://www.gmb.org.uk/assets/media/downloads/1894/hs-glyphosate.pdf" TargetMode="External"/><Relationship Id="rId7" Type="http://schemas.openxmlformats.org/officeDocument/2006/relationships/hyperlink" Target="https://usrtk.org/pesticides/glyphosate-health-concern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an-uk.org/" TargetMode="External"/><Relationship Id="rId5" Type="http://schemas.openxmlformats.org/officeDocument/2006/relationships/hyperlink" Target="https://www.hazards.org/chemicals/sheepish.htm" TargetMode="External"/><Relationship Id="rId4" Type="http://schemas.openxmlformats.org/officeDocument/2006/relationships/hyperlink" Target="https://www.tuc.org.uk/research-analysis/reports/glyphosa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143B1AE-7602-4336-A15E-51AA96E34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86038"/>
            <a:ext cx="12017828" cy="13255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entury Gothic" panose="020B0502020202020204" pitchFamily="34" charset="0"/>
                <a:ea typeface="Arial" panose="020B0604020202020204" pitchFamily="34" charset="0"/>
                <a:cs typeface="Poppins" panose="00000500000000000000" pitchFamily="2" charset="0"/>
              </a:rPr>
              <a:t>Toxics Chemicals Reduction: Glyphosate</a:t>
            </a: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id="{C3411D5B-73AF-4E85-8DBF-8C9DAC97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4002088"/>
            <a:ext cx="9658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Century Gothic" panose="020B0502020202020204" pitchFamily="34" charset="0"/>
                <a:cs typeface="Poppins" panose="00000500000000000000" pitchFamily="2" charset="0"/>
              </a:rPr>
              <a:t>Dan Shears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Century Gothic" panose="020B0502020202020204" pitchFamily="34" charset="0"/>
                <a:cs typeface="Poppins" panose="00000500000000000000" pitchFamily="2" charset="0"/>
              </a:rPr>
              <a:t>National HS&amp;E Director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Century Gothic" panose="020B0502020202020204" pitchFamily="34" charset="0"/>
                <a:cs typeface="Poppins" panose="00000500000000000000" pitchFamily="2" charset="0"/>
              </a:rPr>
              <a:t>TUC Cymru Safety Reps Connect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b="1" dirty="0">
                <a:latin typeface="Century Gothic" panose="020B0502020202020204" pitchFamily="34" charset="0"/>
                <a:cs typeface="Poppins" panose="00000500000000000000" pitchFamily="2" charset="0"/>
              </a:rPr>
              <a:t>Tuesday 26</a:t>
            </a:r>
            <a:r>
              <a:rPr lang="en-GB" altLang="en-US" b="1" baseline="30000" dirty="0">
                <a:latin typeface="Century Gothic" panose="020B0502020202020204" pitchFamily="34" charset="0"/>
                <a:cs typeface="Poppins" panose="00000500000000000000" pitchFamily="2" charset="0"/>
              </a:rPr>
              <a:t>th</a:t>
            </a:r>
            <a:r>
              <a:rPr lang="en-GB" altLang="en-US" b="1" dirty="0">
                <a:latin typeface="Century Gothic" panose="020B0502020202020204" pitchFamily="34" charset="0"/>
                <a:cs typeface="Poppins" panose="00000500000000000000" pitchFamily="2" charset="0"/>
              </a:rPr>
              <a:t> November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What is glyphosate?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900" y="631372"/>
            <a:ext cx="12014200" cy="37084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Century Gothic" panose="020B0502020202020204" pitchFamily="34" charset="0"/>
              </a:rPr>
              <a:t>Glyphosate is the key ingredient in a powerful herbicide (weedkiller) most commonly known as Roundup, but also known as Accord, Rodeo, Touchdown and </a:t>
            </a:r>
            <a:r>
              <a:rPr lang="en-GB" sz="2600" b="0" i="0" dirty="0" err="1">
                <a:effectLst/>
                <a:latin typeface="Century Gothic" panose="020B0502020202020204" pitchFamily="34" charset="0"/>
              </a:rPr>
              <a:t>Rosate</a:t>
            </a:r>
            <a:r>
              <a:rPr lang="en-GB" sz="2600" b="0" i="0" dirty="0">
                <a:effectLst/>
                <a:latin typeface="Century Gothic" panose="020B0502020202020204" pitchFamily="34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Century Gothic" panose="020B0502020202020204" pitchFamily="34" charset="0"/>
              </a:rPr>
              <a:t>Developed by the manufacturer Monsanto in the early 1970s, it has been on the market since 1973 and is the most commonly used weedkiller in the world.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Century Gothic" panose="020B0502020202020204" pitchFamily="34" charset="0"/>
              </a:rPr>
              <a:t>Glyphosate can be found in many industrial and domestic weedkilling products.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Century Gothic" panose="020B0502020202020204" pitchFamily="34" charset="0"/>
              </a:rPr>
              <a:t>In March 2015, The World Health Organisation’s International Agency on Research into Carcinogens (IARC) announced that glyphosate probably caused a cancer called Non-Hodgkin’s lymphoma (NHL).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600" b="0" i="0" dirty="0">
                <a:effectLst/>
                <a:latin typeface="Century Gothic" panose="020B0502020202020204" pitchFamily="34" charset="0"/>
              </a:rPr>
              <a:t>This was based on a study of agricultural workers in Sweden, Canada and the USA who were exposed to the chemical, although it was backed up by tests on animals. </a:t>
            </a:r>
            <a:endParaRPr lang="en-US" sz="2600" b="0" i="0" dirty="0">
              <a:effectLst/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86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What are the health hazards?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900" y="631372"/>
            <a:ext cx="12014200" cy="3708400"/>
          </a:xfrm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Outside of NHL, the major health risk identified was until recently concern over stomach bacteria, damaging the gut microbiome.</a:t>
            </a:r>
          </a:p>
          <a:p>
            <a:pPr lvl="1"/>
            <a:r>
              <a:rPr lang="en-GB" dirty="0">
                <a:latin typeface="Century Gothic" panose="020B0502020202020204" pitchFamily="34" charset="0"/>
              </a:rPr>
              <a:t>There are potential links to coeliac disease and IBS</a:t>
            </a:r>
          </a:p>
          <a:p>
            <a:r>
              <a:rPr lang="en-GB" dirty="0">
                <a:latin typeface="Century Gothic" panose="020B0502020202020204" pitchFamily="34" charset="0"/>
              </a:rPr>
              <a:t>If swallowed it may cause corrosion of the throat and can lead to kidney or liver failure.</a:t>
            </a:r>
          </a:p>
          <a:p>
            <a:r>
              <a:rPr lang="en-GB" dirty="0">
                <a:latin typeface="Century Gothic" panose="020B0502020202020204" pitchFamily="34" charset="0"/>
              </a:rPr>
              <a:t>Recent research has identified glyphosate as a possible cause of thyroid disease</a:t>
            </a:r>
          </a:p>
          <a:p>
            <a:r>
              <a:rPr lang="en-GB" dirty="0">
                <a:latin typeface="Century Gothic" panose="020B0502020202020204" pitchFamily="34" charset="0"/>
              </a:rPr>
              <a:t>It has also been identified as a potential endocrine disruptor.</a:t>
            </a:r>
          </a:p>
          <a:p>
            <a:r>
              <a:rPr lang="en-GB" dirty="0">
                <a:latin typeface="Century Gothic" panose="020B0502020202020204" pitchFamily="34" charset="0"/>
              </a:rPr>
              <a:t> It can also cause discomfort if it is breathed in. </a:t>
            </a:r>
          </a:p>
          <a:p>
            <a:r>
              <a:rPr lang="en-GB" dirty="0">
                <a:latin typeface="Century Gothic" panose="020B0502020202020204" pitchFamily="34" charset="0"/>
              </a:rPr>
              <a:t>Exposure to the eyes can result in conjunctivitis.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5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Why are GMB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800" y="631372"/>
            <a:ext cx="11731094" cy="4983102"/>
          </a:xfrm>
        </p:spPr>
        <p:txBody>
          <a:bodyPr numCol="2"/>
          <a:lstStyle/>
          <a:p>
            <a:r>
              <a:rPr lang="en-GB" dirty="0">
                <a:latin typeface="Century Gothic" panose="020B0502020202020204" pitchFamily="34" charset="0"/>
              </a:rPr>
              <a:t>GMB members work in many outdoor industries, and we represent Park workers, groundskeepers, and </a:t>
            </a:r>
            <a:r>
              <a:rPr lang="en-GB" dirty="0" err="1">
                <a:latin typeface="Century Gothic" panose="020B0502020202020204" pitchFamily="34" charset="0"/>
              </a:rPr>
              <a:t>arboricultural</a:t>
            </a:r>
            <a:r>
              <a:rPr lang="en-GB" dirty="0">
                <a:latin typeface="Century Gothic" panose="020B0502020202020204" pitchFamily="34" charset="0"/>
              </a:rPr>
              <a:t> workers</a:t>
            </a:r>
          </a:p>
          <a:p>
            <a:r>
              <a:rPr lang="en-GB" dirty="0">
                <a:latin typeface="Century Gothic" panose="020B0502020202020204" pitchFamily="34" charset="0"/>
              </a:rPr>
              <a:t>A motion to our 2016 Congress commanded us to campaign on eliminating exposures to work-related carcinogens</a:t>
            </a:r>
          </a:p>
          <a:p>
            <a:r>
              <a:rPr lang="en-GB" dirty="0">
                <a:latin typeface="Century Gothic" panose="020B0502020202020204" pitchFamily="34" charset="0"/>
              </a:rPr>
              <a:t>The IARC report gave us the evidence needed to challenge glyphosate use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04198B7-4B01-4876-8820-653A12641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30" y="-92468"/>
            <a:ext cx="4464264" cy="669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2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What did GMB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800" y="631372"/>
            <a:ext cx="11731094" cy="4983102"/>
          </a:xfrm>
        </p:spPr>
        <p:txBody>
          <a:bodyPr numCol="2"/>
          <a:lstStyle/>
          <a:p>
            <a:r>
              <a:rPr lang="en-GB" sz="2900" dirty="0">
                <a:latin typeface="Century Gothic" panose="020B0502020202020204" pitchFamily="34" charset="0"/>
              </a:rPr>
              <a:t>We developed new guidance for members on glyphosate</a:t>
            </a:r>
          </a:p>
          <a:p>
            <a:r>
              <a:rPr lang="en-GB" sz="2900" dirty="0">
                <a:latin typeface="Century Gothic" panose="020B0502020202020204" pitchFamily="34" charset="0"/>
              </a:rPr>
              <a:t>We used our network of MPs, and crucially local councillors, to raise awareness of the issue at Local Authority level</a:t>
            </a:r>
          </a:p>
          <a:p>
            <a:r>
              <a:rPr lang="en-GB" sz="2900" dirty="0">
                <a:latin typeface="Century Gothic" panose="020B0502020202020204" pitchFamily="34" charset="0"/>
              </a:rPr>
              <a:t>This campaigning saw both challenges and grievances in the workplace, and motions tabled for debate by Councils.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C803E6-C4CF-46D3-90A4-D43C6C5C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340" y="0"/>
            <a:ext cx="4091887" cy="58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7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What are the alternatives?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900" y="631372"/>
            <a:ext cx="12014200" cy="37084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Hot foam systems / hot water systems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Hand weeding is an option particularly for smaller areas such as playgrounds and on paths running through parks.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Acetic acid dilutions have been used very effectively to control weeds on hard surfaces in a variety of situations.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Manual approaches are available in the form of differing types of mulching.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Flame treatment has been used successfully to eliminate weeds.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Steel brushing can be used for large scale areas such as pavements and roads.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High pressure hot water treatments can be particularly effective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01FEE-9DC7-48EC-804F-5F80B786F887}"/>
              </a:ext>
            </a:extLst>
          </p:cNvPr>
          <p:cNvSpPr txBox="1"/>
          <p:nvPr/>
        </p:nvSpPr>
        <p:spPr>
          <a:xfrm>
            <a:off x="8126858" y="5322014"/>
            <a:ext cx="441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Adapted from an original list from the Pesticides Action Network UK</a:t>
            </a:r>
          </a:p>
        </p:txBody>
      </p:sp>
    </p:spTree>
    <p:extLst>
      <p:ext uri="{BB962C8B-B14F-4D97-AF65-F5344CB8AC3E}">
        <p14:creationId xmlns:p14="http://schemas.microsoft.com/office/powerpoint/2010/main" val="135865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What was the impact?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31372"/>
            <a:ext cx="12854214" cy="3708400"/>
          </a:xfrm>
        </p:spPr>
        <p:txBody>
          <a:bodyPr numCol="3"/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Glastonbury, Somerset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Erewash, Derbyshire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Wadebridge, North Cornwall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Hammersmith and Fulham, London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Lewes District, East Sussex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Cowes, Isle of Wight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 err="1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Frensham</a:t>
            </a: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Surrey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Peterlee, Durham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Shaftesbury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1800" b="1" dirty="0" err="1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Dorest</a:t>
            </a: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Trafford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Manchester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Cambridge, Cambridgeshire 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Midlothian, Scotland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Highland, Scotland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Lyme Regis, Dorset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Greater London Authority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Frome, Somerset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Chichester, West Sussex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Colchester, Essex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 of Glamorgan, Wales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Derry, Londonderry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Folkestone &amp; Hythe, Kent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Shetland, Scotland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Petersfield, Hampshire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Lambeth, London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Faversham, Kent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Hexham, Northumberland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Hadleigh, Suffolk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 err="1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Balerno</a:t>
            </a: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Edinburgh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Wirral, Liverpool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Waverley, Surrey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Warminster, Wiltshire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Manningtree, Tendring, Essex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 err="1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Bilbrook</a:t>
            </a: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South Staffordshire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Reading, Berkshire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Bath and North East Somerset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Renfrewshire, Scotland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Guildford, Surrey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solidFill>
                <a:srgbClr val="474747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Chelmsford, Essex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Devon, Devon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Marlow, Buckinghamshire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Chipping Norton, Oxfordshire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Worthing, West Sussex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Newcastle, Tyne and Wear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Portsmouth, Hampshire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Westminster, London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 Suffolk, Su</a:t>
            </a: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ffolk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Berwick-upon-Tweed, Northumberland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Devon County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chemeClr val="accent2"/>
                </a:solidFill>
                <a:effectLst/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Flintshire, Wales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 b="1" dirty="0">
                <a:solidFill>
                  <a:srgbClr val="474747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Newton Abbot, Devon</a:t>
            </a:r>
            <a:r>
              <a:rPr lang="en-GB" sz="180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69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882E4-E355-4D08-90AE-4D94023C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" y="-15874"/>
            <a:ext cx="10515600" cy="647246"/>
          </a:xfrm>
        </p:spPr>
        <p:txBody>
          <a:bodyPr/>
          <a:lstStyle/>
          <a:p>
            <a:r>
              <a:rPr lang="en-GB" b="1" dirty="0">
                <a:latin typeface="Century Gothic" panose="020B0502020202020204" pitchFamily="34" charset="0"/>
              </a:rPr>
              <a:t>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0CED4-3B12-491A-8E8E-79F7572A442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900" y="631372"/>
            <a:ext cx="12014200" cy="3708400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GMB Guide: </a:t>
            </a: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hlinkClick r:id="rId3"/>
              </a:rPr>
              <a:t>https://www.gmb.org.uk/assets/media/downloads/1894/hs-glyphosate.pdf</a:t>
            </a:r>
            <a:endParaRPr lang="en-GB" sz="2500" b="0" i="0" dirty="0">
              <a:solidFill>
                <a:srgbClr val="474747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TUC Report: </a:t>
            </a: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hlinkClick r:id="rId4"/>
              </a:rPr>
              <a:t>https://www.tuc.org.uk/research-analysis/reports/glyphosate</a:t>
            </a:r>
            <a:endParaRPr lang="en-GB" sz="2500" b="0" i="0" dirty="0">
              <a:solidFill>
                <a:srgbClr val="474747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Hazards Magazine on Chemical Regulation and Glyphosate: </a:t>
            </a: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hlinkClick r:id="rId5"/>
              </a:rPr>
              <a:t>https://www.hazards.org/chemicals/sheepish.htm</a:t>
            </a:r>
            <a:endParaRPr lang="en-GB" sz="2500" b="0" i="0" dirty="0">
              <a:solidFill>
                <a:srgbClr val="474747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Pesticide Action Network UK: </a:t>
            </a: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hlinkClick r:id="rId6"/>
              </a:rPr>
              <a:t>https://www.pan-uk.org/</a:t>
            </a:r>
            <a:endParaRPr lang="en-GB" sz="2500" b="0" i="0" dirty="0">
              <a:solidFill>
                <a:srgbClr val="474747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US Right To Know: </a:t>
            </a: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hlinkClick r:id="rId7"/>
              </a:rPr>
              <a:t>https://usrtk.org/pesticides/glyphosate-health-concerns/</a:t>
            </a:r>
            <a:endParaRPr lang="en-GB" sz="2500" b="0" i="0" dirty="0">
              <a:solidFill>
                <a:srgbClr val="474747"/>
              </a:solidFill>
              <a:effectLst/>
              <a:latin typeface="Century Gothic" panose="020B0502020202020204" pitchFamily="34" charset="0"/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Detox Project: </a:t>
            </a: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  <a:hlinkClick r:id="rId8"/>
              </a:rPr>
              <a:t>https://detoxproject.org/</a:t>
            </a:r>
            <a:endParaRPr lang="en-GB" sz="2500" b="0" i="0" dirty="0">
              <a:solidFill>
                <a:srgbClr val="474747"/>
              </a:solidFill>
              <a:effectLst/>
              <a:latin typeface="Century Gothic" panose="020B0502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500" b="0" i="0" dirty="0">
                <a:solidFill>
                  <a:srgbClr val="474747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7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7089a6-7e34-4da5-8d2b-dd7bb62097c5" xsi:nil="true"/>
    <lcf76f155ced4ddcb4097134ff3c332f xmlns="97e255e4-0195-48d5-bb22-188ad59d66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A76B3F2237D43B9577EC413FA7E1A" ma:contentTypeVersion="18" ma:contentTypeDescription="Create a new document." ma:contentTypeScope="" ma:versionID="3076b3c96cfc51cecaef925233a466b0">
  <xsd:schema xmlns:xsd="http://www.w3.org/2001/XMLSchema" xmlns:xs="http://www.w3.org/2001/XMLSchema" xmlns:p="http://schemas.microsoft.com/office/2006/metadata/properties" xmlns:ns2="97e255e4-0195-48d5-bb22-188ad59d66ce" xmlns:ns3="9f802a7d-eb81-46c1-8638-cdfe5eabc042" xmlns:ns4="4c7089a6-7e34-4da5-8d2b-dd7bb62097c5" targetNamespace="http://schemas.microsoft.com/office/2006/metadata/properties" ma:root="true" ma:fieldsID="f50a7aa3c851a501607f8bc2517e3fde" ns2:_="" ns3:_="" ns4:_="">
    <xsd:import namespace="97e255e4-0195-48d5-bb22-188ad59d66ce"/>
    <xsd:import namespace="9f802a7d-eb81-46c1-8638-cdfe5eabc042"/>
    <xsd:import namespace="4c7089a6-7e34-4da5-8d2b-dd7bb6209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e255e4-0195-48d5-bb22-188ad59d66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9b51fab-051d-45c2-bf11-9453f0790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02a7d-eb81-46c1-8638-cdfe5eabc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089a6-7e34-4da5-8d2b-dd7bb62097c5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336a9f6-6f8e-4480-96a1-d40422875ae3}" ma:internalName="TaxCatchAll" ma:showField="CatchAllData" ma:web="9f802a7d-eb81-46c1-8638-cdfe5eabc0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B7F3CA-F377-4A63-AB0B-7ACF8D6936E1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97e255e4-0195-48d5-bb22-188ad59d66ce"/>
    <ds:schemaRef ds:uri="http://schemas.microsoft.com/office/2006/documentManagement/types"/>
    <ds:schemaRef ds:uri="9f802a7d-eb81-46c1-8638-cdfe5eabc042"/>
    <ds:schemaRef ds:uri="http://schemas.microsoft.com/office/infopath/2007/PartnerControls"/>
    <ds:schemaRef ds:uri="http://schemas.openxmlformats.org/package/2006/metadata/core-properties"/>
    <ds:schemaRef ds:uri="4c7089a6-7e34-4da5-8d2b-dd7bb62097c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E68754-FE6A-4EDA-B7C0-FD46EB8A48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51C21E-68AA-4D8B-9836-ACA463BBF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e255e4-0195-48d5-bb22-188ad59d66ce"/>
    <ds:schemaRef ds:uri="9f802a7d-eb81-46c1-8638-cdfe5eabc042"/>
    <ds:schemaRef ds:uri="4c7089a6-7e34-4da5-8d2b-dd7bb6209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16464</TotalTime>
  <Words>821</Words>
  <Application>Microsoft Office PowerPoint</Application>
  <PresentationFormat>Widescreen</PresentationFormat>
  <Paragraphs>108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Toxics Chemicals Reduction: Glyphosate</vt:lpstr>
      <vt:lpstr>What is glyphosate?</vt:lpstr>
      <vt:lpstr>What are the health hazards?</vt:lpstr>
      <vt:lpstr>Why are GMB involved?</vt:lpstr>
      <vt:lpstr>What did GMB do?</vt:lpstr>
      <vt:lpstr>What are the alternatives?</vt:lpstr>
      <vt:lpstr>What was the impact?</vt:lpstr>
      <vt:lpstr>For 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Farley</dc:creator>
  <cp:lastModifiedBy>Jo Rees</cp:lastModifiedBy>
  <cp:revision>212</cp:revision>
  <cp:lastPrinted>2024-11-22T15:15:15Z</cp:lastPrinted>
  <dcterms:created xsi:type="dcterms:W3CDTF">2018-07-05T14:11:42Z</dcterms:created>
  <dcterms:modified xsi:type="dcterms:W3CDTF">2024-11-25T10:25:28Z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0x0101002B6A76B3F2237D43B9577EC413FA7E1A</vt:lpwstr>
  </property>
  <property fmtid="{D5CDD505-2E9C-101B-9397-08002B2CF9AE}" pid="3" name="MediaServiceImageTags">
    <vt:lpwstr/>
  </property>
</Properties>
</file>