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447" r:id="rId5"/>
    <p:sldId id="488" r:id="rId6"/>
    <p:sldId id="489" r:id="rId7"/>
    <p:sldId id="477" r:id="rId8"/>
    <p:sldId id="478" r:id="rId9"/>
    <p:sldId id="480" r:id="rId10"/>
    <p:sldId id="479" r:id="rId11"/>
    <p:sldId id="481" r:id="rId12"/>
    <p:sldId id="482" r:id="rId13"/>
    <p:sldId id="483" r:id="rId14"/>
    <p:sldId id="486" r:id="rId15"/>
    <p:sldId id="49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58FDEC-BC41-422E-AFF2-1AC0DD28C5C3}" type="datetimeFigureOut">
              <a:rPr lang="en-GB" smtClean="0"/>
              <a:t>25/11/2024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738E93-866D-47D8-B758-5C741064478C}" type="slidenum">
              <a:rPr lang="en-GB" smtClean="0"/>
              <a:t>‹#›</a:t>
            </a:fld>
            <a:endParaRPr lang="en-GB"/>
          </a:p>
        </p:txBody>
      </p:sp>
    </p:spTree>
    <p:extLst>
      <p:ext uri="{BB962C8B-B14F-4D97-AF65-F5344CB8AC3E}">
        <p14:creationId xmlns:p14="http://schemas.microsoft.com/office/powerpoint/2010/main" val="1512602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94C86996-D2A0-4DB9-9FA2-60DC4D47129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3937B8CB-7A01-4C71-8C46-2DC1D433E2F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12292" name="Slide Number Placeholder 3">
            <a:extLst>
              <a:ext uri="{FF2B5EF4-FFF2-40B4-BE49-F238E27FC236}">
                <a16:creationId xmlns:a16="http://schemas.microsoft.com/office/drawing/2014/main" id="{CF8A43A4-C2E2-4133-8D07-AEAF2C085F1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05CFD62-4D7B-4C3A-B508-48E814A5CF71}" type="slidenum">
              <a:rPr lang="en-US" altLang="en-US"/>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DC8763-4194-1FDC-D019-3BA42707EE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12338A-ECC6-CA16-DD6A-B7D6B808E1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7FCD1B-E144-D8CB-D88F-A2BBF8CEA4F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8A031A5-89C3-BA93-D100-3447B54EF3DB}"/>
              </a:ext>
            </a:extLst>
          </p:cNvPr>
          <p:cNvSpPr>
            <a:spLocks noGrp="1"/>
          </p:cNvSpPr>
          <p:nvPr>
            <p:ph type="sldNum" sz="quarter" idx="5"/>
          </p:nvPr>
        </p:nvSpPr>
        <p:spPr/>
        <p:txBody>
          <a:bodyPr/>
          <a:lstStyle/>
          <a:p>
            <a:fld id="{309A5AC0-0815-44BF-ADB6-B433B90926D3}" type="slidenum">
              <a:rPr lang="en-US" altLang="en-US" smtClean="0"/>
              <a:pPr/>
              <a:t>12</a:t>
            </a:fld>
            <a:endParaRPr lang="en-US" altLang="en-US"/>
          </a:p>
        </p:txBody>
      </p:sp>
    </p:spTree>
    <p:extLst>
      <p:ext uri="{BB962C8B-B14F-4D97-AF65-F5344CB8AC3E}">
        <p14:creationId xmlns:p14="http://schemas.microsoft.com/office/powerpoint/2010/main" val="2128982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09A5AC0-0815-44BF-ADB6-B433B90926D3}" type="slidenum">
              <a:rPr lang="en-US" altLang="en-US" smtClean="0"/>
              <a:pPr/>
              <a:t>4</a:t>
            </a:fld>
            <a:endParaRPr lang="en-US" altLang="en-US"/>
          </a:p>
        </p:txBody>
      </p:sp>
    </p:spTree>
    <p:extLst>
      <p:ext uri="{BB962C8B-B14F-4D97-AF65-F5344CB8AC3E}">
        <p14:creationId xmlns:p14="http://schemas.microsoft.com/office/powerpoint/2010/main" val="2149060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09A5AC0-0815-44BF-ADB6-B433B90926D3}" type="slidenum">
              <a:rPr lang="en-US" altLang="en-US" smtClean="0"/>
              <a:pPr/>
              <a:t>5</a:t>
            </a:fld>
            <a:endParaRPr lang="en-US" altLang="en-US"/>
          </a:p>
        </p:txBody>
      </p:sp>
    </p:spTree>
    <p:extLst>
      <p:ext uri="{BB962C8B-B14F-4D97-AF65-F5344CB8AC3E}">
        <p14:creationId xmlns:p14="http://schemas.microsoft.com/office/powerpoint/2010/main" val="2228350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09A5AC0-0815-44BF-ADB6-B433B90926D3}" type="slidenum">
              <a:rPr lang="en-US" altLang="en-US" smtClean="0"/>
              <a:pPr/>
              <a:t>6</a:t>
            </a:fld>
            <a:endParaRPr lang="en-US" altLang="en-US"/>
          </a:p>
        </p:txBody>
      </p:sp>
    </p:spTree>
    <p:extLst>
      <p:ext uri="{BB962C8B-B14F-4D97-AF65-F5344CB8AC3E}">
        <p14:creationId xmlns:p14="http://schemas.microsoft.com/office/powerpoint/2010/main" val="38310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09A5AC0-0815-44BF-ADB6-B433B90926D3}" type="slidenum">
              <a:rPr lang="en-US" altLang="en-US" smtClean="0"/>
              <a:pPr/>
              <a:t>7</a:t>
            </a:fld>
            <a:endParaRPr lang="en-US" altLang="en-US"/>
          </a:p>
        </p:txBody>
      </p:sp>
    </p:spTree>
    <p:extLst>
      <p:ext uri="{BB962C8B-B14F-4D97-AF65-F5344CB8AC3E}">
        <p14:creationId xmlns:p14="http://schemas.microsoft.com/office/powerpoint/2010/main" val="1799186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09A5AC0-0815-44BF-ADB6-B433B90926D3}" type="slidenum">
              <a:rPr lang="en-US" altLang="en-US" smtClean="0"/>
              <a:pPr/>
              <a:t>8</a:t>
            </a:fld>
            <a:endParaRPr lang="en-US" altLang="en-US"/>
          </a:p>
        </p:txBody>
      </p:sp>
    </p:spTree>
    <p:extLst>
      <p:ext uri="{BB962C8B-B14F-4D97-AF65-F5344CB8AC3E}">
        <p14:creationId xmlns:p14="http://schemas.microsoft.com/office/powerpoint/2010/main" val="14197423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09A5AC0-0815-44BF-ADB6-B433B90926D3}" type="slidenum">
              <a:rPr lang="en-US" altLang="en-US" smtClean="0"/>
              <a:pPr/>
              <a:t>9</a:t>
            </a:fld>
            <a:endParaRPr lang="en-US" altLang="en-US"/>
          </a:p>
        </p:txBody>
      </p:sp>
    </p:spTree>
    <p:extLst>
      <p:ext uri="{BB962C8B-B14F-4D97-AF65-F5344CB8AC3E}">
        <p14:creationId xmlns:p14="http://schemas.microsoft.com/office/powerpoint/2010/main" val="5764955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09A5AC0-0815-44BF-ADB6-B433B90926D3}" type="slidenum">
              <a:rPr lang="en-US" altLang="en-US" smtClean="0"/>
              <a:pPr/>
              <a:t>10</a:t>
            </a:fld>
            <a:endParaRPr lang="en-US" altLang="en-US"/>
          </a:p>
        </p:txBody>
      </p:sp>
    </p:spTree>
    <p:extLst>
      <p:ext uri="{BB962C8B-B14F-4D97-AF65-F5344CB8AC3E}">
        <p14:creationId xmlns:p14="http://schemas.microsoft.com/office/powerpoint/2010/main" val="34999757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09A5AC0-0815-44BF-ADB6-B433B90926D3}" type="slidenum">
              <a:rPr lang="en-US" altLang="en-US" smtClean="0"/>
              <a:pPr/>
              <a:t>11</a:t>
            </a:fld>
            <a:endParaRPr lang="en-US" altLang="en-US"/>
          </a:p>
        </p:txBody>
      </p:sp>
    </p:spTree>
    <p:extLst>
      <p:ext uri="{BB962C8B-B14F-4D97-AF65-F5344CB8AC3E}">
        <p14:creationId xmlns:p14="http://schemas.microsoft.com/office/powerpoint/2010/main" val="1542481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A7A80-1351-1748-20B6-FD82A4065E7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32C27A9-B0A5-3A76-9281-2A9E253033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82B46C0-CC1B-D8CC-1103-CED43E318713}"/>
              </a:ext>
            </a:extLst>
          </p:cNvPr>
          <p:cNvSpPr>
            <a:spLocks noGrp="1"/>
          </p:cNvSpPr>
          <p:nvPr>
            <p:ph type="dt" sz="half" idx="10"/>
          </p:nvPr>
        </p:nvSpPr>
        <p:spPr/>
        <p:txBody>
          <a:bodyPr/>
          <a:lstStyle/>
          <a:p>
            <a:fld id="{B607B524-0D74-4023-A3F8-95D35819CED0}" type="datetimeFigureOut">
              <a:rPr lang="en-GB" smtClean="0"/>
              <a:t>25/11/2024</a:t>
            </a:fld>
            <a:endParaRPr lang="en-GB"/>
          </a:p>
        </p:txBody>
      </p:sp>
      <p:sp>
        <p:nvSpPr>
          <p:cNvPr id="5" name="Footer Placeholder 4">
            <a:extLst>
              <a:ext uri="{FF2B5EF4-FFF2-40B4-BE49-F238E27FC236}">
                <a16:creationId xmlns:a16="http://schemas.microsoft.com/office/drawing/2014/main" id="{EC18C82F-1DB9-1E0D-7767-FFD8A16977B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4972DAB-FAED-0286-428A-DDBEFCCF4A02}"/>
              </a:ext>
            </a:extLst>
          </p:cNvPr>
          <p:cNvSpPr>
            <a:spLocks noGrp="1"/>
          </p:cNvSpPr>
          <p:nvPr>
            <p:ph type="sldNum" sz="quarter" idx="12"/>
          </p:nvPr>
        </p:nvSpPr>
        <p:spPr/>
        <p:txBody>
          <a:bodyPr/>
          <a:lstStyle/>
          <a:p>
            <a:fld id="{BCDEEAF2-ECE3-488D-9A25-B34F0E5964FB}" type="slidenum">
              <a:rPr lang="en-GB" smtClean="0"/>
              <a:t>‹#›</a:t>
            </a:fld>
            <a:endParaRPr lang="en-GB"/>
          </a:p>
        </p:txBody>
      </p:sp>
    </p:spTree>
    <p:extLst>
      <p:ext uri="{BB962C8B-B14F-4D97-AF65-F5344CB8AC3E}">
        <p14:creationId xmlns:p14="http://schemas.microsoft.com/office/powerpoint/2010/main" val="3230487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7E4D4-5F3C-F38C-185D-57E17E35CA4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49CE8A1-9673-3F64-40A8-BCC33183C6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6BAFE26-177B-E1E4-50F9-BB40762FBED5}"/>
              </a:ext>
            </a:extLst>
          </p:cNvPr>
          <p:cNvSpPr>
            <a:spLocks noGrp="1"/>
          </p:cNvSpPr>
          <p:nvPr>
            <p:ph type="dt" sz="half" idx="10"/>
          </p:nvPr>
        </p:nvSpPr>
        <p:spPr/>
        <p:txBody>
          <a:bodyPr/>
          <a:lstStyle/>
          <a:p>
            <a:fld id="{B607B524-0D74-4023-A3F8-95D35819CED0}" type="datetimeFigureOut">
              <a:rPr lang="en-GB" smtClean="0"/>
              <a:t>25/11/2024</a:t>
            </a:fld>
            <a:endParaRPr lang="en-GB"/>
          </a:p>
        </p:txBody>
      </p:sp>
      <p:sp>
        <p:nvSpPr>
          <p:cNvPr id="5" name="Footer Placeholder 4">
            <a:extLst>
              <a:ext uri="{FF2B5EF4-FFF2-40B4-BE49-F238E27FC236}">
                <a16:creationId xmlns:a16="http://schemas.microsoft.com/office/drawing/2014/main" id="{7B738384-A7D4-FA36-6C38-409DF93A6FC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109D12D-9E42-5B42-59CC-4B84698D10EC}"/>
              </a:ext>
            </a:extLst>
          </p:cNvPr>
          <p:cNvSpPr>
            <a:spLocks noGrp="1"/>
          </p:cNvSpPr>
          <p:nvPr>
            <p:ph type="sldNum" sz="quarter" idx="12"/>
          </p:nvPr>
        </p:nvSpPr>
        <p:spPr/>
        <p:txBody>
          <a:bodyPr/>
          <a:lstStyle/>
          <a:p>
            <a:fld id="{BCDEEAF2-ECE3-488D-9A25-B34F0E5964FB}" type="slidenum">
              <a:rPr lang="en-GB" smtClean="0"/>
              <a:t>‹#›</a:t>
            </a:fld>
            <a:endParaRPr lang="en-GB"/>
          </a:p>
        </p:txBody>
      </p:sp>
    </p:spTree>
    <p:extLst>
      <p:ext uri="{BB962C8B-B14F-4D97-AF65-F5344CB8AC3E}">
        <p14:creationId xmlns:p14="http://schemas.microsoft.com/office/powerpoint/2010/main" val="325580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F949EFC-5C26-7388-ABD2-00F4A82E8E4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F6D201D-FADE-F339-92B3-87B98638D6B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E368D3-B5C1-C9F2-4FF4-68D2271A069F}"/>
              </a:ext>
            </a:extLst>
          </p:cNvPr>
          <p:cNvSpPr>
            <a:spLocks noGrp="1"/>
          </p:cNvSpPr>
          <p:nvPr>
            <p:ph type="dt" sz="half" idx="10"/>
          </p:nvPr>
        </p:nvSpPr>
        <p:spPr/>
        <p:txBody>
          <a:bodyPr/>
          <a:lstStyle/>
          <a:p>
            <a:fld id="{B607B524-0D74-4023-A3F8-95D35819CED0}" type="datetimeFigureOut">
              <a:rPr lang="en-GB" smtClean="0"/>
              <a:t>25/11/2024</a:t>
            </a:fld>
            <a:endParaRPr lang="en-GB"/>
          </a:p>
        </p:txBody>
      </p:sp>
      <p:sp>
        <p:nvSpPr>
          <p:cNvPr id="5" name="Footer Placeholder 4">
            <a:extLst>
              <a:ext uri="{FF2B5EF4-FFF2-40B4-BE49-F238E27FC236}">
                <a16:creationId xmlns:a16="http://schemas.microsoft.com/office/drawing/2014/main" id="{BA20ABE2-1F01-E1A1-04F2-60C14794ECC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4E7D367-1EE4-C526-6C79-AE6C9C5BA4BC}"/>
              </a:ext>
            </a:extLst>
          </p:cNvPr>
          <p:cNvSpPr>
            <a:spLocks noGrp="1"/>
          </p:cNvSpPr>
          <p:nvPr>
            <p:ph type="sldNum" sz="quarter" idx="12"/>
          </p:nvPr>
        </p:nvSpPr>
        <p:spPr/>
        <p:txBody>
          <a:bodyPr/>
          <a:lstStyle/>
          <a:p>
            <a:fld id="{BCDEEAF2-ECE3-488D-9A25-B34F0E5964FB}" type="slidenum">
              <a:rPr lang="en-GB" smtClean="0"/>
              <a:t>‹#›</a:t>
            </a:fld>
            <a:endParaRPr lang="en-GB"/>
          </a:p>
        </p:txBody>
      </p:sp>
    </p:spTree>
    <p:extLst>
      <p:ext uri="{BB962C8B-B14F-4D97-AF65-F5344CB8AC3E}">
        <p14:creationId xmlns:p14="http://schemas.microsoft.com/office/powerpoint/2010/main" val="36655273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lank">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lvl1pPr>
          </a:lstStyle>
          <a:p>
            <a:endParaRPr lang="en-GB" dirty="0"/>
          </a:p>
        </p:txBody>
      </p:sp>
      <p:sp>
        <p:nvSpPr>
          <p:cNvPr id="7" name="Content Placeholder 6"/>
          <p:cNvSpPr>
            <a:spLocks noGrp="1"/>
          </p:cNvSpPr>
          <p:nvPr>
            <p:ph sz="quarter" idx="10"/>
          </p:nvPr>
        </p:nvSpPr>
        <p:spPr>
          <a:xfrm>
            <a:off x="768350" y="1854200"/>
            <a:ext cx="11264900" cy="3708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284731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585810"/>
            <a:ext cx="10515600" cy="1325563"/>
          </a:xfrm>
        </p:spPr>
        <p:txBody>
          <a:bodyPr>
            <a:normAutofit/>
          </a:bodyPr>
          <a:lstStyle>
            <a:lvl1pPr algn="ctr">
              <a:defRPr sz="3600" b="1">
                <a:latin typeface="Arial" charset="0"/>
                <a:ea typeface="Arial" charset="0"/>
                <a:cs typeface="Arial" charset="0"/>
              </a:defRPr>
            </a:lvl1pPr>
          </a:lstStyle>
          <a:p>
            <a:r>
              <a:rPr lang="en-US" dirty="0"/>
              <a:t>Click to edit Master title style</a:t>
            </a:r>
          </a:p>
        </p:txBody>
      </p:sp>
    </p:spTree>
    <p:extLst>
      <p:ext uri="{BB962C8B-B14F-4D97-AF65-F5344CB8AC3E}">
        <p14:creationId xmlns:p14="http://schemas.microsoft.com/office/powerpoint/2010/main" val="1670306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0142-BDFB-27DF-069F-A51D078B637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FC63F92-C23F-6AB8-8288-37823A7A68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5C4A0E4-7BAF-D4DF-2975-323C5D4EFF1E}"/>
              </a:ext>
            </a:extLst>
          </p:cNvPr>
          <p:cNvSpPr>
            <a:spLocks noGrp="1"/>
          </p:cNvSpPr>
          <p:nvPr>
            <p:ph type="dt" sz="half" idx="10"/>
          </p:nvPr>
        </p:nvSpPr>
        <p:spPr/>
        <p:txBody>
          <a:bodyPr/>
          <a:lstStyle/>
          <a:p>
            <a:fld id="{B607B524-0D74-4023-A3F8-95D35819CED0}" type="datetimeFigureOut">
              <a:rPr lang="en-GB" smtClean="0"/>
              <a:t>25/11/2024</a:t>
            </a:fld>
            <a:endParaRPr lang="en-GB"/>
          </a:p>
        </p:txBody>
      </p:sp>
      <p:sp>
        <p:nvSpPr>
          <p:cNvPr id="5" name="Footer Placeholder 4">
            <a:extLst>
              <a:ext uri="{FF2B5EF4-FFF2-40B4-BE49-F238E27FC236}">
                <a16:creationId xmlns:a16="http://schemas.microsoft.com/office/drawing/2014/main" id="{2E527B01-9370-43C4-D23E-B3C9A0029A8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64146F-FA20-DEA6-C643-2A73CE45F0FE}"/>
              </a:ext>
            </a:extLst>
          </p:cNvPr>
          <p:cNvSpPr>
            <a:spLocks noGrp="1"/>
          </p:cNvSpPr>
          <p:nvPr>
            <p:ph type="sldNum" sz="quarter" idx="12"/>
          </p:nvPr>
        </p:nvSpPr>
        <p:spPr/>
        <p:txBody>
          <a:bodyPr/>
          <a:lstStyle/>
          <a:p>
            <a:fld id="{BCDEEAF2-ECE3-488D-9A25-B34F0E5964FB}" type="slidenum">
              <a:rPr lang="en-GB" smtClean="0"/>
              <a:t>‹#›</a:t>
            </a:fld>
            <a:endParaRPr lang="en-GB"/>
          </a:p>
        </p:txBody>
      </p:sp>
    </p:spTree>
    <p:extLst>
      <p:ext uri="{BB962C8B-B14F-4D97-AF65-F5344CB8AC3E}">
        <p14:creationId xmlns:p14="http://schemas.microsoft.com/office/powerpoint/2010/main" val="1246794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41946-9C25-B5FC-2D4E-C0143B0A34E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0C6C964-52CF-9E4B-5386-B14FDD11869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D1AE269-3285-47A0-C301-7D3CD933A837}"/>
              </a:ext>
            </a:extLst>
          </p:cNvPr>
          <p:cNvSpPr>
            <a:spLocks noGrp="1"/>
          </p:cNvSpPr>
          <p:nvPr>
            <p:ph type="dt" sz="half" idx="10"/>
          </p:nvPr>
        </p:nvSpPr>
        <p:spPr/>
        <p:txBody>
          <a:bodyPr/>
          <a:lstStyle/>
          <a:p>
            <a:fld id="{B607B524-0D74-4023-A3F8-95D35819CED0}" type="datetimeFigureOut">
              <a:rPr lang="en-GB" smtClean="0"/>
              <a:t>25/11/2024</a:t>
            </a:fld>
            <a:endParaRPr lang="en-GB"/>
          </a:p>
        </p:txBody>
      </p:sp>
      <p:sp>
        <p:nvSpPr>
          <p:cNvPr id="5" name="Footer Placeholder 4">
            <a:extLst>
              <a:ext uri="{FF2B5EF4-FFF2-40B4-BE49-F238E27FC236}">
                <a16:creationId xmlns:a16="http://schemas.microsoft.com/office/drawing/2014/main" id="{213970E6-364F-7A05-C109-FB81198DFAF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21A320E-B85A-4EDA-7700-BCDDBFFDB156}"/>
              </a:ext>
            </a:extLst>
          </p:cNvPr>
          <p:cNvSpPr>
            <a:spLocks noGrp="1"/>
          </p:cNvSpPr>
          <p:nvPr>
            <p:ph type="sldNum" sz="quarter" idx="12"/>
          </p:nvPr>
        </p:nvSpPr>
        <p:spPr/>
        <p:txBody>
          <a:bodyPr/>
          <a:lstStyle/>
          <a:p>
            <a:fld id="{BCDEEAF2-ECE3-488D-9A25-B34F0E5964FB}" type="slidenum">
              <a:rPr lang="en-GB" smtClean="0"/>
              <a:t>‹#›</a:t>
            </a:fld>
            <a:endParaRPr lang="en-GB"/>
          </a:p>
        </p:txBody>
      </p:sp>
    </p:spTree>
    <p:extLst>
      <p:ext uri="{BB962C8B-B14F-4D97-AF65-F5344CB8AC3E}">
        <p14:creationId xmlns:p14="http://schemas.microsoft.com/office/powerpoint/2010/main" val="1505436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1FBF3-F7EF-0F26-B2DD-04EA1E38D99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E19CADE-30ED-96DE-0F11-44697BEC88C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10500D8-B83F-E684-6EC0-7B52F22BC6F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0DB3243-A64B-2CCF-A60A-ACD550A64AC8}"/>
              </a:ext>
            </a:extLst>
          </p:cNvPr>
          <p:cNvSpPr>
            <a:spLocks noGrp="1"/>
          </p:cNvSpPr>
          <p:nvPr>
            <p:ph type="dt" sz="half" idx="10"/>
          </p:nvPr>
        </p:nvSpPr>
        <p:spPr/>
        <p:txBody>
          <a:bodyPr/>
          <a:lstStyle/>
          <a:p>
            <a:fld id="{B607B524-0D74-4023-A3F8-95D35819CED0}" type="datetimeFigureOut">
              <a:rPr lang="en-GB" smtClean="0"/>
              <a:t>25/11/2024</a:t>
            </a:fld>
            <a:endParaRPr lang="en-GB"/>
          </a:p>
        </p:txBody>
      </p:sp>
      <p:sp>
        <p:nvSpPr>
          <p:cNvPr id="6" name="Footer Placeholder 5">
            <a:extLst>
              <a:ext uri="{FF2B5EF4-FFF2-40B4-BE49-F238E27FC236}">
                <a16:creationId xmlns:a16="http://schemas.microsoft.com/office/drawing/2014/main" id="{5C1E5E8B-D63C-B60F-D987-51532E35670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B078726-5D6D-3B80-3EBD-B262F9ADC2CD}"/>
              </a:ext>
            </a:extLst>
          </p:cNvPr>
          <p:cNvSpPr>
            <a:spLocks noGrp="1"/>
          </p:cNvSpPr>
          <p:nvPr>
            <p:ph type="sldNum" sz="quarter" idx="12"/>
          </p:nvPr>
        </p:nvSpPr>
        <p:spPr/>
        <p:txBody>
          <a:bodyPr/>
          <a:lstStyle/>
          <a:p>
            <a:fld id="{BCDEEAF2-ECE3-488D-9A25-B34F0E5964FB}" type="slidenum">
              <a:rPr lang="en-GB" smtClean="0"/>
              <a:t>‹#›</a:t>
            </a:fld>
            <a:endParaRPr lang="en-GB"/>
          </a:p>
        </p:txBody>
      </p:sp>
    </p:spTree>
    <p:extLst>
      <p:ext uri="{BB962C8B-B14F-4D97-AF65-F5344CB8AC3E}">
        <p14:creationId xmlns:p14="http://schemas.microsoft.com/office/powerpoint/2010/main" val="3889437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258DE-6D77-1F2C-561C-FDB56E0A684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97A4FBC-F5E3-DDD3-8C4F-1628216CE5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44524EE-6D73-D6C8-6270-A91D748D420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818814D-535F-DCF0-3B2F-FE0494C2FA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BCD2263-8E82-8A34-71F3-EF634911933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444D6C7-33AD-F428-6ADE-DBC21CA3D35F}"/>
              </a:ext>
            </a:extLst>
          </p:cNvPr>
          <p:cNvSpPr>
            <a:spLocks noGrp="1"/>
          </p:cNvSpPr>
          <p:nvPr>
            <p:ph type="dt" sz="half" idx="10"/>
          </p:nvPr>
        </p:nvSpPr>
        <p:spPr/>
        <p:txBody>
          <a:bodyPr/>
          <a:lstStyle/>
          <a:p>
            <a:fld id="{B607B524-0D74-4023-A3F8-95D35819CED0}" type="datetimeFigureOut">
              <a:rPr lang="en-GB" smtClean="0"/>
              <a:t>25/11/2024</a:t>
            </a:fld>
            <a:endParaRPr lang="en-GB"/>
          </a:p>
        </p:txBody>
      </p:sp>
      <p:sp>
        <p:nvSpPr>
          <p:cNvPr id="8" name="Footer Placeholder 7">
            <a:extLst>
              <a:ext uri="{FF2B5EF4-FFF2-40B4-BE49-F238E27FC236}">
                <a16:creationId xmlns:a16="http://schemas.microsoft.com/office/drawing/2014/main" id="{748CE076-39C4-ABEA-7647-216A799CF53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0126B4E-AE02-6338-5025-B0687E114A5C}"/>
              </a:ext>
            </a:extLst>
          </p:cNvPr>
          <p:cNvSpPr>
            <a:spLocks noGrp="1"/>
          </p:cNvSpPr>
          <p:nvPr>
            <p:ph type="sldNum" sz="quarter" idx="12"/>
          </p:nvPr>
        </p:nvSpPr>
        <p:spPr/>
        <p:txBody>
          <a:bodyPr/>
          <a:lstStyle/>
          <a:p>
            <a:fld id="{BCDEEAF2-ECE3-488D-9A25-B34F0E5964FB}" type="slidenum">
              <a:rPr lang="en-GB" smtClean="0"/>
              <a:t>‹#›</a:t>
            </a:fld>
            <a:endParaRPr lang="en-GB"/>
          </a:p>
        </p:txBody>
      </p:sp>
    </p:spTree>
    <p:extLst>
      <p:ext uri="{BB962C8B-B14F-4D97-AF65-F5344CB8AC3E}">
        <p14:creationId xmlns:p14="http://schemas.microsoft.com/office/powerpoint/2010/main" val="2322863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8096D-557E-C002-B74D-B0DD4812C0E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F36F85A-CDB4-D3BD-C13D-49A7C73AF85C}"/>
              </a:ext>
            </a:extLst>
          </p:cNvPr>
          <p:cNvSpPr>
            <a:spLocks noGrp="1"/>
          </p:cNvSpPr>
          <p:nvPr>
            <p:ph type="dt" sz="half" idx="10"/>
          </p:nvPr>
        </p:nvSpPr>
        <p:spPr/>
        <p:txBody>
          <a:bodyPr/>
          <a:lstStyle/>
          <a:p>
            <a:fld id="{B607B524-0D74-4023-A3F8-95D35819CED0}" type="datetimeFigureOut">
              <a:rPr lang="en-GB" smtClean="0"/>
              <a:t>25/11/2024</a:t>
            </a:fld>
            <a:endParaRPr lang="en-GB"/>
          </a:p>
        </p:txBody>
      </p:sp>
      <p:sp>
        <p:nvSpPr>
          <p:cNvPr id="4" name="Footer Placeholder 3">
            <a:extLst>
              <a:ext uri="{FF2B5EF4-FFF2-40B4-BE49-F238E27FC236}">
                <a16:creationId xmlns:a16="http://schemas.microsoft.com/office/drawing/2014/main" id="{4F044399-AA85-64D5-B236-2BD437BB554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A26E9E0-1A31-F93A-47B5-5DF4310DC5E2}"/>
              </a:ext>
            </a:extLst>
          </p:cNvPr>
          <p:cNvSpPr>
            <a:spLocks noGrp="1"/>
          </p:cNvSpPr>
          <p:nvPr>
            <p:ph type="sldNum" sz="quarter" idx="12"/>
          </p:nvPr>
        </p:nvSpPr>
        <p:spPr/>
        <p:txBody>
          <a:bodyPr/>
          <a:lstStyle/>
          <a:p>
            <a:fld id="{BCDEEAF2-ECE3-488D-9A25-B34F0E5964FB}" type="slidenum">
              <a:rPr lang="en-GB" smtClean="0"/>
              <a:t>‹#›</a:t>
            </a:fld>
            <a:endParaRPr lang="en-GB"/>
          </a:p>
        </p:txBody>
      </p:sp>
    </p:spTree>
    <p:extLst>
      <p:ext uri="{BB962C8B-B14F-4D97-AF65-F5344CB8AC3E}">
        <p14:creationId xmlns:p14="http://schemas.microsoft.com/office/powerpoint/2010/main" val="3560506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6FEBCF-D004-0467-74CB-6998173CFCCB}"/>
              </a:ext>
            </a:extLst>
          </p:cNvPr>
          <p:cNvSpPr>
            <a:spLocks noGrp="1"/>
          </p:cNvSpPr>
          <p:nvPr>
            <p:ph type="dt" sz="half" idx="10"/>
          </p:nvPr>
        </p:nvSpPr>
        <p:spPr/>
        <p:txBody>
          <a:bodyPr/>
          <a:lstStyle/>
          <a:p>
            <a:fld id="{B607B524-0D74-4023-A3F8-95D35819CED0}" type="datetimeFigureOut">
              <a:rPr lang="en-GB" smtClean="0"/>
              <a:t>25/11/2024</a:t>
            </a:fld>
            <a:endParaRPr lang="en-GB"/>
          </a:p>
        </p:txBody>
      </p:sp>
      <p:sp>
        <p:nvSpPr>
          <p:cNvPr id="3" name="Footer Placeholder 2">
            <a:extLst>
              <a:ext uri="{FF2B5EF4-FFF2-40B4-BE49-F238E27FC236}">
                <a16:creationId xmlns:a16="http://schemas.microsoft.com/office/drawing/2014/main" id="{F79AA306-4153-2F62-78F2-A45118BBCB7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9DAB1AF-AE49-382E-0504-EEAD102B8475}"/>
              </a:ext>
            </a:extLst>
          </p:cNvPr>
          <p:cNvSpPr>
            <a:spLocks noGrp="1"/>
          </p:cNvSpPr>
          <p:nvPr>
            <p:ph type="sldNum" sz="quarter" idx="12"/>
          </p:nvPr>
        </p:nvSpPr>
        <p:spPr/>
        <p:txBody>
          <a:bodyPr/>
          <a:lstStyle/>
          <a:p>
            <a:fld id="{BCDEEAF2-ECE3-488D-9A25-B34F0E5964FB}" type="slidenum">
              <a:rPr lang="en-GB" smtClean="0"/>
              <a:t>‹#›</a:t>
            </a:fld>
            <a:endParaRPr lang="en-GB"/>
          </a:p>
        </p:txBody>
      </p:sp>
    </p:spTree>
    <p:extLst>
      <p:ext uri="{BB962C8B-B14F-4D97-AF65-F5344CB8AC3E}">
        <p14:creationId xmlns:p14="http://schemas.microsoft.com/office/powerpoint/2010/main" val="43949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722F1-C559-F62D-F8CB-5E43B25DD0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7B95B4C-A576-3778-09BC-393F74FBCD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705A23C-1096-4DAA-D09D-22424DF942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E7016A-E310-F718-9F78-7194F0827D10}"/>
              </a:ext>
            </a:extLst>
          </p:cNvPr>
          <p:cNvSpPr>
            <a:spLocks noGrp="1"/>
          </p:cNvSpPr>
          <p:nvPr>
            <p:ph type="dt" sz="half" idx="10"/>
          </p:nvPr>
        </p:nvSpPr>
        <p:spPr/>
        <p:txBody>
          <a:bodyPr/>
          <a:lstStyle/>
          <a:p>
            <a:fld id="{B607B524-0D74-4023-A3F8-95D35819CED0}" type="datetimeFigureOut">
              <a:rPr lang="en-GB" smtClean="0"/>
              <a:t>25/11/2024</a:t>
            </a:fld>
            <a:endParaRPr lang="en-GB"/>
          </a:p>
        </p:txBody>
      </p:sp>
      <p:sp>
        <p:nvSpPr>
          <p:cNvPr id="6" name="Footer Placeholder 5">
            <a:extLst>
              <a:ext uri="{FF2B5EF4-FFF2-40B4-BE49-F238E27FC236}">
                <a16:creationId xmlns:a16="http://schemas.microsoft.com/office/drawing/2014/main" id="{92B50BA1-B5F2-F343-5858-86FC4726E43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6115B1A-6CB2-8D2B-B2A3-03D96AD4BB82}"/>
              </a:ext>
            </a:extLst>
          </p:cNvPr>
          <p:cNvSpPr>
            <a:spLocks noGrp="1"/>
          </p:cNvSpPr>
          <p:nvPr>
            <p:ph type="sldNum" sz="quarter" idx="12"/>
          </p:nvPr>
        </p:nvSpPr>
        <p:spPr/>
        <p:txBody>
          <a:bodyPr/>
          <a:lstStyle/>
          <a:p>
            <a:fld id="{BCDEEAF2-ECE3-488D-9A25-B34F0E5964FB}" type="slidenum">
              <a:rPr lang="en-GB" smtClean="0"/>
              <a:t>‹#›</a:t>
            </a:fld>
            <a:endParaRPr lang="en-GB"/>
          </a:p>
        </p:txBody>
      </p:sp>
    </p:spTree>
    <p:extLst>
      <p:ext uri="{BB962C8B-B14F-4D97-AF65-F5344CB8AC3E}">
        <p14:creationId xmlns:p14="http://schemas.microsoft.com/office/powerpoint/2010/main" val="4029865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19234-F5E8-431B-C330-EFDDB3C8A6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594BE18-A9D6-5947-B0FC-10F40C8D44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BDCC7C7-E8D3-5480-4C35-57AC151C6A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2DDF53-C613-AB7E-656C-48735BBB8EEA}"/>
              </a:ext>
            </a:extLst>
          </p:cNvPr>
          <p:cNvSpPr>
            <a:spLocks noGrp="1"/>
          </p:cNvSpPr>
          <p:nvPr>
            <p:ph type="dt" sz="half" idx="10"/>
          </p:nvPr>
        </p:nvSpPr>
        <p:spPr/>
        <p:txBody>
          <a:bodyPr/>
          <a:lstStyle/>
          <a:p>
            <a:fld id="{B607B524-0D74-4023-A3F8-95D35819CED0}" type="datetimeFigureOut">
              <a:rPr lang="en-GB" smtClean="0"/>
              <a:t>25/11/2024</a:t>
            </a:fld>
            <a:endParaRPr lang="en-GB"/>
          </a:p>
        </p:txBody>
      </p:sp>
      <p:sp>
        <p:nvSpPr>
          <p:cNvPr id="6" name="Footer Placeholder 5">
            <a:extLst>
              <a:ext uri="{FF2B5EF4-FFF2-40B4-BE49-F238E27FC236}">
                <a16:creationId xmlns:a16="http://schemas.microsoft.com/office/drawing/2014/main" id="{9956C22A-A1E8-C449-DEDA-03F419DFF57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1ACB50B-3E16-E5FC-5746-700B4A2BC16E}"/>
              </a:ext>
            </a:extLst>
          </p:cNvPr>
          <p:cNvSpPr>
            <a:spLocks noGrp="1"/>
          </p:cNvSpPr>
          <p:nvPr>
            <p:ph type="sldNum" sz="quarter" idx="12"/>
          </p:nvPr>
        </p:nvSpPr>
        <p:spPr/>
        <p:txBody>
          <a:bodyPr/>
          <a:lstStyle/>
          <a:p>
            <a:fld id="{BCDEEAF2-ECE3-488D-9A25-B34F0E5964FB}" type="slidenum">
              <a:rPr lang="en-GB" smtClean="0"/>
              <a:t>‹#›</a:t>
            </a:fld>
            <a:endParaRPr lang="en-GB"/>
          </a:p>
        </p:txBody>
      </p:sp>
    </p:spTree>
    <p:extLst>
      <p:ext uri="{BB962C8B-B14F-4D97-AF65-F5344CB8AC3E}">
        <p14:creationId xmlns:p14="http://schemas.microsoft.com/office/powerpoint/2010/main" val="3090630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6F1658-2881-9726-6076-3F21881632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7BD27EE-9A0A-1F90-3176-E02142C8FD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ED7E7D2-0FE4-ECAA-A9C2-580DB08CF4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607B524-0D74-4023-A3F8-95D35819CED0}" type="datetimeFigureOut">
              <a:rPr lang="en-GB" smtClean="0"/>
              <a:t>25/11/2024</a:t>
            </a:fld>
            <a:endParaRPr lang="en-GB"/>
          </a:p>
        </p:txBody>
      </p:sp>
      <p:sp>
        <p:nvSpPr>
          <p:cNvPr id="5" name="Footer Placeholder 4">
            <a:extLst>
              <a:ext uri="{FF2B5EF4-FFF2-40B4-BE49-F238E27FC236}">
                <a16:creationId xmlns:a16="http://schemas.microsoft.com/office/drawing/2014/main" id="{73833A76-A458-46C2-3EFA-55E5413740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C42ADE1B-3961-6AEE-025D-B81764D634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CDEEAF2-ECE3-488D-9A25-B34F0E5964FB}" type="slidenum">
              <a:rPr lang="en-GB" smtClean="0"/>
              <a:t>‹#›</a:t>
            </a:fld>
            <a:endParaRPr lang="en-GB"/>
          </a:p>
        </p:txBody>
      </p:sp>
    </p:spTree>
    <p:extLst>
      <p:ext uri="{BB962C8B-B14F-4D97-AF65-F5344CB8AC3E}">
        <p14:creationId xmlns:p14="http://schemas.microsoft.com/office/powerpoint/2010/main" val="42226276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C143B1AE-7602-4336-A15E-51AA96E34D03}"/>
              </a:ext>
            </a:extLst>
          </p:cNvPr>
          <p:cNvSpPr>
            <a:spLocks noGrp="1"/>
          </p:cNvSpPr>
          <p:nvPr>
            <p:ph type="title"/>
          </p:nvPr>
        </p:nvSpPr>
        <p:spPr>
          <a:xfrm>
            <a:off x="91440" y="2585810"/>
            <a:ext cx="12138660" cy="1325563"/>
          </a:xfrm>
        </p:spPr>
        <p:txBody>
          <a:bodyPr>
            <a:normAutofit/>
          </a:bodyPr>
          <a:lstStyle/>
          <a:p>
            <a:pPr eaLnBrk="1" hangingPunct="1">
              <a:defRPr/>
            </a:pPr>
            <a:r>
              <a:rPr lang="en-US" altLang="en-US" dirty="0">
                <a:solidFill>
                  <a:schemeClr val="accent2"/>
                </a:solidFill>
                <a:latin typeface="Poppins" panose="00000500000000000000" pitchFamily="2" charset="0"/>
                <a:ea typeface="Arial" panose="020B0604020202020204" pitchFamily="34" charset="0"/>
                <a:cs typeface="Poppins" panose="00000500000000000000" pitchFamily="2" charset="0"/>
              </a:rPr>
              <a:t>Fit for the next </a:t>
            </a:r>
            <a:r>
              <a:rPr lang="en-US" altLang="en-US">
                <a:solidFill>
                  <a:schemeClr val="accent2"/>
                </a:solidFill>
                <a:latin typeface="Poppins" panose="00000500000000000000" pitchFamily="2" charset="0"/>
                <a:ea typeface="Arial" panose="020B0604020202020204" pitchFamily="34" charset="0"/>
                <a:cs typeface="Poppins" panose="00000500000000000000" pitchFamily="2" charset="0"/>
              </a:rPr>
              <a:t>50 Years:</a:t>
            </a:r>
            <a:br>
              <a:rPr lang="en-US" altLang="en-US" dirty="0">
                <a:latin typeface="Poppins" panose="00000500000000000000" pitchFamily="2" charset="0"/>
                <a:ea typeface="Arial" panose="020B0604020202020204" pitchFamily="34" charset="0"/>
                <a:cs typeface="Poppins" panose="00000500000000000000" pitchFamily="2" charset="0"/>
              </a:rPr>
            </a:br>
            <a:r>
              <a:rPr lang="en-US" altLang="en-US" dirty="0">
                <a:latin typeface="Poppins" panose="00000500000000000000" pitchFamily="2" charset="0"/>
                <a:ea typeface="Arial" panose="020B0604020202020204" pitchFamily="34" charset="0"/>
                <a:cs typeface="Poppins" panose="00000500000000000000" pitchFamily="2" charset="0"/>
              </a:rPr>
              <a:t>Necessary changes on Health and Safety at Work</a:t>
            </a:r>
          </a:p>
        </p:txBody>
      </p:sp>
      <p:sp>
        <p:nvSpPr>
          <p:cNvPr id="11267" name="TextBox 1">
            <a:extLst>
              <a:ext uri="{FF2B5EF4-FFF2-40B4-BE49-F238E27FC236}">
                <a16:creationId xmlns:a16="http://schemas.microsoft.com/office/drawing/2014/main" id="{C3411D5B-73AF-4E85-8DBF-8C9DAC97D312}"/>
              </a:ext>
            </a:extLst>
          </p:cNvPr>
          <p:cNvSpPr txBox="1">
            <a:spLocks noChangeArrowheads="1"/>
          </p:cNvSpPr>
          <p:nvPr/>
        </p:nvSpPr>
        <p:spPr bwMode="auto">
          <a:xfrm>
            <a:off x="715962" y="4002088"/>
            <a:ext cx="11388407"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r>
              <a:rPr lang="en-GB" altLang="en-US" b="1" dirty="0">
                <a:latin typeface="Poppins" panose="00000500000000000000" pitchFamily="2" charset="0"/>
                <a:cs typeface="Poppins" panose="00000500000000000000" pitchFamily="2" charset="0"/>
              </a:rPr>
              <a:t>Dan Shears</a:t>
            </a:r>
          </a:p>
          <a:p>
            <a:pPr>
              <a:lnSpc>
                <a:spcPct val="100000"/>
              </a:lnSpc>
              <a:spcBef>
                <a:spcPct val="0"/>
              </a:spcBef>
              <a:buFontTx/>
              <a:buNone/>
              <a:defRPr/>
            </a:pPr>
            <a:r>
              <a:rPr lang="en-GB" altLang="en-US" b="1" dirty="0">
                <a:latin typeface="Poppins" panose="00000500000000000000" pitchFamily="2" charset="0"/>
                <a:cs typeface="Poppins" panose="00000500000000000000" pitchFamily="2" charset="0"/>
              </a:rPr>
              <a:t>National HS&amp;E Director</a:t>
            </a:r>
          </a:p>
          <a:p>
            <a:pPr>
              <a:lnSpc>
                <a:spcPct val="100000"/>
              </a:lnSpc>
              <a:spcBef>
                <a:spcPct val="0"/>
              </a:spcBef>
              <a:buFontTx/>
              <a:buNone/>
              <a:defRPr/>
            </a:pPr>
            <a:r>
              <a:rPr lang="en-GB" altLang="en-US" b="1" dirty="0">
                <a:latin typeface="Poppins" panose="00000500000000000000" pitchFamily="2" charset="0"/>
                <a:cs typeface="Poppins" panose="00000500000000000000" pitchFamily="2" charset="0"/>
              </a:rPr>
              <a:t>Safety Reps Connect Cymru  </a:t>
            </a:r>
          </a:p>
          <a:p>
            <a:pPr>
              <a:lnSpc>
                <a:spcPct val="100000"/>
              </a:lnSpc>
              <a:spcBef>
                <a:spcPct val="0"/>
              </a:spcBef>
              <a:buFontTx/>
              <a:buNone/>
              <a:defRPr/>
            </a:pPr>
            <a:r>
              <a:rPr lang="en-GB" altLang="en-US" b="1" dirty="0">
                <a:latin typeface="Poppins" panose="00000500000000000000" pitchFamily="2" charset="0"/>
                <a:cs typeface="Poppins" panose="00000500000000000000" pitchFamily="2" charset="0"/>
              </a:rPr>
              <a:t>Tuesday 26</a:t>
            </a:r>
            <a:r>
              <a:rPr lang="en-GB" altLang="en-US" b="1" baseline="30000" dirty="0">
                <a:latin typeface="Poppins" panose="00000500000000000000" pitchFamily="2" charset="0"/>
                <a:cs typeface="Poppins" panose="00000500000000000000" pitchFamily="2" charset="0"/>
              </a:rPr>
              <a:t>th</a:t>
            </a:r>
            <a:r>
              <a:rPr lang="en-GB" altLang="en-US" b="1" dirty="0">
                <a:latin typeface="Poppins" panose="00000500000000000000" pitchFamily="2" charset="0"/>
                <a:cs typeface="Poppins" panose="00000500000000000000" pitchFamily="2" charset="0"/>
              </a:rPr>
              <a:t> November 2024</a:t>
            </a:r>
          </a:p>
          <a:p>
            <a:pPr>
              <a:lnSpc>
                <a:spcPct val="100000"/>
              </a:lnSpc>
              <a:spcBef>
                <a:spcPct val="0"/>
              </a:spcBef>
              <a:buFontTx/>
              <a:buNone/>
              <a:defRPr/>
            </a:pPr>
            <a:endParaRPr lang="en-GB" altLang="en-US" b="1" dirty="0">
              <a:latin typeface="Poppins" panose="00000500000000000000" pitchFamily="2" charset="0"/>
              <a:cs typeface="Poppins" panose="00000500000000000000" pitchFamily="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917C3-4614-AB75-A7CE-2101AA952FCE}"/>
              </a:ext>
            </a:extLst>
          </p:cNvPr>
          <p:cNvSpPr>
            <a:spLocks noGrp="1"/>
          </p:cNvSpPr>
          <p:nvPr>
            <p:ph type="title"/>
          </p:nvPr>
        </p:nvSpPr>
        <p:spPr>
          <a:xfrm>
            <a:off x="0" y="1"/>
            <a:ext cx="12103100" cy="636997"/>
          </a:xfrm>
        </p:spPr>
        <p:txBody>
          <a:bodyPr/>
          <a:lstStyle/>
          <a:p>
            <a:r>
              <a:rPr lang="en-GB" sz="3250" b="1" dirty="0">
                <a:latin typeface="Poppins" panose="00000500000000000000" pitchFamily="2" charset="0"/>
                <a:cs typeface="Poppins" panose="00000500000000000000" pitchFamily="2" charset="0"/>
              </a:rPr>
              <a:t>Automation and AI</a:t>
            </a:r>
          </a:p>
        </p:txBody>
      </p:sp>
      <p:sp>
        <p:nvSpPr>
          <p:cNvPr id="4" name="TextBox 3">
            <a:extLst>
              <a:ext uri="{FF2B5EF4-FFF2-40B4-BE49-F238E27FC236}">
                <a16:creationId xmlns:a16="http://schemas.microsoft.com/office/drawing/2014/main" id="{1301E622-521B-49FD-2E1F-B9E92D3DAB87}"/>
              </a:ext>
            </a:extLst>
          </p:cNvPr>
          <p:cNvSpPr txBox="1"/>
          <p:nvPr/>
        </p:nvSpPr>
        <p:spPr>
          <a:xfrm>
            <a:off x="88900" y="530149"/>
            <a:ext cx="12014200" cy="5793702"/>
          </a:xfrm>
          <a:prstGeom prst="rect">
            <a:avLst/>
          </a:prstGeom>
          <a:noFill/>
        </p:spPr>
        <p:txBody>
          <a:bodyPr wrap="square">
            <a:spAutoFit/>
          </a:bodyPr>
          <a:lstStyle/>
          <a:p>
            <a:pPr marL="571500" indent="-571500">
              <a:lnSpc>
                <a:spcPct val="107000"/>
              </a:lnSpc>
              <a:spcAft>
                <a:spcPts val="800"/>
              </a:spcAft>
              <a:buFont typeface="Arial" panose="020B0604020202020204" pitchFamily="34" charset="0"/>
              <a:buChar char="•"/>
            </a:pPr>
            <a:r>
              <a:rPr lang="en-GB" sz="2400" kern="100" dirty="0">
                <a:latin typeface="Poppins" panose="00000500000000000000" pitchFamily="2" charset="0"/>
                <a:ea typeface="Calibri" panose="020F0502020204030204" pitchFamily="34" charset="0"/>
                <a:cs typeface="Poppins" panose="00000500000000000000" pitchFamily="2" charset="0"/>
              </a:rPr>
              <a:t>New regulations are needed to ensure checks and balances on automation and AI are in place.</a:t>
            </a:r>
          </a:p>
          <a:p>
            <a:pPr marL="571500" indent="-571500">
              <a:lnSpc>
                <a:spcPct val="107000"/>
              </a:lnSpc>
              <a:spcAft>
                <a:spcPts val="800"/>
              </a:spcAft>
              <a:buFont typeface="Arial" panose="020B0604020202020204" pitchFamily="34" charset="0"/>
              <a:buChar char="•"/>
            </a:pPr>
            <a:r>
              <a:rPr lang="en-GB" sz="2400" kern="100" dirty="0">
                <a:latin typeface="Poppins" panose="00000500000000000000" pitchFamily="2" charset="0"/>
                <a:ea typeface="Calibri" panose="020F0502020204030204" pitchFamily="34" charset="0"/>
                <a:cs typeface="Poppins" panose="00000500000000000000" pitchFamily="2" charset="0"/>
              </a:rPr>
              <a:t>Automation may eliminate some hazards (manual handling), but introduce new ones (heavily increased pace of work).</a:t>
            </a:r>
          </a:p>
          <a:p>
            <a:pPr marL="571500" indent="-571500">
              <a:lnSpc>
                <a:spcPct val="107000"/>
              </a:lnSpc>
              <a:spcAft>
                <a:spcPts val="800"/>
              </a:spcAft>
              <a:buFont typeface="Arial" panose="020B0604020202020204" pitchFamily="34" charset="0"/>
              <a:buChar char="•"/>
            </a:pPr>
            <a:r>
              <a:rPr lang="en-GB" sz="2400" kern="100" dirty="0">
                <a:latin typeface="Poppins" panose="00000500000000000000" pitchFamily="2" charset="0"/>
                <a:ea typeface="Calibri" panose="020F0502020204030204" pitchFamily="34" charset="0"/>
                <a:cs typeface="Poppins" panose="00000500000000000000" pitchFamily="2" charset="0"/>
              </a:rPr>
              <a:t>Current regulation on deals directly with the inherent hazards (PUWER), not the consequential ones. </a:t>
            </a:r>
          </a:p>
          <a:p>
            <a:pPr marL="571500" indent="-571500">
              <a:lnSpc>
                <a:spcPct val="107000"/>
              </a:lnSpc>
              <a:spcAft>
                <a:spcPts val="800"/>
              </a:spcAft>
              <a:buFont typeface="Arial" panose="020B0604020202020204" pitchFamily="34" charset="0"/>
              <a:buChar char="•"/>
            </a:pPr>
            <a:r>
              <a:rPr lang="en-GB" sz="2400" kern="100" dirty="0">
                <a:latin typeface="Poppins" panose="00000500000000000000" pitchFamily="2" charset="0"/>
                <a:ea typeface="Calibri" panose="020F0502020204030204" pitchFamily="34" charset="0"/>
                <a:cs typeface="Poppins" panose="00000500000000000000" pitchFamily="2" charset="0"/>
              </a:rPr>
              <a:t>AI is potentially a greater risk. We already know of some employers using AI to produce </a:t>
            </a:r>
            <a:r>
              <a:rPr lang="en-GB" sz="2400" kern="100" dirty="0" err="1">
                <a:latin typeface="Poppins" panose="00000500000000000000" pitchFamily="2" charset="0"/>
                <a:ea typeface="Calibri" panose="020F0502020204030204" pitchFamily="34" charset="0"/>
                <a:cs typeface="Poppins" panose="00000500000000000000" pitchFamily="2" charset="0"/>
              </a:rPr>
              <a:t>policieis</a:t>
            </a:r>
            <a:r>
              <a:rPr lang="en-GB" sz="2400" kern="100" dirty="0">
                <a:latin typeface="Poppins" panose="00000500000000000000" pitchFamily="2" charset="0"/>
                <a:ea typeface="Calibri" panose="020F0502020204030204" pitchFamily="34" charset="0"/>
                <a:cs typeface="Poppins" panose="00000500000000000000" pitchFamily="2" charset="0"/>
              </a:rPr>
              <a:t>, procedures and risk assessments; and </a:t>
            </a:r>
            <a:r>
              <a:rPr lang="en-GB" sz="2400" kern="100" dirty="0" err="1">
                <a:latin typeface="Poppins" panose="00000500000000000000" pitchFamily="2" charset="0"/>
                <a:ea typeface="Calibri" panose="020F0502020204030204" pitchFamily="34" charset="0"/>
                <a:cs typeface="Poppins" panose="00000500000000000000" pitchFamily="2" charset="0"/>
              </a:rPr>
              <a:t>predicitive</a:t>
            </a:r>
            <a:r>
              <a:rPr lang="en-GB" sz="2400" kern="100" dirty="0">
                <a:latin typeface="Poppins" panose="00000500000000000000" pitchFamily="2" charset="0"/>
                <a:ea typeface="Calibri" panose="020F0502020204030204" pitchFamily="34" charset="0"/>
                <a:cs typeface="Poppins" panose="00000500000000000000" pitchFamily="2" charset="0"/>
              </a:rPr>
              <a:t> technology had advanced to the point where it can identify likely incidents before they occur in workplaces such as warehouses. </a:t>
            </a:r>
          </a:p>
          <a:p>
            <a:pPr marL="571500" indent="-571500">
              <a:lnSpc>
                <a:spcPct val="107000"/>
              </a:lnSpc>
              <a:spcAft>
                <a:spcPts val="800"/>
              </a:spcAft>
              <a:buFont typeface="Arial" panose="020B0604020202020204" pitchFamily="34" charset="0"/>
              <a:buChar char="•"/>
            </a:pPr>
            <a:r>
              <a:rPr lang="en-GB" sz="2400" kern="100" dirty="0">
                <a:latin typeface="Poppins" panose="00000500000000000000" pitchFamily="2" charset="0"/>
                <a:ea typeface="Calibri" panose="020F0502020204030204" pitchFamily="34" charset="0"/>
                <a:cs typeface="Poppins" panose="00000500000000000000" pitchFamily="2" charset="0"/>
              </a:rPr>
              <a:t>But these technologies are not proven, and not infallible – and complacency may create enormous risks </a:t>
            </a:r>
          </a:p>
          <a:p>
            <a:pPr marL="571500" indent="-571500">
              <a:lnSpc>
                <a:spcPct val="107000"/>
              </a:lnSpc>
              <a:spcAft>
                <a:spcPts val="800"/>
              </a:spcAft>
              <a:buFont typeface="Arial" panose="020B0604020202020204" pitchFamily="34" charset="0"/>
              <a:buChar char="•"/>
            </a:pPr>
            <a:endParaRPr lang="en-GB" sz="2800" kern="100" dirty="0">
              <a:latin typeface="Poppins" panose="00000500000000000000" pitchFamily="2" charset="0"/>
              <a:ea typeface="Calibri" panose="020F0502020204030204" pitchFamily="34" charset="0"/>
              <a:cs typeface="Poppins" panose="00000500000000000000" pitchFamily="2" charset="0"/>
            </a:endParaRPr>
          </a:p>
        </p:txBody>
      </p:sp>
    </p:spTree>
    <p:extLst>
      <p:ext uri="{BB962C8B-B14F-4D97-AF65-F5344CB8AC3E}">
        <p14:creationId xmlns:p14="http://schemas.microsoft.com/office/powerpoint/2010/main" val="31941564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917C3-4614-AB75-A7CE-2101AA952FCE}"/>
              </a:ext>
            </a:extLst>
          </p:cNvPr>
          <p:cNvSpPr>
            <a:spLocks noGrp="1"/>
          </p:cNvSpPr>
          <p:nvPr>
            <p:ph type="title"/>
          </p:nvPr>
        </p:nvSpPr>
        <p:spPr>
          <a:xfrm>
            <a:off x="0" y="1"/>
            <a:ext cx="12103100" cy="636997"/>
          </a:xfrm>
        </p:spPr>
        <p:txBody>
          <a:bodyPr/>
          <a:lstStyle/>
          <a:p>
            <a:r>
              <a:rPr lang="en-GB" sz="3250" b="1" dirty="0">
                <a:latin typeface="Poppins" panose="00000500000000000000" pitchFamily="2" charset="0"/>
                <a:cs typeface="Poppins" panose="00000500000000000000" pitchFamily="2" charset="0"/>
              </a:rPr>
              <a:t>Clarifying that SFAIRP does not allow for regression</a:t>
            </a:r>
          </a:p>
        </p:txBody>
      </p:sp>
      <p:sp>
        <p:nvSpPr>
          <p:cNvPr id="4" name="TextBox 3">
            <a:extLst>
              <a:ext uri="{FF2B5EF4-FFF2-40B4-BE49-F238E27FC236}">
                <a16:creationId xmlns:a16="http://schemas.microsoft.com/office/drawing/2014/main" id="{1301E622-521B-49FD-2E1F-B9E92D3DAB87}"/>
              </a:ext>
            </a:extLst>
          </p:cNvPr>
          <p:cNvSpPr txBox="1"/>
          <p:nvPr/>
        </p:nvSpPr>
        <p:spPr>
          <a:xfrm>
            <a:off x="88900" y="530149"/>
            <a:ext cx="12014200" cy="5456687"/>
          </a:xfrm>
          <a:prstGeom prst="rect">
            <a:avLst/>
          </a:prstGeom>
          <a:noFill/>
        </p:spPr>
        <p:txBody>
          <a:bodyPr wrap="square">
            <a:spAutoFit/>
          </a:bodyPr>
          <a:lstStyle/>
          <a:p>
            <a:pPr marL="457200" indent="-457200">
              <a:lnSpc>
                <a:spcPct val="107000"/>
              </a:lnSpc>
              <a:spcAft>
                <a:spcPts val="800"/>
              </a:spcAft>
              <a:buFont typeface="Arial" panose="020B0604020202020204" pitchFamily="34" charset="0"/>
              <a:buChar char="•"/>
            </a:pPr>
            <a:r>
              <a:rPr lang="en-GB" sz="2800" kern="100" dirty="0">
                <a:latin typeface="Poppins" panose="00000500000000000000" pitchFamily="2" charset="0"/>
                <a:ea typeface="Calibri" panose="020F0502020204030204" pitchFamily="34" charset="0"/>
                <a:cs typeface="Poppins" panose="00000500000000000000" pitchFamily="2" charset="0"/>
              </a:rPr>
              <a:t>Guidance or regulation is required to ensure that Employers cannot skimp on the provision of health and safety at work when the economy takes a downturn. </a:t>
            </a:r>
          </a:p>
          <a:p>
            <a:pPr marL="457200" indent="-457200">
              <a:lnSpc>
                <a:spcPct val="107000"/>
              </a:lnSpc>
              <a:spcAft>
                <a:spcPts val="800"/>
              </a:spcAft>
              <a:buFont typeface="Arial" panose="020B0604020202020204" pitchFamily="34" charset="0"/>
              <a:buChar char="•"/>
            </a:pPr>
            <a:r>
              <a:rPr lang="en-GB" sz="2800" kern="100" dirty="0">
                <a:latin typeface="Poppins" panose="00000500000000000000" pitchFamily="2" charset="0"/>
                <a:ea typeface="Calibri" panose="020F0502020204030204" pitchFamily="34" charset="0"/>
                <a:cs typeface="Poppins" panose="00000500000000000000" pitchFamily="2" charset="0"/>
              </a:rPr>
              <a:t>Too many employers have spent the past 14 years hiding behind “reasonable practicability” as a justification to reduce their health and safety provisions to cut costs.</a:t>
            </a:r>
          </a:p>
          <a:p>
            <a:pPr marL="457200" indent="-457200">
              <a:lnSpc>
                <a:spcPct val="107000"/>
              </a:lnSpc>
              <a:spcAft>
                <a:spcPts val="800"/>
              </a:spcAft>
              <a:buFont typeface="Arial" panose="020B0604020202020204" pitchFamily="34" charset="0"/>
              <a:buChar char="•"/>
            </a:pPr>
            <a:r>
              <a:rPr lang="en-GB" sz="2800" kern="100" dirty="0">
                <a:latin typeface="Poppins" panose="00000500000000000000" pitchFamily="2" charset="0"/>
                <a:ea typeface="Calibri" panose="020F0502020204030204" pitchFamily="34" charset="0"/>
                <a:cs typeface="Poppins" panose="00000500000000000000" pitchFamily="2" charset="0"/>
              </a:rPr>
              <a:t>Fear of enforcement action and prosecution has historically been a powerful driver to not let standards slip, but the reduced likelihood of being inspected (once in every 75-250 years!!!) means the deterrent effect no longer exists.</a:t>
            </a:r>
          </a:p>
          <a:p>
            <a:pPr marL="571500" indent="-571500">
              <a:lnSpc>
                <a:spcPct val="107000"/>
              </a:lnSpc>
              <a:spcAft>
                <a:spcPts val="800"/>
              </a:spcAft>
              <a:buFont typeface="Arial" panose="020B0604020202020204" pitchFamily="34" charset="0"/>
              <a:buChar char="•"/>
            </a:pPr>
            <a:endParaRPr lang="en-GB" sz="2800" kern="100" dirty="0">
              <a:latin typeface="Poppins" panose="00000500000000000000" pitchFamily="2" charset="0"/>
              <a:ea typeface="Calibri" panose="020F0502020204030204" pitchFamily="34" charset="0"/>
              <a:cs typeface="Poppins" panose="00000500000000000000" pitchFamily="2" charset="0"/>
            </a:endParaRPr>
          </a:p>
        </p:txBody>
      </p:sp>
    </p:spTree>
    <p:extLst>
      <p:ext uri="{BB962C8B-B14F-4D97-AF65-F5344CB8AC3E}">
        <p14:creationId xmlns:p14="http://schemas.microsoft.com/office/powerpoint/2010/main" val="1012184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0CD70A-C7E0-569B-E369-9BB094887F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95C588-0173-9044-25E2-7C15BF56AF0C}"/>
              </a:ext>
            </a:extLst>
          </p:cNvPr>
          <p:cNvSpPr>
            <a:spLocks noGrp="1"/>
          </p:cNvSpPr>
          <p:nvPr>
            <p:ph type="title"/>
          </p:nvPr>
        </p:nvSpPr>
        <p:spPr>
          <a:xfrm>
            <a:off x="0" y="1"/>
            <a:ext cx="12103100" cy="636997"/>
          </a:xfrm>
        </p:spPr>
        <p:txBody>
          <a:bodyPr/>
          <a:lstStyle/>
          <a:p>
            <a:r>
              <a:rPr lang="en-GB" sz="3250" b="1" dirty="0">
                <a:latin typeface="Poppins" panose="00000500000000000000" pitchFamily="2" charset="0"/>
                <a:cs typeface="Poppins" panose="00000500000000000000" pitchFamily="2" charset="0"/>
              </a:rPr>
              <a:t>For more details…</a:t>
            </a:r>
          </a:p>
        </p:txBody>
      </p:sp>
      <p:sp>
        <p:nvSpPr>
          <p:cNvPr id="4" name="TextBox 3">
            <a:extLst>
              <a:ext uri="{FF2B5EF4-FFF2-40B4-BE49-F238E27FC236}">
                <a16:creationId xmlns:a16="http://schemas.microsoft.com/office/drawing/2014/main" id="{20FE0778-0084-0C84-72C6-B900FAFB75F5}"/>
              </a:ext>
            </a:extLst>
          </p:cNvPr>
          <p:cNvSpPr txBox="1"/>
          <p:nvPr/>
        </p:nvSpPr>
        <p:spPr>
          <a:xfrm>
            <a:off x="88901" y="530149"/>
            <a:ext cx="5386614" cy="4073616"/>
          </a:xfrm>
          <a:prstGeom prst="rect">
            <a:avLst/>
          </a:prstGeom>
          <a:noFill/>
        </p:spPr>
        <p:txBody>
          <a:bodyPr wrap="square">
            <a:spAutoFit/>
          </a:bodyPr>
          <a:lstStyle/>
          <a:p>
            <a:pPr marL="571500" indent="-571500">
              <a:lnSpc>
                <a:spcPct val="107000"/>
              </a:lnSpc>
              <a:spcAft>
                <a:spcPts val="800"/>
              </a:spcAft>
              <a:buFont typeface="Arial" panose="020B0604020202020204" pitchFamily="34" charset="0"/>
              <a:buChar char="•"/>
            </a:pPr>
            <a:endParaRPr lang="en-GB" sz="2800" kern="100" dirty="0">
              <a:latin typeface="Poppins" panose="00000500000000000000" pitchFamily="2" charset="0"/>
              <a:ea typeface="Calibri" panose="020F0502020204030204" pitchFamily="34" charset="0"/>
              <a:cs typeface="Poppins" panose="00000500000000000000" pitchFamily="2" charset="0"/>
            </a:endParaRPr>
          </a:p>
          <a:p>
            <a:pPr marL="571500" indent="-571500">
              <a:lnSpc>
                <a:spcPct val="107000"/>
              </a:lnSpc>
              <a:spcAft>
                <a:spcPts val="800"/>
              </a:spcAft>
              <a:buFont typeface="Arial" panose="020B0604020202020204" pitchFamily="34" charset="0"/>
              <a:buChar char="•"/>
            </a:pPr>
            <a:endParaRPr lang="en-GB" sz="2800" kern="100" dirty="0">
              <a:latin typeface="Poppins" panose="00000500000000000000" pitchFamily="2" charset="0"/>
              <a:ea typeface="Calibri" panose="020F0502020204030204" pitchFamily="34" charset="0"/>
              <a:cs typeface="Poppins" panose="00000500000000000000" pitchFamily="2" charset="0"/>
            </a:endParaRPr>
          </a:p>
          <a:p>
            <a:pPr marL="571500" indent="-571500">
              <a:lnSpc>
                <a:spcPct val="107000"/>
              </a:lnSpc>
              <a:spcAft>
                <a:spcPts val="800"/>
              </a:spcAft>
              <a:buFont typeface="Arial" panose="020B0604020202020204" pitchFamily="34" charset="0"/>
              <a:buChar char="•"/>
            </a:pPr>
            <a:endParaRPr lang="en-GB" sz="2800" kern="100" dirty="0">
              <a:latin typeface="Poppins" panose="00000500000000000000" pitchFamily="2" charset="0"/>
              <a:ea typeface="Calibri" panose="020F0502020204030204" pitchFamily="34" charset="0"/>
              <a:cs typeface="Poppins" panose="00000500000000000000" pitchFamily="2" charset="0"/>
            </a:endParaRPr>
          </a:p>
          <a:p>
            <a:pPr marL="571500" indent="-571500">
              <a:lnSpc>
                <a:spcPct val="107000"/>
              </a:lnSpc>
              <a:spcAft>
                <a:spcPts val="800"/>
              </a:spcAft>
              <a:buFont typeface="Arial" panose="020B0604020202020204" pitchFamily="34" charset="0"/>
              <a:buChar char="•"/>
            </a:pPr>
            <a:r>
              <a:rPr lang="en-GB" sz="2800" kern="100" dirty="0">
                <a:latin typeface="Poppins" panose="00000500000000000000" pitchFamily="2" charset="0"/>
                <a:ea typeface="Calibri" panose="020F0502020204030204" pitchFamily="34" charset="0"/>
                <a:cs typeface="Poppins" panose="00000500000000000000" pitchFamily="2" charset="0"/>
              </a:rPr>
              <a:t>https://www.gmb.org.uk/assets/media/downloads/2970/cec-special-report-50-years-of-the-hs-act-1974.pdf</a:t>
            </a:r>
          </a:p>
        </p:txBody>
      </p:sp>
      <p:pic>
        <p:nvPicPr>
          <p:cNvPr id="5" name="Picture 4" descr="A white and orange cover with black text&#10;&#10;Description automatically generated">
            <a:extLst>
              <a:ext uri="{FF2B5EF4-FFF2-40B4-BE49-F238E27FC236}">
                <a16:creationId xmlns:a16="http://schemas.microsoft.com/office/drawing/2014/main" id="{3E758852-B72B-5B6B-305D-66BC791F8A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0287" y="318499"/>
            <a:ext cx="4954458" cy="5245370"/>
          </a:xfrm>
          <a:prstGeom prst="rect">
            <a:avLst/>
          </a:prstGeom>
        </p:spPr>
      </p:pic>
    </p:spTree>
    <p:extLst>
      <p:ext uri="{BB962C8B-B14F-4D97-AF65-F5344CB8AC3E}">
        <p14:creationId xmlns:p14="http://schemas.microsoft.com/office/powerpoint/2010/main" val="57916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C95EE47-3CA5-F296-8320-F25EB8BCE1A9}"/>
              </a:ext>
            </a:extLst>
          </p:cNvPr>
          <p:cNvSpPr>
            <a:spLocks noGrp="1"/>
          </p:cNvSpPr>
          <p:nvPr>
            <p:ph type="title"/>
          </p:nvPr>
        </p:nvSpPr>
        <p:spPr/>
        <p:txBody>
          <a:bodyPr/>
          <a:lstStyle/>
          <a:p>
            <a:endParaRPr lang="en-GB"/>
          </a:p>
        </p:txBody>
      </p:sp>
      <p:pic>
        <p:nvPicPr>
          <p:cNvPr id="6" name="Content Placeholder 5" descr="A sign on the street&#10;&#10;Description automatically generated">
            <a:extLst>
              <a:ext uri="{FF2B5EF4-FFF2-40B4-BE49-F238E27FC236}">
                <a16:creationId xmlns:a16="http://schemas.microsoft.com/office/drawing/2014/main" id="{88744BBF-CAD2-C3F4-5514-C8081FCBC1D2}"/>
              </a:ext>
            </a:extLst>
          </p:cNvPr>
          <p:cNvPicPr>
            <a:picLocks noGrp="1" noChangeAspect="1"/>
          </p:cNvPicPr>
          <p:nvPr>
            <p:ph sz="quarter" idx="10"/>
          </p:nvPr>
        </p:nvPicPr>
        <p:blipFill>
          <a:blip r:embed="rId2">
            <a:extLst>
              <a:ext uri="{28A0092B-C50C-407E-A947-70E740481C1C}">
                <a14:useLocalDpi xmlns:a14="http://schemas.microsoft.com/office/drawing/2010/main" val="0"/>
              </a:ext>
            </a:extLst>
          </a:blip>
          <a:stretch>
            <a:fillRect/>
          </a:stretch>
        </p:blipFill>
        <p:spPr>
          <a:xfrm>
            <a:off x="0" y="-1"/>
            <a:ext cx="4746171" cy="6894285"/>
          </a:xfrm>
        </p:spPr>
      </p:pic>
      <p:pic>
        <p:nvPicPr>
          <p:cNvPr id="10" name="Picture 9" descr="A group of people holding signs&#10;&#10;Description automatically generated">
            <a:extLst>
              <a:ext uri="{FF2B5EF4-FFF2-40B4-BE49-F238E27FC236}">
                <a16:creationId xmlns:a16="http://schemas.microsoft.com/office/drawing/2014/main" id="{F2E0E4D8-85BC-64D2-C9AD-AF853F6603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6171" y="-1"/>
            <a:ext cx="7445829" cy="6858001"/>
          </a:xfrm>
          <a:prstGeom prst="rect">
            <a:avLst/>
          </a:prstGeom>
        </p:spPr>
      </p:pic>
    </p:spTree>
    <p:extLst>
      <p:ext uri="{BB962C8B-B14F-4D97-AF65-F5344CB8AC3E}">
        <p14:creationId xmlns:p14="http://schemas.microsoft.com/office/powerpoint/2010/main" val="1643320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C95EE47-3CA5-F296-8320-F25EB8BCE1A9}"/>
              </a:ext>
            </a:extLst>
          </p:cNvPr>
          <p:cNvSpPr>
            <a:spLocks noGrp="1"/>
          </p:cNvSpPr>
          <p:nvPr>
            <p:ph type="title"/>
          </p:nvPr>
        </p:nvSpPr>
        <p:spPr/>
        <p:txBody>
          <a:bodyPr/>
          <a:lstStyle/>
          <a:p>
            <a:endParaRPr lang="en-GB"/>
          </a:p>
        </p:txBody>
      </p:sp>
      <p:pic>
        <p:nvPicPr>
          <p:cNvPr id="8" name="Picture 7" descr="A group of people holding signs&#10;&#10;Description automatically generated">
            <a:extLst>
              <a:ext uri="{FF2B5EF4-FFF2-40B4-BE49-F238E27FC236}">
                <a16:creationId xmlns:a16="http://schemas.microsoft.com/office/drawing/2014/main" id="{3E3D7782-7371-7089-DAEA-B99083B11A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2277618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917C3-4614-AB75-A7CE-2101AA952FCE}"/>
              </a:ext>
            </a:extLst>
          </p:cNvPr>
          <p:cNvSpPr>
            <a:spLocks noGrp="1"/>
          </p:cNvSpPr>
          <p:nvPr>
            <p:ph type="title"/>
          </p:nvPr>
        </p:nvSpPr>
        <p:spPr>
          <a:xfrm>
            <a:off x="0" y="1"/>
            <a:ext cx="12103100" cy="636997"/>
          </a:xfrm>
        </p:spPr>
        <p:txBody>
          <a:bodyPr/>
          <a:lstStyle/>
          <a:p>
            <a:r>
              <a:rPr lang="en-GB" sz="3250" b="1" dirty="0">
                <a:latin typeface="Poppins" panose="00000500000000000000" pitchFamily="2" charset="0"/>
                <a:cs typeface="Poppins" panose="00000500000000000000" pitchFamily="2" charset="0"/>
              </a:rPr>
              <a:t>Mental Health</a:t>
            </a:r>
          </a:p>
        </p:txBody>
      </p:sp>
      <p:sp>
        <p:nvSpPr>
          <p:cNvPr id="4" name="TextBox 3">
            <a:extLst>
              <a:ext uri="{FF2B5EF4-FFF2-40B4-BE49-F238E27FC236}">
                <a16:creationId xmlns:a16="http://schemas.microsoft.com/office/drawing/2014/main" id="{1301E622-521B-49FD-2E1F-B9E92D3DAB87}"/>
              </a:ext>
            </a:extLst>
          </p:cNvPr>
          <p:cNvSpPr txBox="1"/>
          <p:nvPr/>
        </p:nvSpPr>
        <p:spPr>
          <a:xfrm>
            <a:off x="88900" y="530149"/>
            <a:ext cx="12014200" cy="5345887"/>
          </a:xfrm>
          <a:prstGeom prst="rect">
            <a:avLst/>
          </a:prstGeom>
          <a:noFill/>
        </p:spPr>
        <p:txBody>
          <a:bodyPr wrap="square">
            <a:spAutoFit/>
          </a:bodyPr>
          <a:lstStyle/>
          <a:p>
            <a:pPr marL="571500" indent="-571500">
              <a:lnSpc>
                <a:spcPct val="107000"/>
              </a:lnSpc>
              <a:spcAft>
                <a:spcPts val="800"/>
              </a:spcAft>
              <a:buFont typeface="Arial" panose="020B0604020202020204" pitchFamily="34" charset="0"/>
              <a:buChar char="•"/>
            </a:pPr>
            <a:r>
              <a:rPr lang="en-GB" sz="4400" kern="100" dirty="0">
                <a:effectLst/>
                <a:latin typeface="Poppins" panose="00000500000000000000" pitchFamily="2" charset="0"/>
                <a:ea typeface="Calibri" panose="020F0502020204030204" pitchFamily="34" charset="0"/>
                <a:cs typeface="Poppins" panose="00000500000000000000" pitchFamily="2" charset="0"/>
              </a:rPr>
              <a:t>Mental Health at Work Act, </a:t>
            </a:r>
            <a:r>
              <a:rPr lang="en-GB" sz="4400" kern="100" dirty="0">
                <a:latin typeface="Poppins" panose="00000500000000000000" pitchFamily="2" charset="0"/>
                <a:ea typeface="Calibri" panose="020F0502020204030204" pitchFamily="34" charset="0"/>
                <a:cs typeface="Poppins" panose="00000500000000000000" pitchFamily="2" charset="0"/>
              </a:rPr>
              <a:t>g</a:t>
            </a:r>
            <a:r>
              <a:rPr lang="en-GB" sz="4400" kern="100" dirty="0">
                <a:effectLst/>
                <a:latin typeface="Poppins" panose="00000500000000000000" pitchFamily="2" charset="0"/>
                <a:ea typeface="Calibri" panose="020F0502020204030204" pitchFamily="34" charset="0"/>
                <a:cs typeface="Poppins" panose="00000500000000000000" pitchFamily="2" charset="0"/>
              </a:rPr>
              <a:t>oing beyond voluntary Stress </a:t>
            </a:r>
            <a:r>
              <a:rPr lang="en-GB" sz="4400" kern="100" dirty="0">
                <a:latin typeface="Poppins" panose="00000500000000000000" pitchFamily="2" charset="0"/>
                <a:ea typeface="Calibri" panose="020F0502020204030204" pitchFamily="34" charset="0"/>
                <a:cs typeface="Poppins" panose="00000500000000000000" pitchFamily="2" charset="0"/>
              </a:rPr>
              <a:t>M</a:t>
            </a:r>
            <a:r>
              <a:rPr lang="en-GB" sz="4400" kern="100" dirty="0">
                <a:effectLst/>
                <a:latin typeface="Poppins" panose="00000500000000000000" pitchFamily="2" charset="0"/>
                <a:ea typeface="Calibri" panose="020F0502020204030204" pitchFamily="34" charset="0"/>
                <a:cs typeface="Poppins" panose="00000500000000000000" pitchFamily="2" charset="0"/>
              </a:rPr>
              <a:t>anagement </a:t>
            </a:r>
            <a:r>
              <a:rPr lang="en-GB" sz="4400" kern="100" dirty="0">
                <a:latin typeface="Poppins" panose="00000500000000000000" pitchFamily="2" charset="0"/>
                <a:ea typeface="Calibri" panose="020F0502020204030204" pitchFamily="34" charset="0"/>
                <a:cs typeface="Poppins" panose="00000500000000000000" pitchFamily="2" charset="0"/>
              </a:rPr>
              <a:t>S</a:t>
            </a:r>
            <a:r>
              <a:rPr lang="en-GB" sz="4400" kern="100" dirty="0">
                <a:effectLst/>
                <a:latin typeface="Poppins" panose="00000500000000000000" pitchFamily="2" charset="0"/>
                <a:ea typeface="Calibri" panose="020F0502020204030204" pitchFamily="34" charset="0"/>
                <a:cs typeface="Poppins" panose="00000500000000000000" pitchFamily="2" charset="0"/>
              </a:rPr>
              <a:t>tandards</a:t>
            </a:r>
            <a:r>
              <a:rPr lang="en-GB" sz="4400" kern="100" dirty="0">
                <a:latin typeface="Poppins" panose="00000500000000000000" pitchFamily="2" charset="0"/>
                <a:ea typeface="Calibri" panose="020F0502020204030204" pitchFamily="34" charset="0"/>
                <a:cs typeface="Poppins" panose="00000500000000000000" pitchFamily="2" charset="0"/>
              </a:rPr>
              <a:t>.</a:t>
            </a:r>
            <a:endParaRPr lang="en-GB" sz="4400" kern="100" dirty="0">
              <a:effectLst/>
              <a:latin typeface="Poppins" panose="00000500000000000000" pitchFamily="2" charset="0"/>
              <a:ea typeface="Calibri" panose="020F0502020204030204" pitchFamily="34" charset="0"/>
              <a:cs typeface="Poppins" panose="00000500000000000000" pitchFamily="2" charset="0"/>
            </a:endParaRPr>
          </a:p>
          <a:p>
            <a:pPr marL="571500" indent="-571500">
              <a:lnSpc>
                <a:spcPct val="107000"/>
              </a:lnSpc>
              <a:spcAft>
                <a:spcPts val="800"/>
              </a:spcAft>
              <a:buFont typeface="Arial" panose="020B0604020202020204" pitchFamily="34" charset="0"/>
              <a:buChar char="•"/>
            </a:pPr>
            <a:r>
              <a:rPr lang="en-GB" sz="4400" kern="100" dirty="0">
                <a:latin typeface="Poppins" panose="00000500000000000000" pitchFamily="2" charset="0"/>
                <a:ea typeface="Calibri" panose="020F0502020204030204" pitchFamily="34" charset="0"/>
                <a:cs typeface="Poppins" panose="00000500000000000000" pitchFamily="2" charset="0"/>
              </a:rPr>
              <a:t>M</a:t>
            </a:r>
            <a:r>
              <a:rPr lang="en-GB" sz="4400" kern="100" dirty="0">
                <a:effectLst/>
                <a:latin typeface="Poppins" panose="00000500000000000000" pitchFamily="2" charset="0"/>
                <a:ea typeface="Calibri" panose="020F0502020204030204" pitchFamily="34" charset="0"/>
                <a:cs typeface="Poppins" panose="00000500000000000000" pitchFamily="2" charset="0"/>
              </a:rPr>
              <a:t>andatory legal framework on employers to proactively manage mental health work</a:t>
            </a:r>
            <a:r>
              <a:rPr lang="en-GB" sz="4400" kern="100" dirty="0">
                <a:latin typeface="Poppins" panose="00000500000000000000" pitchFamily="2" charset="0"/>
                <a:ea typeface="Calibri" panose="020F0502020204030204" pitchFamily="34" charset="0"/>
                <a:cs typeface="Poppins" panose="00000500000000000000" pitchFamily="2" charset="0"/>
              </a:rPr>
              <a:t>.</a:t>
            </a:r>
            <a:endParaRPr lang="en-GB" sz="4400" kern="100" dirty="0">
              <a:effectLst/>
              <a:latin typeface="Poppins" panose="00000500000000000000" pitchFamily="2" charset="0"/>
              <a:ea typeface="Calibri" panose="020F0502020204030204" pitchFamily="34" charset="0"/>
              <a:cs typeface="Poppins" panose="00000500000000000000" pitchFamily="2" charset="0"/>
            </a:endParaRPr>
          </a:p>
          <a:p>
            <a:pPr marL="571500" indent="-571500">
              <a:lnSpc>
                <a:spcPct val="107000"/>
              </a:lnSpc>
              <a:spcAft>
                <a:spcPts val="800"/>
              </a:spcAft>
              <a:buFont typeface="Arial" panose="020B0604020202020204" pitchFamily="34" charset="0"/>
              <a:buChar char="•"/>
            </a:pPr>
            <a:r>
              <a:rPr lang="en-GB" sz="4400" kern="100" dirty="0">
                <a:latin typeface="Poppins" panose="00000500000000000000" pitchFamily="2" charset="0"/>
                <a:ea typeface="Calibri" panose="020F0502020204030204" pitchFamily="34" charset="0"/>
                <a:cs typeface="Poppins" panose="00000500000000000000" pitchFamily="2" charset="0"/>
              </a:rPr>
              <a:t>P</a:t>
            </a:r>
            <a:r>
              <a:rPr lang="en-GB" sz="4400" kern="100" dirty="0">
                <a:effectLst/>
                <a:latin typeface="Poppins" panose="00000500000000000000" pitchFamily="2" charset="0"/>
                <a:ea typeface="Calibri" panose="020F0502020204030204" pitchFamily="34" charset="0"/>
                <a:cs typeface="Poppins" panose="00000500000000000000" pitchFamily="2" charset="0"/>
              </a:rPr>
              <a:t>arity of esteem with physical health.</a:t>
            </a:r>
          </a:p>
        </p:txBody>
      </p:sp>
    </p:spTree>
    <p:extLst>
      <p:ext uri="{BB962C8B-B14F-4D97-AF65-F5344CB8AC3E}">
        <p14:creationId xmlns:p14="http://schemas.microsoft.com/office/powerpoint/2010/main" val="29343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917C3-4614-AB75-A7CE-2101AA952FCE}"/>
              </a:ext>
            </a:extLst>
          </p:cNvPr>
          <p:cNvSpPr>
            <a:spLocks noGrp="1"/>
          </p:cNvSpPr>
          <p:nvPr>
            <p:ph type="title"/>
          </p:nvPr>
        </p:nvSpPr>
        <p:spPr>
          <a:xfrm>
            <a:off x="0" y="1"/>
            <a:ext cx="12103100" cy="636997"/>
          </a:xfrm>
        </p:spPr>
        <p:txBody>
          <a:bodyPr/>
          <a:lstStyle/>
          <a:p>
            <a:r>
              <a:rPr lang="en-GB" sz="3250" b="1" dirty="0">
                <a:latin typeface="Poppins" panose="00000500000000000000" pitchFamily="2" charset="0"/>
                <a:cs typeface="Poppins" panose="00000500000000000000" pitchFamily="2" charset="0"/>
              </a:rPr>
              <a:t>Mental Health</a:t>
            </a:r>
          </a:p>
        </p:txBody>
      </p:sp>
      <p:sp>
        <p:nvSpPr>
          <p:cNvPr id="4" name="TextBox 3">
            <a:extLst>
              <a:ext uri="{FF2B5EF4-FFF2-40B4-BE49-F238E27FC236}">
                <a16:creationId xmlns:a16="http://schemas.microsoft.com/office/drawing/2014/main" id="{1301E622-521B-49FD-2E1F-B9E92D3DAB87}"/>
              </a:ext>
            </a:extLst>
          </p:cNvPr>
          <p:cNvSpPr txBox="1"/>
          <p:nvPr/>
        </p:nvSpPr>
        <p:spPr>
          <a:xfrm>
            <a:off x="88900" y="530149"/>
            <a:ext cx="12014200" cy="5243295"/>
          </a:xfrm>
          <a:prstGeom prst="rect">
            <a:avLst/>
          </a:prstGeom>
          <a:noFill/>
        </p:spPr>
        <p:txBody>
          <a:bodyPr wrap="square">
            <a:spAutoFit/>
          </a:bodyPr>
          <a:lstStyle/>
          <a:p>
            <a:pPr marL="571500" indent="-571500">
              <a:lnSpc>
                <a:spcPct val="107000"/>
              </a:lnSpc>
              <a:spcAft>
                <a:spcPts val="800"/>
              </a:spcAft>
              <a:buFont typeface="Arial" panose="020B0604020202020204" pitchFamily="34" charset="0"/>
              <a:buChar char="•"/>
            </a:pPr>
            <a:r>
              <a:rPr lang="en-GB" sz="4400" kern="100" dirty="0">
                <a:latin typeface="Poppins" panose="00000500000000000000" pitchFamily="2" charset="0"/>
                <a:ea typeface="Calibri" panose="020F0502020204030204" pitchFamily="34" charset="0"/>
                <a:cs typeface="Poppins" panose="00000500000000000000" pitchFamily="2" charset="0"/>
              </a:rPr>
              <a:t>Bring the reporting, investigation and prosecution of cases of work-related suicide into the scope of workplace health and safety law. </a:t>
            </a:r>
          </a:p>
          <a:p>
            <a:pPr marL="571500" indent="-571500">
              <a:lnSpc>
                <a:spcPct val="107000"/>
              </a:lnSpc>
              <a:spcAft>
                <a:spcPts val="800"/>
              </a:spcAft>
              <a:buFont typeface="Arial" panose="020B0604020202020204" pitchFamily="34" charset="0"/>
              <a:buChar char="•"/>
            </a:pPr>
            <a:r>
              <a:rPr lang="en-GB" sz="4400" kern="100" dirty="0">
                <a:latin typeface="Poppins" panose="00000500000000000000" pitchFamily="2" charset="0"/>
                <a:ea typeface="Calibri" panose="020F0502020204030204" pitchFamily="34" charset="0"/>
                <a:cs typeface="Poppins" panose="00000500000000000000" pitchFamily="2" charset="0"/>
              </a:rPr>
              <a:t>Proactive requirement to manage suicide risk – risk assessment; occupational health support</a:t>
            </a:r>
          </a:p>
        </p:txBody>
      </p:sp>
    </p:spTree>
    <p:extLst>
      <p:ext uri="{BB962C8B-B14F-4D97-AF65-F5344CB8AC3E}">
        <p14:creationId xmlns:p14="http://schemas.microsoft.com/office/powerpoint/2010/main" val="2091484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917C3-4614-AB75-A7CE-2101AA952FCE}"/>
              </a:ext>
            </a:extLst>
          </p:cNvPr>
          <p:cNvSpPr>
            <a:spLocks noGrp="1"/>
          </p:cNvSpPr>
          <p:nvPr>
            <p:ph type="title"/>
          </p:nvPr>
        </p:nvSpPr>
        <p:spPr>
          <a:xfrm>
            <a:off x="0" y="1"/>
            <a:ext cx="12103100" cy="636997"/>
          </a:xfrm>
        </p:spPr>
        <p:txBody>
          <a:bodyPr/>
          <a:lstStyle/>
          <a:p>
            <a:r>
              <a:rPr lang="en-GB" sz="3250" b="1" dirty="0">
                <a:latin typeface="Poppins" panose="00000500000000000000" pitchFamily="2" charset="0"/>
                <a:cs typeface="Poppins" panose="00000500000000000000" pitchFamily="2" charset="0"/>
              </a:rPr>
              <a:t>Mental Health and Discrimination</a:t>
            </a:r>
          </a:p>
        </p:txBody>
      </p:sp>
      <p:sp>
        <p:nvSpPr>
          <p:cNvPr id="4" name="TextBox 3">
            <a:extLst>
              <a:ext uri="{FF2B5EF4-FFF2-40B4-BE49-F238E27FC236}">
                <a16:creationId xmlns:a16="http://schemas.microsoft.com/office/drawing/2014/main" id="{1301E622-521B-49FD-2E1F-B9E92D3DAB87}"/>
              </a:ext>
            </a:extLst>
          </p:cNvPr>
          <p:cNvSpPr txBox="1"/>
          <p:nvPr/>
        </p:nvSpPr>
        <p:spPr>
          <a:xfrm>
            <a:off x="88900" y="530149"/>
            <a:ext cx="12014200" cy="4893071"/>
          </a:xfrm>
          <a:prstGeom prst="rect">
            <a:avLst/>
          </a:prstGeom>
          <a:noFill/>
        </p:spPr>
        <p:txBody>
          <a:bodyPr wrap="square">
            <a:spAutoFit/>
          </a:bodyPr>
          <a:lstStyle/>
          <a:p>
            <a:pPr marL="571500" indent="-571500">
              <a:lnSpc>
                <a:spcPct val="107000"/>
              </a:lnSpc>
              <a:spcAft>
                <a:spcPts val="800"/>
              </a:spcAft>
              <a:buFont typeface="Arial" panose="020B0604020202020204" pitchFamily="34" charset="0"/>
              <a:buChar char="•"/>
            </a:pPr>
            <a:r>
              <a:rPr lang="en-GB" sz="2800" kern="100" dirty="0">
                <a:latin typeface="Poppins" panose="00000500000000000000" pitchFamily="2" charset="0"/>
                <a:ea typeface="Calibri" panose="020F0502020204030204" pitchFamily="34" charset="0"/>
                <a:cs typeface="Poppins" panose="00000500000000000000" pitchFamily="2" charset="0"/>
              </a:rPr>
              <a:t>It’s increasingly clear that racism, sexism, homophobia, disability discrimination and ultimately forms of inequality are health and safety issues. They damage our members mental health. That impacts on our members physical health.</a:t>
            </a:r>
          </a:p>
          <a:p>
            <a:pPr marL="571500" indent="-571500">
              <a:lnSpc>
                <a:spcPct val="107000"/>
              </a:lnSpc>
              <a:spcAft>
                <a:spcPts val="800"/>
              </a:spcAft>
              <a:buFont typeface="Arial" panose="020B0604020202020204" pitchFamily="34" charset="0"/>
              <a:buChar char="•"/>
            </a:pPr>
            <a:r>
              <a:rPr lang="en-GB" sz="2800" kern="100" dirty="0">
                <a:latin typeface="Poppins" panose="00000500000000000000" pitchFamily="2" charset="0"/>
                <a:ea typeface="Calibri" panose="020F0502020204030204" pitchFamily="34" charset="0"/>
                <a:cs typeface="Poppins" panose="00000500000000000000" pitchFamily="2" charset="0"/>
              </a:rPr>
              <a:t>The scope of the Health and Safety Work Act needs to be enlarged to include discriminatory behaviours from managers, from employers and from third parties.</a:t>
            </a:r>
          </a:p>
          <a:p>
            <a:pPr marL="571500" indent="-571500">
              <a:lnSpc>
                <a:spcPct val="107000"/>
              </a:lnSpc>
              <a:spcAft>
                <a:spcPts val="800"/>
              </a:spcAft>
              <a:buFont typeface="Arial" panose="020B0604020202020204" pitchFamily="34" charset="0"/>
              <a:buChar char="•"/>
            </a:pPr>
            <a:r>
              <a:rPr lang="en-GB" sz="2800" kern="100" dirty="0">
                <a:latin typeface="Poppins" panose="00000500000000000000" pitchFamily="2" charset="0"/>
                <a:ea typeface="Calibri" panose="020F0502020204030204" pitchFamily="34" charset="0"/>
                <a:cs typeface="Poppins" panose="00000500000000000000" pitchFamily="2" charset="0"/>
              </a:rPr>
              <a:t>The positive legal duty must be enforced to ensure that all employees consider these issues and reduce the risks from these hazards as part of their safety management system.</a:t>
            </a:r>
          </a:p>
        </p:txBody>
      </p:sp>
    </p:spTree>
    <p:extLst>
      <p:ext uri="{BB962C8B-B14F-4D97-AF65-F5344CB8AC3E}">
        <p14:creationId xmlns:p14="http://schemas.microsoft.com/office/powerpoint/2010/main" val="400378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917C3-4614-AB75-A7CE-2101AA952FCE}"/>
              </a:ext>
            </a:extLst>
          </p:cNvPr>
          <p:cNvSpPr>
            <a:spLocks noGrp="1"/>
          </p:cNvSpPr>
          <p:nvPr>
            <p:ph type="title"/>
          </p:nvPr>
        </p:nvSpPr>
        <p:spPr>
          <a:xfrm>
            <a:off x="0" y="1"/>
            <a:ext cx="12103100" cy="636997"/>
          </a:xfrm>
        </p:spPr>
        <p:txBody>
          <a:bodyPr/>
          <a:lstStyle/>
          <a:p>
            <a:r>
              <a:rPr lang="en-GB" sz="3250" b="1" dirty="0">
                <a:latin typeface="Poppins" panose="00000500000000000000" pitchFamily="2" charset="0"/>
                <a:cs typeface="Poppins" panose="00000500000000000000" pitchFamily="2" charset="0"/>
              </a:rPr>
              <a:t>Violence</a:t>
            </a:r>
          </a:p>
        </p:txBody>
      </p:sp>
      <p:sp>
        <p:nvSpPr>
          <p:cNvPr id="4" name="TextBox 3">
            <a:extLst>
              <a:ext uri="{FF2B5EF4-FFF2-40B4-BE49-F238E27FC236}">
                <a16:creationId xmlns:a16="http://schemas.microsoft.com/office/drawing/2014/main" id="{1301E622-521B-49FD-2E1F-B9E92D3DAB87}"/>
              </a:ext>
            </a:extLst>
          </p:cNvPr>
          <p:cNvSpPr txBox="1"/>
          <p:nvPr/>
        </p:nvSpPr>
        <p:spPr>
          <a:xfrm>
            <a:off x="88900" y="530149"/>
            <a:ext cx="12014200" cy="6041334"/>
          </a:xfrm>
          <a:prstGeom prst="rect">
            <a:avLst/>
          </a:prstGeom>
          <a:noFill/>
        </p:spPr>
        <p:txBody>
          <a:bodyPr wrap="square">
            <a:spAutoFit/>
          </a:bodyPr>
          <a:lstStyle/>
          <a:p>
            <a:pPr marL="571500" indent="-571500">
              <a:lnSpc>
                <a:spcPct val="107000"/>
              </a:lnSpc>
              <a:spcAft>
                <a:spcPts val="800"/>
              </a:spcAft>
              <a:buFont typeface="Arial" panose="020B0604020202020204" pitchFamily="34" charset="0"/>
              <a:buChar char="•"/>
            </a:pPr>
            <a:r>
              <a:rPr lang="en-GB" sz="3000" kern="100" dirty="0">
                <a:latin typeface="Poppins" panose="00000500000000000000" pitchFamily="2" charset="0"/>
                <a:ea typeface="Calibri" panose="020F0502020204030204" pitchFamily="34" charset="0"/>
                <a:cs typeface="Poppins" panose="00000500000000000000" pitchFamily="2" charset="0"/>
              </a:rPr>
              <a:t>New regulations on the management of work-related violence. </a:t>
            </a:r>
          </a:p>
          <a:p>
            <a:pPr marL="571500" indent="-571500">
              <a:lnSpc>
                <a:spcPct val="107000"/>
              </a:lnSpc>
              <a:spcAft>
                <a:spcPts val="800"/>
              </a:spcAft>
              <a:buFont typeface="Arial" panose="020B0604020202020204" pitchFamily="34" charset="0"/>
              <a:buChar char="•"/>
            </a:pPr>
            <a:r>
              <a:rPr lang="en-GB" sz="3000" kern="100" dirty="0">
                <a:latin typeface="Poppins" panose="00000500000000000000" pitchFamily="2" charset="0"/>
                <a:ea typeface="Calibri" panose="020F0502020204030204" pitchFamily="34" charset="0"/>
                <a:cs typeface="Poppins" panose="00000500000000000000" pitchFamily="2" charset="0"/>
              </a:rPr>
              <a:t>This issue caught between two stools. It’s a police issue when there’s a serious incident, but when the violence is verbal or harassment, it’s too trivial to warrant health and safety action. Because violence is not explicitly covered in legislation, the response in 99% of instances is either to involve the Police, or more likely to do nothing. </a:t>
            </a:r>
          </a:p>
          <a:p>
            <a:pPr marL="571500" indent="-571500">
              <a:lnSpc>
                <a:spcPct val="107000"/>
              </a:lnSpc>
              <a:spcAft>
                <a:spcPts val="800"/>
              </a:spcAft>
              <a:buFont typeface="Arial" panose="020B0604020202020204" pitchFamily="34" charset="0"/>
              <a:buChar char="•"/>
            </a:pPr>
            <a:r>
              <a:rPr lang="en-GB" sz="3000" kern="100" dirty="0">
                <a:latin typeface="Poppins" panose="00000500000000000000" pitchFamily="2" charset="0"/>
                <a:ea typeface="Calibri" panose="020F0502020204030204" pitchFamily="34" charset="0"/>
                <a:cs typeface="Poppins" panose="00000500000000000000" pitchFamily="2" charset="0"/>
              </a:rPr>
              <a:t>Violence at work is never part of the job; there are always actions that can improve the situation and reduce risk. </a:t>
            </a:r>
          </a:p>
          <a:p>
            <a:pPr marL="571500" indent="-571500">
              <a:lnSpc>
                <a:spcPct val="107000"/>
              </a:lnSpc>
              <a:spcAft>
                <a:spcPts val="800"/>
              </a:spcAft>
              <a:buFont typeface="Arial" panose="020B0604020202020204" pitchFamily="34" charset="0"/>
              <a:buChar char="•"/>
            </a:pPr>
            <a:endParaRPr lang="en-GB" sz="4400" kern="100" dirty="0">
              <a:latin typeface="Poppins" panose="00000500000000000000" pitchFamily="2" charset="0"/>
              <a:ea typeface="Calibri" panose="020F0502020204030204" pitchFamily="34" charset="0"/>
              <a:cs typeface="Poppins" panose="00000500000000000000" pitchFamily="2" charset="0"/>
            </a:endParaRPr>
          </a:p>
        </p:txBody>
      </p:sp>
    </p:spTree>
    <p:extLst>
      <p:ext uri="{BB962C8B-B14F-4D97-AF65-F5344CB8AC3E}">
        <p14:creationId xmlns:p14="http://schemas.microsoft.com/office/powerpoint/2010/main" val="3126937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917C3-4614-AB75-A7CE-2101AA952FCE}"/>
              </a:ext>
            </a:extLst>
          </p:cNvPr>
          <p:cNvSpPr>
            <a:spLocks noGrp="1"/>
          </p:cNvSpPr>
          <p:nvPr>
            <p:ph type="title"/>
          </p:nvPr>
        </p:nvSpPr>
        <p:spPr>
          <a:xfrm>
            <a:off x="0" y="1"/>
            <a:ext cx="12103100" cy="636997"/>
          </a:xfrm>
        </p:spPr>
        <p:txBody>
          <a:bodyPr/>
          <a:lstStyle/>
          <a:p>
            <a:r>
              <a:rPr lang="en-GB" sz="3250" b="1" dirty="0">
                <a:latin typeface="Poppins" panose="00000500000000000000" pitchFamily="2" charset="0"/>
                <a:cs typeface="Poppins" panose="00000500000000000000" pitchFamily="2" charset="0"/>
              </a:rPr>
              <a:t>Gender Equality</a:t>
            </a:r>
          </a:p>
        </p:txBody>
      </p:sp>
      <p:sp>
        <p:nvSpPr>
          <p:cNvPr id="4" name="TextBox 3">
            <a:extLst>
              <a:ext uri="{FF2B5EF4-FFF2-40B4-BE49-F238E27FC236}">
                <a16:creationId xmlns:a16="http://schemas.microsoft.com/office/drawing/2014/main" id="{1301E622-521B-49FD-2E1F-B9E92D3DAB87}"/>
              </a:ext>
            </a:extLst>
          </p:cNvPr>
          <p:cNvSpPr txBox="1"/>
          <p:nvPr/>
        </p:nvSpPr>
        <p:spPr>
          <a:xfrm>
            <a:off x="88900" y="530149"/>
            <a:ext cx="12014200" cy="5025158"/>
          </a:xfrm>
          <a:prstGeom prst="rect">
            <a:avLst/>
          </a:prstGeom>
          <a:noFill/>
        </p:spPr>
        <p:txBody>
          <a:bodyPr wrap="square">
            <a:spAutoFit/>
          </a:bodyPr>
          <a:lstStyle/>
          <a:p>
            <a:pPr marL="571500" indent="-571500">
              <a:lnSpc>
                <a:spcPct val="107000"/>
              </a:lnSpc>
              <a:spcAft>
                <a:spcPts val="800"/>
              </a:spcAft>
              <a:buFont typeface="Arial" panose="020B0604020202020204" pitchFamily="34" charset="0"/>
              <a:buChar char="•"/>
            </a:pPr>
            <a:r>
              <a:rPr lang="en-GB" sz="2600" kern="100" dirty="0">
                <a:latin typeface="Poppins" panose="00000500000000000000" pitchFamily="2" charset="0"/>
                <a:ea typeface="Calibri" panose="020F0502020204030204" pitchFamily="34" charset="0"/>
                <a:cs typeface="Poppins" panose="00000500000000000000" pitchFamily="2" charset="0"/>
              </a:rPr>
              <a:t>Menopause is an equality issue, but it is also a health and safety issue. It is not good enough for it to be kept on the back burner because male health and safety managers are uncomfortable, with discussing the topic and developing policies and procedures.</a:t>
            </a:r>
          </a:p>
          <a:p>
            <a:pPr marL="571500" indent="-571500">
              <a:lnSpc>
                <a:spcPct val="107000"/>
              </a:lnSpc>
              <a:spcAft>
                <a:spcPts val="800"/>
              </a:spcAft>
              <a:buFont typeface="Arial" panose="020B0604020202020204" pitchFamily="34" charset="0"/>
              <a:buChar char="•"/>
            </a:pPr>
            <a:r>
              <a:rPr lang="en-GB" sz="2600" kern="100" dirty="0">
                <a:latin typeface="Poppins" panose="00000500000000000000" pitchFamily="2" charset="0"/>
                <a:ea typeface="Calibri" panose="020F0502020204030204" pitchFamily="34" charset="0"/>
                <a:cs typeface="Poppins" panose="00000500000000000000" pitchFamily="2" charset="0"/>
              </a:rPr>
              <a:t>It is completely wrong for female workers to be provided with personal protective equipment designed for male workers. separate well-designed, well-fitting, fit for purpose protective equipment for female workers is not the norm. It is not standard. It cannot be left to the market. </a:t>
            </a:r>
          </a:p>
          <a:p>
            <a:pPr marL="571500" indent="-571500">
              <a:lnSpc>
                <a:spcPct val="107000"/>
              </a:lnSpc>
              <a:spcAft>
                <a:spcPts val="800"/>
              </a:spcAft>
              <a:buFont typeface="Arial" panose="020B0604020202020204" pitchFamily="34" charset="0"/>
              <a:buChar char="•"/>
            </a:pPr>
            <a:r>
              <a:rPr lang="en-GB" sz="2600" kern="100" dirty="0">
                <a:latin typeface="Poppins" panose="00000500000000000000" pitchFamily="2" charset="0"/>
                <a:ea typeface="Calibri" panose="020F0502020204030204" pitchFamily="34" charset="0"/>
                <a:cs typeface="Poppins" panose="00000500000000000000" pitchFamily="2" charset="0"/>
              </a:rPr>
              <a:t>There is a clear role for legislation here in terms of equality, in terms of health and safety, and simply in terms of doing the right thing</a:t>
            </a:r>
            <a:r>
              <a:rPr lang="en-GB" sz="2800" kern="100" dirty="0">
                <a:latin typeface="Poppins" panose="00000500000000000000" pitchFamily="2" charset="0"/>
                <a:ea typeface="Calibri" panose="020F0502020204030204" pitchFamily="34" charset="0"/>
                <a:cs typeface="Poppins" panose="00000500000000000000" pitchFamily="2" charset="0"/>
              </a:rPr>
              <a:t>.</a:t>
            </a:r>
          </a:p>
        </p:txBody>
      </p:sp>
    </p:spTree>
    <p:extLst>
      <p:ext uri="{BB962C8B-B14F-4D97-AF65-F5344CB8AC3E}">
        <p14:creationId xmlns:p14="http://schemas.microsoft.com/office/powerpoint/2010/main" val="1588559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917C3-4614-AB75-A7CE-2101AA952FCE}"/>
              </a:ext>
            </a:extLst>
          </p:cNvPr>
          <p:cNvSpPr>
            <a:spLocks noGrp="1"/>
          </p:cNvSpPr>
          <p:nvPr>
            <p:ph type="title"/>
          </p:nvPr>
        </p:nvSpPr>
        <p:spPr>
          <a:xfrm>
            <a:off x="0" y="1"/>
            <a:ext cx="12103100" cy="636997"/>
          </a:xfrm>
        </p:spPr>
        <p:txBody>
          <a:bodyPr/>
          <a:lstStyle/>
          <a:p>
            <a:r>
              <a:rPr lang="en-GB" sz="3250" b="1" dirty="0">
                <a:latin typeface="Poppins" panose="00000500000000000000" pitchFamily="2" charset="0"/>
                <a:cs typeface="Poppins" panose="00000500000000000000" pitchFamily="2" charset="0"/>
              </a:rPr>
              <a:t>Gig Economy and Precarious Employment</a:t>
            </a:r>
          </a:p>
        </p:txBody>
      </p:sp>
      <p:sp>
        <p:nvSpPr>
          <p:cNvPr id="4" name="TextBox 3">
            <a:extLst>
              <a:ext uri="{FF2B5EF4-FFF2-40B4-BE49-F238E27FC236}">
                <a16:creationId xmlns:a16="http://schemas.microsoft.com/office/drawing/2014/main" id="{1301E622-521B-49FD-2E1F-B9E92D3DAB87}"/>
              </a:ext>
            </a:extLst>
          </p:cNvPr>
          <p:cNvSpPr txBox="1"/>
          <p:nvPr/>
        </p:nvSpPr>
        <p:spPr>
          <a:xfrm>
            <a:off x="88900" y="530149"/>
            <a:ext cx="12014200" cy="6024213"/>
          </a:xfrm>
          <a:prstGeom prst="rect">
            <a:avLst/>
          </a:prstGeom>
          <a:noFill/>
        </p:spPr>
        <p:txBody>
          <a:bodyPr wrap="square">
            <a:spAutoFit/>
          </a:bodyPr>
          <a:lstStyle/>
          <a:p>
            <a:pPr marL="571500" indent="-571500">
              <a:lnSpc>
                <a:spcPct val="107000"/>
              </a:lnSpc>
              <a:spcAft>
                <a:spcPts val="800"/>
              </a:spcAft>
              <a:buFont typeface="Arial" panose="020B0604020202020204" pitchFamily="34" charset="0"/>
              <a:buChar char="•"/>
            </a:pPr>
            <a:r>
              <a:rPr lang="en-GB" sz="2600" kern="100" dirty="0">
                <a:latin typeface="Poppins" panose="00000500000000000000" pitchFamily="2" charset="0"/>
                <a:ea typeface="Calibri" panose="020F0502020204030204" pitchFamily="34" charset="0"/>
                <a:cs typeface="Poppins" panose="00000500000000000000" pitchFamily="2" charset="0"/>
              </a:rPr>
              <a:t>Law that is able to fully tackle the gig economy; that can compensate for the erosion of employment rights and that can see through the sham that is bogus self-employment.</a:t>
            </a:r>
            <a:endParaRPr lang="en-GB" sz="2800" kern="100" dirty="0">
              <a:latin typeface="Poppins" panose="00000500000000000000" pitchFamily="2" charset="0"/>
              <a:ea typeface="Calibri" panose="020F0502020204030204" pitchFamily="34" charset="0"/>
              <a:cs typeface="Poppins" panose="00000500000000000000" pitchFamily="2" charset="0"/>
            </a:endParaRPr>
          </a:p>
          <a:p>
            <a:pPr marL="571500" indent="-571500">
              <a:lnSpc>
                <a:spcPct val="107000"/>
              </a:lnSpc>
              <a:spcAft>
                <a:spcPts val="800"/>
              </a:spcAft>
              <a:buFont typeface="Arial" panose="020B0604020202020204" pitchFamily="34" charset="0"/>
              <a:buChar char="•"/>
            </a:pPr>
            <a:r>
              <a:rPr lang="en-GB" sz="2800" kern="100" dirty="0">
                <a:latin typeface="Poppins" panose="00000500000000000000" pitchFamily="2" charset="0"/>
                <a:ea typeface="Calibri" panose="020F0502020204030204" pitchFamily="34" charset="0"/>
                <a:cs typeface="Poppins" panose="00000500000000000000" pitchFamily="2" charset="0"/>
              </a:rPr>
              <a:t>There is an urgent need to end the practice of ‘sweating’ temporary workers for 11 weeks, by introducing day one employment rights to equal treatment.</a:t>
            </a:r>
          </a:p>
          <a:p>
            <a:pPr marL="571500" indent="-571500">
              <a:lnSpc>
                <a:spcPct val="107000"/>
              </a:lnSpc>
              <a:spcAft>
                <a:spcPts val="800"/>
              </a:spcAft>
              <a:buFont typeface="Arial" panose="020B0604020202020204" pitchFamily="34" charset="0"/>
              <a:buChar char="•"/>
            </a:pPr>
            <a:r>
              <a:rPr lang="en-GB" sz="2800" kern="100" dirty="0">
                <a:latin typeface="Poppins" panose="00000500000000000000" pitchFamily="2" charset="0"/>
                <a:ea typeface="Calibri" panose="020F0502020204030204" pitchFamily="34" charset="0"/>
                <a:cs typeface="Poppins" panose="00000500000000000000" pitchFamily="2" charset="0"/>
              </a:rPr>
              <a:t>Banning Zero Hours Contracts, and providing employment rights for workers with flexible contracts.</a:t>
            </a:r>
          </a:p>
          <a:p>
            <a:pPr marL="571500" indent="-571500">
              <a:lnSpc>
                <a:spcPct val="107000"/>
              </a:lnSpc>
              <a:spcAft>
                <a:spcPts val="800"/>
              </a:spcAft>
              <a:buFont typeface="Arial" panose="020B0604020202020204" pitchFamily="34" charset="0"/>
              <a:buChar char="•"/>
            </a:pPr>
            <a:r>
              <a:rPr lang="en-GB" sz="2800" kern="100" dirty="0">
                <a:latin typeface="Poppins" panose="00000500000000000000" pitchFamily="2" charset="0"/>
                <a:ea typeface="Calibri" panose="020F0502020204030204" pitchFamily="34" charset="0"/>
                <a:cs typeface="Poppins" panose="00000500000000000000" pitchFamily="2" charset="0"/>
              </a:rPr>
              <a:t>Enforcing PPE requirements for temporary workers</a:t>
            </a:r>
          </a:p>
          <a:p>
            <a:pPr marL="571500" indent="-571500">
              <a:lnSpc>
                <a:spcPct val="107000"/>
              </a:lnSpc>
              <a:spcAft>
                <a:spcPts val="800"/>
              </a:spcAft>
              <a:buFont typeface="Arial" panose="020B0604020202020204" pitchFamily="34" charset="0"/>
              <a:buChar char="•"/>
            </a:pPr>
            <a:r>
              <a:rPr lang="en-GB" sz="2800" kern="100" dirty="0">
                <a:latin typeface="Poppins" panose="00000500000000000000" pitchFamily="2" charset="0"/>
                <a:ea typeface="Calibri" panose="020F0502020204030204" pitchFamily="34" charset="0"/>
                <a:cs typeface="Poppins" panose="00000500000000000000" pitchFamily="2" charset="0"/>
              </a:rPr>
              <a:t>Regulating on hazard and risk to workers, not employment status</a:t>
            </a:r>
          </a:p>
          <a:p>
            <a:pPr marL="571500" indent="-571500">
              <a:lnSpc>
                <a:spcPct val="107000"/>
              </a:lnSpc>
              <a:spcAft>
                <a:spcPts val="800"/>
              </a:spcAft>
              <a:buFont typeface="Arial" panose="020B0604020202020204" pitchFamily="34" charset="0"/>
              <a:buChar char="•"/>
            </a:pPr>
            <a:endParaRPr lang="en-GB" sz="2800" kern="100" dirty="0">
              <a:latin typeface="Poppins" panose="00000500000000000000" pitchFamily="2" charset="0"/>
              <a:ea typeface="Calibri" panose="020F0502020204030204" pitchFamily="34" charset="0"/>
              <a:cs typeface="Poppins" panose="00000500000000000000" pitchFamily="2" charset="0"/>
            </a:endParaRPr>
          </a:p>
        </p:txBody>
      </p:sp>
    </p:spTree>
    <p:extLst>
      <p:ext uri="{BB962C8B-B14F-4D97-AF65-F5344CB8AC3E}">
        <p14:creationId xmlns:p14="http://schemas.microsoft.com/office/powerpoint/2010/main" val="20228849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B6A76B3F2237D43B9577EC413FA7E1A" ma:contentTypeVersion="18" ma:contentTypeDescription="Create a new document." ma:contentTypeScope="" ma:versionID="3076b3c96cfc51cecaef925233a466b0">
  <xsd:schema xmlns:xsd="http://www.w3.org/2001/XMLSchema" xmlns:xs="http://www.w3.org/2001/XMLSchema" xmlns:p="http://schemas.microsoft.com/office/2006/metadata/properties" xmlns:ns2="97e255e4-0195-48d5-bb22-188ad59d66ce" xmlns:ns3="9f802a7d-eb81-46c1-8638-cdfe5eabc042" xmlns:ns4="4c7089a6-7e34-4da5-8d2b-dd7bb62097c5" targetNamespace="http://schemas.microsoft.com/office/2006/metadata/properties" ma:root="true" ma:fieldsID="f50a7aa3c851a501607f8bc2517e3fde" ns2:_="" ns3:_="" ns4:_="">
    <xsd:import namespace="97e255e4-0195-48d5-bb22-188ad59d66ce"/>
    <xsd:import namespace="9f802a7d-eb81-46c1-8638-cdfe5eabc042"/>
    <xsd:import namespace="4c7089a6-7e34-4da5-8d2b-dd7bb62097c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4:TaxCatchAll" minOccurs="0"/>
                <xsd:element ref="ns2:MediaServiceSearchProperties"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e255e4-0195-48d5-bb22-188ad59d66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9b51fab-051d-45c2-bf11-9453f0790ff8"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f802a7d-eb81-46c1-8638-cdfe5eabc042"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c7089a6-7e34-4da5-8d2b-dd7bb62097c5"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a336a9f6-6f8e-4480-96a1-d40422875ae3}" ma:internalName="TaxCatchAll" ma:showField="CatchAllData" ma:web="9f802a7d-eb81-46c1-8638-cdfe5eabc04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c7089a6-7e34-4da5-8d2b-dd7bb62097c5"/>
    <lcf76f155ced4ddcb4097134ff3c332f xmlns="97e255e4-0195-48d5-bb22-188ad59d66c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6A0C4EE-9733-4190-BD9C-C2E05F941A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7e255e4-0195-48d5-bb22-188ad59d66ce"/>
    <ds:schemaRef ds:uri="9f802a7d-eb81-46c1-8638-cdfe5eabc042"/>
    <ds:schemaRef ds:uri="4c7089a6-7e34-4da5-8d2b-dd7bb62097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F04453F-009D-41D7-8714-BEC78E2DF47E}">
  <ds:schemaRefs>
    <ds:schemaRef ds:uri="http://schemas.microsoft.com/sharepoint/v3/contenttype/forms"/>
  </ds:schemaRefs>
</ds:datastoreItem>
</file>

<file path=customXml/itemProps3.xml><?xml version="1.0" encoding="utf-8"?>
<ds:datastoreItem xmlns:ds="http://schemas.openxmlformats.org/officeDocument/2006/customXml" ds:itemID="{42F9D628-9EFF-4040-B4A9-B4D79D32588C}">
  <ds:schemaRefs>
    <ds:schemaRef ds:uri="http://purl.org/dc/elements/1.1/"/>
    <ds:schemaRef ds:uri="http://schemas.microsoft.com/office/2006/metadata/properties"/>
    <ds:schemaRef ds:uri="97e255e4-0195-48d5-bb22-188ad59d66ce"/>
    <ds:schemaRef ds:uri="9f802a7d-eb81-46c1-8638-cdfe5eabc042"/>
    <ds:schemaRef ds:uri="http://schemas.openxmlformats.org/package/2006/metadata/core-properties"/>
    <ds:schemaRef ds:uri="http://www.w3.org/XML/1998/namespace"/>
    <ds:schemaRef ds:uri="http://purl.org/dc/terms/"/>
    <ds:schemaRef ds:uri="http://schemas.microsoft.com/office/2006/documentManagement/types"/>
    <ds:schemaRef ds:uri="http://schemas.microsoft.com/office/infopath/2007/PartnerControls"/>
    <ds:schemaRef ds:uri="4c7089a6-7e34-4da5-8d2b-dd7bb62097c5"/>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789</Words>
  <Application>Microsoft Office PowerPoint</Application>
  <PresentationFormat>Widescreen</PresentationFormat>
  <Paragraphs>55</Paragraphs>
  <Slides>12</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Aptos</vt:lpstr>
      <vt:lpstr>Aptos Display</vt:lpstr>
      <vt:lpstr>Arial</vt:lpstr>
      <vt:lpstr>Poppins</vt:lpstr>
      <vt:lpstr>Office Theme</vt:lpstr>
      <vt:lpstr>Fit for the next 50 Years: Necessary changes on Health and Safety at Work</vt:lpstr>
      <vt:lpstr>PowerPoint Presentation</vt:lpstr>
      <vt:lpstr>PowerPoint Presentation</vt:lpstr>
      <vt:lpstr>Mental Health</vt:lpstr>
      <vt:lpstr>Mental Health</vt:lpstr>
      <vt:lpstr>Mental Health and Discrimination</vt:lpstr>
      <vt:lpstr>Violence</vt:lpstr>
      <vt:lpstr>Gender Equality</vt:lpstr>
      <vt:lpstr>Gig Economy and Precarious Employment</vt:lpstr>
      <vt:lpstr>Automation and AI</vt:lpstr>
      <vt:lpstr>Clarifying that SFAIRP does not allow for regression</vt:lpstr>
      <vt:lpstr>For more details…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Daniel Shears (EU)</dc:creator>
  <cp:lastModifiedBy>Jo Rees</cp:lastModifiedBy>
  <cp:revision>5</cp:revision>
  <dcterms:created xsi:type="dcterms:W3CDTF">2024-07-16T16:07:26Z</dcterms:created>
  <dcterms:modified xsi:type="dcterms:W3CDTF">2024-11-25T22:11:23Z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0x0101002B6A76B3F2237D43B9577EC413FA7E1A</vt:lpwstr>
  </property>
</Properties>
</file>