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14"/>
  </p:notesMasterIdLst>
  <p:sldIdLst>
    <p:sldId id="308" r:id="rId5"/>
    <p:sldId id="309" r:id="rId6"/>
    <p:sldId id="343" r:id="rId7"/>
    <p:sldId id="315" r:id="rId8"/>
    <p:sldId id="345" r:id="rId9"/>
    <p:sldId id="347" r:id="rId10"/>
    <p:sldId id="348" r:id="rId11"/>
    <p:sldId id="318" r:id="rId12"/>
    <p:sldId id="326" r:id="rId13"/>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967" autoAdjust="0"/>
  </p:normalViewPr>
  <p:slideViewPr>
    <p:cSldViewPr snapToGrid="0">
      <p:cViewPr varScale="1">
        <p:scale>
          <a:sx n="75" d="100"/>
          <a:sy n="75" d="100"/>
        </p:scale>
        <p:origin x="720" y="54"/>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9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5EA28068-AFBD-4979-B752-9EB6F90B1386}" type="datetimeFigureOut">
              <a:rPr lang="en-US" smtClean="0"/>
              <a:t>11/16/2023</a:t>
            </a:fld>
            <a:endParaRPr lang="en-US" dirty="0"/>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D5939589-3E79-4C82-AA4A-FE78234FAA59}" type="slidenum">
              <a:rPr lang="en-US" smtClean="0"/>
              <a:t>‹#›</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1</a:t>
            </a:fld>
            <a:endParaRPr lang="en-US" dirty="0"/>
          </a:p>
        </p:txBody>
      </p:sp>
    </p:spTree>
    <p:extLst>
      <p:ext uri="{BB962C8B-B14F-4D97-AF65-F5344CB8AC3E}">
        <p14:creationId xmlns:p14="http://schemas.microsoft.com/office/powerpoint/2010/main" val="98427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2</a:t>
            </a:fld>
            <a:endParaRPr lang="en-US" dirty="0"/>
          </a:p>
        </p:txBody>
      </p:sp>
    </p:spTree>
    <p:extLst>
      <p:ext uri="{BB962C8B-B14F-4D97-AF65-F5344CB8AC3E}">
        <p14:creationId xmlns:p14="http://schemas.microsoft.com/office/powerpoint/2010/main" val="2753184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3</a:t>
            </a:fld>
            <a:endParaRPr lang="en-US" dirty="0"/>
          </a:p>
        </p:txBody>
      </p:sp>
    </p:spTree>
    <p:extLst>
      <p:ext uri="{BB962C8B-B14F-4D97-AF65-F5344CB8AC3E}">
        <p14:creationId xmlns:p14="http://schemas.microsoft.com/office/powerpoint/2010/main" val="309863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4</a:t>
            </a:fld>
            <a:endParaRPr lang="en-US" dirty="0"/>
          </a:p>
        </p:txBody>
      </p:sp>
    </p:spTree>
    <p:extLst>
      <p:ext uri="{BB962C8B-B14F-4D97-AF65-F5344CB8AC3E}">
        <p14:creationId xmlns:p14="http://schemas.microsoft.com/office/powerpoint/2010/main" val="4712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5</a:t>
            </a:fld>
            <a:endParaRPr lang="en-US" dirty="0"/>
          </a:p>
        </p:txBody>
      </p:sp>
    </p:spTree>
    <p:extLst>
      <p:ext uri="{BB962C8B-B14F-4D97-AF65-F5344CB8AC3E}">
        <p14:creationId xmlns:p14="http://schemas.microsoft.com/office/powerpoint/2010/main" val="2637744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6</a:t>
            </a:fld>
            <a:endParaRPr lang="en-US" dirty="0"/>
          </a:p>
        </p:txBody>
      </p:sp>
    </p:spTree>
    <p:extLst>
      <p:ext uri="{BB962C8B-B14F-4D97-AF65-F5344CB8AC3E}">
        <p14:creationId xmlns:p14="http://schemas.microsoft.com/office/powerpoint/2010/main" val="4293801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7</a:t>
            </a:fld>
            <a:endParaRPr lang="en-US" dirty="0"/>
          </a:p>
        </p:txBody>
      </p:sp>
    </p:spTree>
    <p:extLst>
      <p:ext uri="{BB962C8B-B14F-4D97-AF65-F5344CB8AC3E}">
        <p14:creationId xmlns:p14="http://schemas.microsoft.com/office/powerpoint/2010/main" val="937939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8</a:t>
            </a:fld>
            <a:endParaRPr lang="en-US" dirty="0"/>
          </a:p>
        </p:txBody>
      </p:sp>
    </p:spTree>
    <p:extLst>
      <p:ext uri="{BB962C8B-B14F-4D97-AF65-F5344CB8AC3E}">
        <p14:creationId xmlns:p14="http://schemas.microsoft.com/office/powerpoint/2010/main" val="1658156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39589-3E79-4C82-AA4A-FE78234FAA59}" type="slidenum">
              <a:rPr lang="en-US" smtClean="0"/>
              <a:t>9</a:t>
            </a:fld>
            <a:endParaRPr lang="en-US" dirty="0"/>
          </a:p>
        </p:txBody>
      </p:sp>
    </p:spTree>
    <p:extLst>
      <p:ext uri="{BB962C8B-B14F-4D97-AF65-F5344CB8AC3E}">
        <p14:creationId xmlns:p14="http://schemas.microsoft.com/office/powerpoint/2010/main" val="176101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8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784848"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784848"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9375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983480"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983480"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5" name="Text Placeholder 4">
            <a:extLst>
              <a:ext uri="{FF2B5EF4-FFF2-40B4-BE49-F238E27FC236}">
                <a16:creationId xmlns:a16="http://schemas.microsoft.com/office/drawing/2014/main" id="{2D693B15-7265-4478-9579-62FCD5222D04}"/>
              </a:ext>
            </a:extLst>
          </p:cNvPr>
          <p:cNvSpPr>
            <a:spLocks noGrp="1"/>
          </p:cNvSpPr>
          <p:nvPr>
            <p:ph type="body" sz="quarter" idx="13"/>
          </p:nvPr>
        </p:nvSpPr>
        <p:spPr>
          <a:xfrm>
            <a:off x="8531352" y="1769269"/>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5">
            <a:extLst>
              <a:ext uri="{FF2B5EF4-FFF2-40B4-BE49-F238E27FC236}">
                <a16:creationId xmlns:a16="http://schemas.microsoft.com/office/drawing/2014/main" id="{48F9E92F-BB16-4896-A47F-6497C3D705B9}"/>
              </a:ext>
            </a:extLst>
          </p:cNvPr>
          <p:cNvSpPr>
            <a:spLocks noGrp="1"/>
          </p:cNvSpPr>
          <p:nvPr>
            <p:ph sz="quarter" idx="14"/>
          </p:nvPr>
        </p:nvSpPr>
        <p:spPr>
          <a:xfrm>
            <a:off x="8531352" y="2593181"/>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73079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6391656" y="804672"/>
            <a:ext cx="4434840" cy="886968"/>
          </a:xfrm>
        </p:spPr>
        <p:txBody>
          <a:bodyPr anchor="b"/>
          <a:lstStyle>
            <a:lvl1pPr algn="l">
              <a:defRPr sz="5400" b="0" i="0" cap="none" baseline="0"/>
            </a:lvl1pPr>
          </a:lstStyle>
          <a:p>
            <a:r>
              <a:rPr lang="en-US" dirty="0"/>
              <a:t>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4" y="1801368"/>
            <a:ext cx="4434840" cy="4754880"/>
          </a:xfrm>
        </p:spPr>
        <p:txBody>
          <a:bodyPr>
            <a:normAutofit/>
          </a:bodyPr>
          <a:lstStyle>
            <a:lvl1pPr marL="0" indent="0" algn="l">
              <a:lnSpc>
                <a:spcPct val="11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108960"/>
            <a:ext cx="5221224" cy="3447288"/>
          </a:xfrm>
        </p:spPr>
        <p:txBody>
          <a:bodyPr anchor="ctr"/>
          <a:lstStyle>
            <a:lvl1pPr algn="ctr">
              <a:buNone/>
              <a:defRPr>
                <a:solidFill>
                  <a:schemeClr val="bg1"/>
                </a:solidFill>
              </a:defRPr>
            </a:lvl1pPr>
          </a:lstStyle>
          <a:p>
            <a:r>
              <a:rPr lang="en-US"/>
              <a:t>Click icon to add picture</a:t>
            </a:r>
            <a:endParaRPr lang="en-US" dirty="0"/>
          </a:p>
        </p:txBody>
      </p:sp>
      <p:sp>
        <p:nvSpPr>
          <p:cNvPr id="10" name="Picture Placeholder 12">
            <a:extLst>
              <a:ext uri="{FF2B5EF4-FFF2-40B4-BE49-F238E27FC236}">
                <a16:creationId xmlns:a16="http://schemas.microsoft.com/office/drawing/2014/main" id="{F146D6C1-343E-4F97-A565-55BBB15F4C77}"/>
              </a:ext>
            </a:extLst>
          </p:cNvPr>
          <p:cNvSpPr>
            <a:spLocks noGrp="1"/>
          </p:cNvSpPr>
          <p:nvPr>
            <p:ph type="pic" sz="quarter" idx="14"/>
          </p:nvPr>
        </p:nvSpPr>
        <p:spPr>
          <a:xfrm>
            <a:off x="283464"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
        <p:nvSpPr>
          <p:cNvPr id="11" name="Picture Placeholder 12">
            <a:extLst>
              <a:ext uri="{FF2B5EF4-FFF2-40B4-BE49-F238E27FC236}">
                <a16:creationId xmlns:a16="http://schemas.microsoft.com/office/drawing/2014/main" id="{BA123E2D-4554-47D5-B0EC-0C47EDB41626}"/>
              </a:ext>
            </a:extLst>
          </p:cNvPr>
          <p:cNvSpPr>
            <a:spLocks noGrp="1"/>
          </p:cNvSpPr>
          <p:nvPr>
            <p:ph type="pic" sz="quarter" idx="15"/>
          </p:nvPr>
        </p:nvSpPr>
        <p:spPr>
          <a:xfrm>
            <a:off x="3044952"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57891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777111" y="407499"/>
            <a:ext cx="195227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3528345" y="1972581"/>
            <a:ext cx="2290065"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5579539" y="4386312"/>
            <a:ext cx="3119293"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1092905" y="4018982"/>
            <a:ext cx="385416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5760720" y="585216"/>
            <a:ext cx="5276088" cy="2276856"/>
          </a:xfrm>
        </p:spPr>
        <p:txBody>
          <a:bodyPr anchor="b"/>
          <a:lstStyle>
            <a:lvl1pPr algn="r">
              <a:defRPr sz="4800" b="1" cap="all" spc="400" baseline="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sp>
        <p:nvSpPr>
          <p:cNvPr id="8" name="Graphic 32">
            <a:extLst>
              <a:ext uri="{FF2B5EF4-FFF2-40B4-BE49-F238E27FC236}">
                <a16:creationId xmlns:a16="http://schemas.microsoft.com/office/drawing/2014/main" id="{846CD0EA-B0AA-4845-81A5-4ADD7C58B12F}"/>
              </a:ext>
            </a:extLst>
          </p:cNvPr>
          <p:cNvSpPr/>
          <p:nvPr userDrawn="1"/>
        </p:nvSpPr>
        <p:spPr>
          <a:xfrm>
            <a:off x="1472366" y="185953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0" name="Graphic 33">
            <a:extLst>
              <a:ext uri="{FF2B5EF4-FFF2-40B4-BE49-F238E27FC236}">
                <a16:creationId xmlns:a16="http://schemas.microsoft.com/office/drawing/2014/main" id="{0E97A0CB-7CB1-47F0-BD48-EEECBAC39CD2}"/>
              </a:ext>
            </a:extLst>
          </p:cNvPr>
          <p:cNvSpPr/>
          <p:nvPr userDrawn="1"/>
        </p:nvSpPr>
        <p:spPr>
          <a:xfrm>
            <a:off x="2014523" y="314686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2" name="Graphic 31">
            <a:extLst>
              <a:ext uri="{FF2B5EF4-FFF2-40B4-BE49-F238E27FC236}">
                <a16:creationId xmlns:a16="http://schemas.microsoft.com/office/drawing/2014/main" id="{477816C9-06CB-4BC5-B26B-6A2877BD941A}"/>
              </a:ext>
            </a:extLst>
          </p:cNvPr>
          <p:cNvSpPr/>
          <p:nvPr userDrawn="1"/>
        </p:nvSpPr>
        <p:spPr>
          <a:xfrm>
            <a:off x="5404920" y="45082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760720" y="3127248"/>
            <a:ext cx="5276088" cy="1124712"/>
          </a:xfrm>
        </p:spPr>
        <p:txBody>
          <a:bodyPr/>
          <a:lstStyle>
            <a:lvl1pPr marL="0" indent="0" algn="r">
              <a:buNone/>
              <a:defRPr sz="18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104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29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867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05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7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98448" y="594360"/>
            <a:ext cx="6272784" cy="2843784"/>
          </a:xfrm>
        </p:spPr>
        <p:txBody>
          <a:bodyPr anchor="b"/>
          <a:lstStyle>
            <a:lvl1pPr algn="l">
              <a:defRPr sz="54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5641848" y="4700016"/>
            <a:ext cx="5093208" cy="1197864"/>
          </a:xfrm>
        </p:spPr>
        <p:txBody>
          <a:bodyPr>
            <a:normAutofit/>
          </a:bodyPr>
          <a:lstStyle>
            <a:lvl1pPr marL="0" indent="0" algn="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8E825845-66DD-4B77-A729-CD97D156FE6C}"/>
              </a:ext>
            </a:extLst>
          </p:cNvPr>
          <p:cNvCxnSpPr>
            <a:cxnSpLocks/>
          </p:cNvCxnSpPr>
          <p:nvPr userDrawn="1"/>
        </p:nvCxnSpPr>
        <p:spPr>
          <a:xfrm>
            <a:off x="1301262"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13790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p:nvPr>
        </p:nvSpPr>
        <p:spPr>
          <a:xfrm>
            <a:off x="1366432"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anchor="ctr">
            <a:noAutofit/>
          </a:bodyPr>
          <a:lstStyle>
            <a:lvl1pPr algn="ctr">
              <a:buNone/>
              <a:defRPr sz="1600" b="1">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202936" y="585216"/>
            <a:ext cx="5833872" cy="2276856"/>
          </a:xfrm>
        </p:spPr>
        <p:txBody>
          <a:bodyPr anchor="b"/>
          <a:lstStyle>
            <a:lvl1pPr algn="r">
              <a:defRPr sz="6000" b="1" cap="all" spc="400" baseline="0">
                <a:solidFill>
                  <a:schemeClr val="bg1"/>
                </a:solidFill>
              </a:defRPr>
            </a:lvl1pPr>
          </a:lstStyle>
          <a:p>
            <a:r>
              <a:rPr lang="en-US" dirty="0"/>
              <a:t>Title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202936" y="3127248"/>
            <a:ext cx="5833872" cy="3118104"/>
          </a:xfrm>
        </p:spPr>
        <p:txBody>
          <a:bodyPr/>
          <a:lstStyle>
            <a:lvl1pPr marL="0" indent="0" algn="r">
              <a:buNone/>
              <a:defRPr sz="1800">
                <a:solidFill>
                  <a:schemeClr val="bg1"/>
                </a:solidFill>
              </a:defRPr>
            </a:lvl1pPr>
          </a:lstStyle>
          <a:p>
            <a:pPr lvl="0"/>
            <a:r>
              <a:rPr lang="en-US"/>
              <a:t>Click to edit Master text styles</a:t>
            </a:r>
          </a:p>
        </p:txBody>
      </p:sp>
      <p:sp>
        <p:nvSpPr>
          <p:cNvPr id="11" name="Graphic 12">
            <a:extLst>
              <a:ext uri="{FF2B5EF4-FFF2-40B4-BE49-F238E27FC236}">
                <a16:creationId xmlns:a16="http://schemas.microsoft.com/office/drawing/2014/main" id="{EA1B6985-3E5A-40F4-9268-D4AB3BBF8C9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3" name="Graphic 13">
            <a:extLst>
              <a:ext uri="{FF2B5EF4-FFF2-40B4-BE49-F238E27FC236}">
                <a16:creationId xmlns:a16="http://schemas.microsoft.com/office/drawing/2014/main" id="{338BC906-9D03-4280-85E8-21A81BC21D73}"/>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7" name="Graphic 15">
            <a:extLst>
              <a:ext uri="{FF2B5EF4-FFF2-40B4-BE49-F238E27FC236}">
                <a16:creationId xmlns:a16="http://schemas.microsoft.com/office/drawing/2014/main" id="{C5C06D53-C9F6-47E8-BFE1-B8193A1AED8B}"/>
              </a:ext>
            </a:extLst>
          </p:cNvPr>
          <p:cNvSpPr/>
          <p:nvPr userDrawn="1"/>
        </p:nvSpPr>
        <p:spPr>
          <a:xfrm>
            <a:off x="1669987"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49076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7451965" y="1665520"/>
            <a:ext cx="426696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804672" y="1335024"/>
            <a:ext cx="6190488" cy="1179576"/>
          </a:xfrm>
        </p:spPr>
        <p:txBody>
          <a:bodyPr lIns="91440" tIns="45720" rIns="91440" bIns="45720" anchor="b"/>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850392" y="2825496"/>
            <a:ext cx="6190488" cy="3346704"/>
          </a:xfrm>
        </p:spPr>
        <p:txBody>
          <a:bodyPr/>
          <a:lstStyle>
            <a:lvl1pPr marL="0" indent="0">
              <a:lnSpc>
                <a:spcPct val="110000"/>
              </a:lnSpc>
              <a:buNone/>
              <a:defRPr sz="2000"/>
            </a:lvl1pPr>
            <a:lvl2pPr marL="228600">
              <a:defRPr sz="1800"/>
            </a:lvl2pPr>
            <a:lvl3pPr marL="457200">
              <a:defRPr sz="1600"/>
            </a:lvl3pPr>
            <a:lvl4pPr marL="685800">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lvl1pPr>
              <a:defRPr>
                <a:solidFill>
                  <a:schemeClr val="accent2"/>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7964424" y="621792"/>
            <a:ext cx="4114800" cy="365125"/>
          </a:xfrm>
        </p:spPr>
        <p:txBody>
          <a:bodyPr/>
          <a:lstStyle>
            <a:lvl1pPr>
              <a:defRPr baseline="0">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9" name="Graphic 11">
            <a:extLst>
              <a:ext uri="{FF2B5EF4-FFF2-40B4-BE49-F238E27FC236}">
                <a16:creationId xmlns:a16="http://schemas.microsoft.com/office/drawing/2014/main" id="{BB13A13C-36EA-4B13-9175-C5FE95B34D33}"/>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Tree>
    <p:extLst>
      <p:ext uri="{BB962C8B-B14F-4D97-AF65-F5344CB8AC3E}">
        <p14:creationId xmlns:p14="http://schemas.microsoft.com/office/powerpoint/2010/main" val="189711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Header">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463040"/>
            <a:ext cx="9144000" cy="2340864"/>
          </a:xfrm>
        </p:spPr>
        <p:txBody>
          <a:bodyPr anchor="b">
            <a:normAutofit/>
          </a:bodyPr>
          <a:lstStyle>
            <a:lvl1pPr algn="ctr">
              <a:defRPr sz="60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7048" y="3858768"/>
            <a:ext cx="9144000" cy="1325880"/>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Graphic 12">
            <a:extLst>
              <a:ext uri="{FF2B5EF4-FFF2-40B4-BE49-F238E27FC236}">
                <a16:creationId xmlns:a16="http://schemas.microsoft.com/office/drawing/2014/main" id="{8A41917E-4B97-447C-98AB-970D625F1DE6}"/>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5" name="Graphic 13">
            <a:extLst>
              <a:ext uri="{FF2B5EF4-FFF2-40B4-BE49-F238E27FC236}">
                <a16:creationId xmlns:a16="http://schemas.microsoft.com/office/drawing/2014/main" id="{3B3FD238-4561-4AF8-A1F1-185B0CAFE2AC}"/>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6" name="Graphic 15">
            <a:extLst>
              <a:ext uri="{FF2B5EF4-FFF2-40B4-BE49-F238E27FC236}">
                <a16:creationId xmlns:a16="http://schemas.microsoft.com/office/drawing/2014/main" id="{BAB9414C-AE69-4648-873E-9CE6B2DF8A71}"/>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7" name="Graphic 22">
            <a:extLst>
              <a:ext uri="{FF2B5EF4-FFF2-40B4-BE49-F238E27FC236}">
                <a16:creationId xmlns:a16="http://schemas.microsoft.com/office/drawing/2014/main" id="{3BF75235-4E6E-4184-82A5-EE6FE7993BBC}"/>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1">
            <a:extLst>
              <a:ext uri="{FF2B5EF4-FFF2-40B4-BE49-F238E27FC236}">
                <a16:creationId xmlns:a16="http://schemas.microsoft.com/office/drawing/2014/main" id="{E66FE37C-2F4B-42DA-BFF6-92DD00BDC49B}"/>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dirty="0"/>
          </a:p>
        </p:txBody>
      </p:sp>
      <p:sp>
        <p:nvSpPr>
          <p:cNvPr id="13" name="Graphic 23">
            <a:extLst>
              <a:ext uri="{FF2B5EF4-FFF2-40B4-BE49-F238E27FC236}">
                <a16:creationId xmlns:a16="http://schemas.microsoft.com/office/drawing/2014/main" id="{DDD38822-731A-48DA-A8A0-FBBAF7A6D65D}"/>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344248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4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6391656" y="841248"/>
            <a:ext cx="4434840" cy="3236976"/>
          </a:xfrm>
        </p:spPr>
        <p:txBody>
          <a:bodyPr anchor="b"/>
          <a:lstStyle>
            <a:lvl1pPr algn="l">
              <a:lnSpc>
                <a:spcPct val="110000"/>
              </a:lnSpc>
              <a:spcBef>
                <a:spcPts val="1000"/>
              </a:spcBef>
              <a:defRPr sz="3600" b="0" i="0" cap="none"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5" y="4498848"/>
            <a:ext cx="4434835" cy="510474"/>
          </a:xfrm>
        </p:spPr>
        <p:txBody>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01752"/>
            <a:ext cx="5221224" cy="6263640"/>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9904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gradFill>
          <a:gsLst>
            <a:gs pos="100000">
              <a:schemeClr val="accent4"/>
            </a:gs>
            <a:gs pos="0">
              <a:schemeClr val="accent2"/>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576072" y="365125"/>
            <a:ext cx="10771632" cy="1325563"/>
          </a:xfrm>
        </p:spPr>
        <p:txBody>
          <a:bodyPr/>
          <a:lstStyle>
            <a:lvl1pPr>
              <a:defRPr sz="5400" b="1" cap="all" baseline="0">
                <a:solidFill>
                  <a:schemeClr val="bg1"/>
                </a:solidFill>
              </a:defRPr>
            </a:lvl1pPr>
          </a:lstStyle>
          <a:p>
            <a:r>
              <a:rPr lang="en-US" dirty="0"/>
              <a:t>Title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576072" y="1825625"/>
            <a:ext cx="10771632"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a:xfrm>
            <a:off x="658368" y="6356350"/>
            <a:ext cx="2743200" cy="365125"/>
          </a:xfrm>
        </p:spPr>
        <p:txBody>
          <a:bodyPr/>
          <a:lstStyle>
            <a:lvl1pPr>
              <a:defRPr>
                <a:solidFill>
                  <a:schemeClr val="bg1"/>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8503920" y="841248"/>
            <a:ext cx="3630168" cy="365125"/>
          </a:xfrm>
        </p:spPr>
        <p:txBody>
          <a:bodyPr/>
          <a:lstStyle>
            <a:lvl1pPr>
              <a:defRPr>
                <a:solidFill>
                  <a:schemeClr val="bg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bg1"/>
                </a:solidFill>
              </a:defRPr>
            </a:lvl1pPr>
          </a:lstStyle>
          <a:p>
            <a:fld id="{D8DA9DAA-006C-4F4B-980E-E3DF019B24E2}" type="slidenum">
              <a:rPr lang="en-US" smtClean="0"/>
              <a:pPr/>
              <a:t>‹#›</a:t>
            </a:fld>
            <a:endParaRPr lang="en-US" dirty="0"/>
          </a:p>
        </p:txBody>
      </p:sp>
      <p:sp>
        <p:nvSpPr>
          <p:cNvPr id="9" name="Graphic 22">
            <a:extLst>
              <a:ext uri="{FF2B5EF4-FFF2-40B4-BE49-F238E27FC236}">
                <a16:creationId xmlns:a16="http://schemas.microsoft.com/office/drawing/2014/main" id="{4EADA2ED-8A8C-4D17-8798-F26BF3B4CE25}"/>
              </a:ext>
            </a:extLst>
          </p:cNvPr>
          <p:cNvSpPr/>
          <p:nvPr userDrawn="1"/>
        </p:nvSpPr>
        <p:spPr>
          <a:xfrm>
            <a:off x="11202264" y="344083"/>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3">
            <a:extLst>
              <a:ext uri="{FF2B5EF4-FFF2-40B4-BE49-F238E27FC236}">
                <a16:creationId xmlns:a16="http://schemas.microsoft.com/office/drawing/2014/main" id="{54AB3A25-6605-4446-9E53-ACEECD25E27B}"/>
              </a:ext>
            </a:extLst>
          </p:cNvPr>
          <p:cNvSpPr/>
          <p:nvPr userDrawn="1"/>
        </p:nvSpPr>
        <p:spPr>
          <a:xfrm>
            <a:off x="11563141" y="59091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12226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1444752"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784848"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Graphic 15">
            <a:extLst>
              <a:ext uri="{FF2B5EF4-FFF2-40B4-BE49-F238E27FC236}">
                <a16:creationId xmlns:a16="http://schemas.microsoft.com/office/drawing/2014/main" id="{D8685329-C6A1-4CB4-8AAE-150D0341F6A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2" name="Graphic 16">
            <a:extLst>
              <a:ext uri="{FF2B5EF4-FFF2-40B4-BE49-F238E27FC236}">
                <a16:creationId xmlns:a16="http://schemas.microsoft.com/office/drawing/2014/main" id="{83CE1DAA-30A3-41AE-8AE1-A7EE5C48A6F3}"/>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4" name="Graphic 14">
            <a:extLst>
              <a:ext uri="{FF2B5EF4-FFF2-40B4-BE49-F238E27FC236}">
                <a16:creationId xmlns:a16="http://schemas.microsoft.com/office/drawing/2014/main" id="{065162DD-7ACB-4F9C-90DD-24C743035892}"/>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120528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r>
              <a:rPr lang="en-US" dirty="0"/>
              <a:t>9/3/20XX</a:t>
            </a:r>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D8DA9DAA-006C-4F4B-980E-E3DF019B24E2}" type="slidenum">
              <a:rPr lang="en-US" smtClean="0"/>
              <a:t>‹#›</a:t>
            </a:fld>
            <a:endParaRPr lang="en-US" dirty="0"/>
          </a:p>
        </p:txBody>
      </p:sp>
    </p:spTree>
    <p:extLst>
      <p:ext uri="{BB962C8B-B14F-4D97-AF65-F5344CB8AC3E}">
        <p14:creationId xmlns:p14="http://schemas.microsoft.com/office/powerpoint/2010/main" val="1999713800"/>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17" r:id="rId3"/>
    <p:sldLayoutId id="2147483710" r:id="rId4"/>
    <p:sldLayoutId id="2147483709" r:id="rId5"/>
    <p:sldLayoutId id="2147483698" r:id="rId6"/>
    <p:sldLayoutId id="2147483713" r:id="rId7"/>
    <p:sldLayoutId id="2147483712" r:id="rId8"/>
    <p:sldLayoutId id="2147483700" r:id="rId9"/>
    <p:sldLayoutId id="2147483701" r:id="rId10"/>
    <p:sldLayoutId id="2147483716" r:id="rId11"/>
    <p:sldLayoutId id="2147483714" r:id="rId12"/>
    <p:sldLayoutId id="2147483715" r:id="rId13"/>
    <p:sldLayoutId id="2147483702" r:id="rId14"/>
    <p:sldLayoutId id="2147483703" r:id="rId15"/>
    <p:sldLayoutId id="2147483704" r:id="rId16"/>
    <p:sldLayoutId id="2147483705" r:id="rId1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4" name="Straight Connector 93">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457200" y="1598246"/>
            <a:ext cx="4412419" cy="3626217"/>
          </a:xfrm>
        </p:spPr>
        <p:txBody>
          <a:bodyPr vert="horz" lIns="91440" tIns="45720" rIns="91440" bIns="45720" rtlCol="0" anchor="t">
            <a:normAutofit fontScale="90000"/>
          </a:bodyPr>
          <a:lstStyle/>
          <a:p>
            <a:pPr algn="r"/>
            <a:br>
              <a:rPr lang="en-US" sz="3200" b="1" i="0" kern="1200" cap="all" baseline="0" dirty="0">
                <a:solidFill>
                  <a:schemeClr val="bg1"/>
                </a:solidFill>
                <a:latin typeface="+mj-lt"/>
                <a:ea typeface="+mj-ea"/>
                <a:cs typeface="+mj-cs"/>
              </a:rPr>
            </a:br>
            <a:r>
              <a:rPr lang="en-US" sz="3200" b="1" i="0" kern="1200" cap="all" baseline="0" dirty="0">
                <a:solidFill>
                  <a:schemeClr val="bg1"/>
                </a:solidFill>
                <a:latin typeface="+mj-lt"/>
                <a:ea typeface="+mj-ea"/>
                <a:cs typeface="+mj-cs"/>
              </a:rPr>
              <a:t> </a:t>
            </a:r>
            <a:br>
              <a:rPr lang="en-US" sz="3200" b="1" i="0" kern="1200" cap="all" baseline="0" dirty="0">
                <a:solidFill>
                  <a:schemeClr val="bg1"/>
                </a:solidFill>
                <a:latin typeface="+mj-lt"/>
                <a:ea typeface="+mj-ea"/>
                <a:cs typeface="+mj-cs"/>
              </a:rPr>
            </a:br>
            <a:r>
              <a:rPr lang="en-US" sz="4000" b="1" i="0" kern="1200" baseline="0" dirty="0">
                <a:solidFill>
                  <a:schemeClr val="bg1"/>
                </a:solidFill>
                <a:latin typeface="+mj-lt"/>
                <a:ea typeface="+mj-ea"/>
                <a:cs typeface="+mj-cs"/>
              </a:rPr>
              <a:t>Why travel to work is an important issue for trade unionists</a:t>
            </a:r>
            <a:endParaRPr lang="en-US" sz="3200" b="1" i="0" kern="1200" cap="all" baseline="0" dirty="0">
              <a:solidFill>
                <a:schemeClr val="bg1"/>
              </a:solidFill>
              <a:latin typeface="+mj-lt"/>
              <a:ea typeface="+mj-ea"/>
              <a:cs typeface="+mj-cs"/>
            </a:endParaRP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a:xfrm>
            <a:off x="8610600" y="224937"/>
            <a:ext cx="2743200" cy="365125"/>
          </a:xfrm>
        </p:spPr>
        <p:txBody>
          <a:bodyPr vert="horz" lIns="91440" tIns="45720" rIns="91440" bIns="45720" rtlCol="0" anchor="ctr">
            <a:normAutofit/>
          </a:bodyPr>
          <a:lstStyle/>
          <a:p>
            <a:pPr>
              <a:spcAft>
                <a:spcPts val="600"/>
              </a:spcAft>
            </a:pPr>
            <a:fld id="{D8DA9DAA-006C-4F4B-980E-E3DF019B24E2}" type="slidenum">
              <a:rPr lang="en-US" smtClean="0">
                <a:solidFill>
                  <a:schemeClr val="bg1"/>
                </a:solidFill>
              </a:rPr>
              <a:pPr>
                <a:spcAft>
                  <a:spcPts val="600"/>
                </a:spcAft>
              </a:pPr>
              <a:t>1</a:t>
            </a:fld>
            <a:endParaRPr lang="en-US">
              <a:solidFill>
                <a:schemeClr val="bg1"/>
              </a:solidFill>
            </a:endParaRPr>
          </a:p>
        </p:txBody>
      </p:sp>
      <p:sp>
        <p:nvSpPr>
          <p:cNvPr id="96" name="!!plus graphic">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endParaRPr lang="en-US"/>
          </a:p>
        </p:txBody>
      </p:sp>
      <p:cxnSp>
        <p:nvCxnSpPr>
          <p:cNvPr id="97"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98246"/>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8" name="Picture Placeholder 7" descr="A diagram of a road traffic system&#10;&#10;Description automatically generated with medium confidence">
            <a:extLst>
              <a:ext uri="{FF2B5EF4-FFF2-40B4-BE49-F238E27FC236}">
                <a16:creationId xmlns:a16="http://schemas.microsoft.com/office/drawing/2014/main" id="{B53D1AAB-32B2-4F04-828F-AB1C758AF004}"/>
              </a:ext>
            </a:extLst>
          </p:cNvPr>
          <p:cNvPicPr>
            <a:picLocks noGrp="1" noChangeAspect="1"/>
          </p:cNvPicPr>
          <p:nvPr>
            <p:ph idx="1"/>
          </p:nvPr>
        </p:nvPicPr>
        <p:blipFill rotWithShape="1">
          <a:blip r:embed="rId3"/>
          <a:srcRect l="2773" r="1" b="1"/>
          <a:stretch/>
        </p:blipFill>
        <p:spPr>
          <a:xfrm>
            <a:off x="5986926" y="1598246"/>
            <a:ext cx="5569864" cy="4783504"/>
          </a:xfrm>
          <a:prstGeom prst="rect">
            <a:avLst/>
          </a:prstGeom>
        </p:spPr>
      </p:pic>
      <p:sp>
        <p:nvSpPr>
          <p:cNvPr id="98" name="!!circle graphic">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36533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7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F2FB0B-15EC-453B-BC9B-69AD35DDCEA3}"/>
              </a:ext>
            </a:extLst>
          </p:cNvPr>
          <p:cNvSpPr>
            <a:spLocks noGrp="1"/>
          </p:cNvSpPr>
          <p:nvPr>
            <p:ph type="ctrTitle"/>
          </p:nvPr>
        </p:nvSpPr>
        <p:spPr>
          <a:xfrm>
            <a:off x="793159" y="1377146"/>
            <a:ext cx="4076460" cy="3626217"/>
          </a:xfrm>
        </p:spPr>
        <p:txBody>
          <a:bodyPr anchor="b">
            <a:normAutofit/>
          </a:bodyPr>
          <a:lstStyle/>
          <a:p>
            <a:pPr algn="r"/>
            <a:r>
              <a:rPr lang="en-GB" sz="3400" cap="none" dirty="0">
                <a:latin typeface="+mn-lt"/>
              </a:rPr>
              <a:t>76% of journeys  to work in Wales are made by car –and very few of those are EVs</a:t>
            </a:r>
            <a:endParaRPr lang="en-US" sz="3400" cap="none" dirty="0"/>
          </a:p>
        </p:txBody>
      </p:sp>
      <p:pic>
        <p:nvPicPr>
          <p:cNvPr id="6" name="Graphic 5" descr="Car">
            <a:extLst>
              <a:ext uri="{FF2B5EF4-FFF2-40B4-BE49-F238E27FC236}">
                <a16:creationId xmlns:a16="http://schemas.microsoft.com/office/drawing/2014/main" id="{83E89686-BF45-4566-9459-8DA5D606D80D}"/>
              </a:ext>
            </a:extLst>
          </p:cNvPr>
          <p:cNvPicPr>
            <a:picLocks noChangeAspect="1"/>
          </p:cNvPicPr>
          <p:nvPr/>
        </p:nvPicPr>
        <p:blipFill>
          <a:blip r:embed="rId3">
            <a:alphaModFix/>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45760" y="814998"/>
            <a:ext cx="6746241" cy="6043001"/>
          </a:xfrm>
          <a:prstGeom prst="rect">
            <a:avLst/>
          </a:prstGeom>
        </p:spPr>
      </p:pic>
      <p:sp>
        <p:nvSpPr>
          <p:cNvPr id="11"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3"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5"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17" name="Straight Connector 16">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88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DA59-55A0-4EA5-B3E4-646D1D3B4CEB}"/>
              </a:ext>
            </a:extLst>
          </p:cNvPr>
          <p:cNvSpPr>
            <a:spLocks noGrp="1"/>
          </p:cNvSpPr>
          <p:nvPr>
            <p:ph type="title"/>
          </p:nvPr>
        </p:nvSpPr>
        <p:spPr/>
        <p:txBody>
          <a:bodyPr>
            <a:normAutofit/>
          </a:bodyPr>
          <a:lstStyle/>
          <a:p>
            <a:r>
              <a:rPr lang="en-US" sz="5400" dirty="0"/>
              <a:t>The way we travel is a problem</a:t>
            </a:r>
          </a:p>
        </p:txBody>
      </p:sp>
      <p:sp>
        <p:nvSpPr>
          <p:cNvPr id="10" name="Content Placeholder 9">
            <a:extLst>
              <a:ext uri="{FF2B5EF4-FFF2-40B4-BE49-F238E27FC236}">
                <a16:creationId xmlns:a16="http://schemas.microsoft.com/office/drawing/2014/main" id="{743ABEE8-02AA-DB17-0AFF-F8D37FBCEFEA}"/>
              </a:ext>
            </a:extLst>
          </p:cNvPr>
          <p:cNvSpPr>
            <a:spLocks noGrp="1"/>
          </p:cNvSpPr>
          <p:nvPr>
            <p:ph sz="quarter" idx="4"/>
          </p:nvPr>
        </p:nvSpPr>
        <p:spPr>
          <a:xfrm>
            <a:off x="1076960" y="1889760"/>
            <a:ext cx="10129520" cy="4299903"/>
          </a:xfrm>
        </p:spPr>
        <p:txBody>
          <a:bodyPr/>
          <a:lstStyle/>
          <a:p>
            <a:r>
              <a:rPr lang="en-GB" sz="3600" dirty="0"/>
              <a:t>It’s a problem for our environment:</a:t>
            </a:r>
          </a:p>
          <a:p>
            <a:r>
              <a:rPr lang="en-GB" sz="3600" dirty="0"/>
              <a:t>It’s a problem for our health</a:t>
            </a:r>
          </a:p>
          <a:p>
            <a:r>
              <a:rPr lang="en-GB" sz="3600" dirty="0"/>
              <a:t>It’s a problem for equality of opportunity</a:t>
            </a:r>
          </a:p>
          <a:p>
            <a:r>
              <a:rPr lang="en-GB" sz="3600" dirty="0"/>
              <a:t>It’s a problem for our economy</a:t>
            </a:r>
          </a:p>
          <a:p>
            <a:endParaRPr lang="en-GB" dirty="0"/>
          </a:p>
          <a:p>
            <a:endParaRPr lang="en-GB" dirty="0"/>
          </a:p>
          <a:p>
            <a:endParaRPr lang="en-GB" dirty="0"/>
          </a:p>
        </p:txBody>
      </p:sp>
    </p:spTree>
    <p:extLst>
      <p:ext uri="{BB962C8B-B14F-4D97-AF65-F5344CB8AC3E}">
        <p14:creationId xmlns:p14="http://schemas.microsoft.com/office/powerpoint/2010/main" val="3293136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DA59-55A0-4EA5-B3E4-646D1D3B4CEB}"/>
              </a:ext>
            </a:extLst>
          </p:cNvPr>
          <p:cNvSpPr>
            <a:spLocks noGrp="1"/>
          </p:cNvSpPr>
          <p:nvPr>
            <p:ph type="title"/>
          </p:nvPr>
        </p:nvSpPr>
        <p:spPr/>
        <p:txBody>
          <a:bodyPr>
            <a:normAutofit/>
          </a:bodyPr>
          <a:lstStyle/>
          <a:p>
            <a:r>
              <a:rPr lang="en-US" sz="5400" dirty="0"/>
              <a:t>The Environment</a:t>
            </a:r>
          </a:p>
        </p:txBody>
      </p:sp>
      <p:sp>
        <p:nvSpPr>
          <p:cNvPr id="4" name="Content Placeholder 3">
            <a:extLst>
              <a:ext uri="{FF2B5EF4-FFF2-40B4-BE49-F238E27FC236}">
                <a16:creationId xmlns:a16="http://schemas.microsoft.com/office/drawing/2014/main" id="{1FE9CB6C-6FF8-4B8C-9B41-2DDD39B25DE3}"/>
              </a:ext>
            </a:extLst>
          </p:cNvPr>
          <p:cNvSpPr>
            <a:spLocks noGrp="1"/>
          </p:cNvSpPr>
          <p:nvPr>
            <p:ph sz="half" idx="2"/>
          </p:nvPr>
        </p:nvSpPr>
        <p:spPr>
          <a:xfrm>
            <a:off x="995680" y="1910080"/>
            <a:ext cx="10434320" cy="4279583"/>
          </a:xfrm>
        </p:spPr>
        <p:txBody>
          <a:bodyPr>
            <a:normAutofit/>
          </a:bodyPr>
          <a:lstStyle/>
          <a:p>
            <a:pPr>
              <a:lnSpc>
                <a:spcPct val="120000"/>
              </a:lnSpc>
              <a:spcAft>
                <a:spcPts val="400"/>
              </a:spcAft>
            </a:pPr>
            <a:r>
              <a:rPr lang="en-US" sz="2800" dirty="0"/>
              <a:t>Transport accounts for 15% of Wales’ climate changing carbon emissions.</a:t>
            </a:r>
          </a:p>
          <a:p>
            <a:pPr lvl="1">
              <a:lnSpc>
                <a:spcPct val="120000"/>
              </a:lnSpc>
              <a:spcAft>
                <a:spcPts val="400"/>
              </a:spcAft>
            </a:pPr>
            <a:r>
              <a:rPr lang="en-US" sz="2400" dirty="0"/>
              <a:t>Over 50% of the emissions come from cars.</a:t>
            </a:r>
          </a:p>
          <a:p>
            <a:pPr>
              <a:lnSpc>
                <a:spcPct val="120000"/>
              </a:lnSpc>
              <a:spcAft>
                <a:spcPts val="400"/>
              </a:spcAft>
            </a:pPr>
            <a:r>
              <a:rPr lang="en-GB" sz="2800" dirty="0"/>
              <a:t>Air pollution from transport also contributes to nature loss and impacts negatively on ecosystems.</a:t>
            </a:r>
          </a:p>
          <a:p>
            <a:pPr>
              <a:lnSpc>
                <a:spcPct val="120000"/>
              </a:lnSpc>
              <a:spcAft>
                <a:spcPts val="400"/>
              </a:spcAft>
            </a:pPr>
            <a:r>
              <a:rPr lang="en-GB" sz="2800" dirty="0"/>
              <a:t>Car parking and roads take up large areas of urban space.</a:t>
            </a:r>
          </a:p>
          <a:p>
            <a:pPr>
              <a:lnSpc>
                <a:spcPct val="120000"/>
              </a:lnSpc>
              <a:spcAft>
                <a:spcPts val="400"/>
              </a:spcAft>
            </a:pPr>
            <a:endParaRPr lang="en-US" sz="2100" dirty="0"/>
          </a:p>
        </p:txBody>
      </p:sp>
    </p:spTree>
    <p:extLst>
      <p:ext uri="{BB962C8B-B14F-4D97-AF65-F5344CB8AC3E}">
        <p14:creationId xmlns:p14="http://schemas.microsoft.com/office/powerpoint/2010/main" val="18889623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DA59-55A0-4EA5-B3E4-646D1D3B4CEB}"/>
              </a:ext>
            </a:extLst>
          </p:cNvPr>
          <p:cNvSpPr>
            <a:spLocks noGrp="1"/>
          </p:cNvSpPr>
          <p:nvPr>
            <p:ph type="title"/>
          </p:nvPr>
        </p:nvSpPr>
        <p:spPr/>
        <p:txBody>
          <a:bodyPr>
            <a:normAutofit/>
          </a:bodyPr>
          <a:lstStyle/>
          <a:p>
            <a:r>
              <a:rPr lang="en-US" sz="5400" dirty="0"/>
              <a:t>Health</a:t>
            </a:r>
          </a:p>
        </p:txBody>
      </p:sp>
      <p:sp>
        <p:nvSpPr>
          <p:cNvPr id="4" name="Content Placeholder 3">
            <a:extLst>
              <a:ext uri="{FF2B5EF4-FFF2-40B4-BE49-F238E27FC236}">
                <a16:creationId xmlns:a16="http://schemas.microsoft.com/office/drawing/2014/main" id="{1FE9CB6C-6FF8-4B8C-9B41-2DDD39B25DE3}"/>
              </a:ext>
            </a:extLst>
          </p:cNvPr>
          <p:cNvSpPr>
            <a:spLocks noGrp="1"/>
          </p:cNvSpPr>
          <p:nvPr>
            <p:ph sz="half" idx="2"/>
          </p:nvPr>
        </p:nvSpPr>
        <p:spPr>
          <a:xfrm>
            <a:off x="1005840" y="1889760"/>
            <a:ext cx="10424160" cy="4299903"/>
          </a:xfrm>
        </p:spPr>
        <p:txBody>
          <a:bodyPr>
            <a:normAutofit lnSpcReduction="10000"/>
          </a:bodyPr>
          <a:lstStyle/>
          <a:p>
            <a:pPr>
              <a:lnSpc>
                <a:spcPct val="120000"/>
              </a:lnSpc>
              <a:spcAft>
                <a:spcPts val="400"/>
              </a:spcAft>
            </a:pPr>
            <a:r>
              <a:rPr lang="en-GB" sz="2400" dirty="0"/>
              <a:t>Wales has the lowest physical activity  levels  in  Britain. </a:t>
            </a:r>
          </a:p>
          <a:p>
            <a:pPr lvl="1">
              <a:lnSpc>
                <a:spcPct val="120000"/>
              </a:lnSpc>
              <a:spcAft>
                <a:spcPts val="400"/>
              </a:spcAft>
            </a:pPr>
            <a:r>
              <a:rPr lang="en-GB" sz="2000" dirty="0"/>
              <a:t>This results in  obesity  and a whole range of illnesses that are estimated to cost the Welsh NHS £35 million each year.</a:t>
            </a:r>
          </a:p>
          <a:p>
            <a:pPr>
              <a:lnSpc>
                <a:spcPct val="120000"/>
              </a:lnSpc>
              <a:spcAft>
                <a:spcPts val="400"/>
              </a:spcAft>
            </a:pPr>
            <a:r>
              <a:rPr lang="en-US" sz="2400" dirty="0"/>
              <a:t>Air quality</a:t>
            </a:r>
          </a:p>
          <a:p>
            <a:pPr lvl="1">
              <a:lnSpc>
                <a:spcPct val="120000"/>
              </a:lnSpc>
              <a:spcAft>
                <a:spcPts val="400"/>
              </a:spcAft>
            </a:pPr>
            <a:r>
              <a:rPr lang="en-GB" sz="2000" dirty="0"/>
              <a:t>According to Public Health Wales, each year around 1,000 to 1,400 avoidable deaths in Wales are due to exposure to air pollution, both in the form of NO2 and particulate matter. </a:t>
            </a:r>
            <a:endParaRPr lang="en-US" sz="2000" dirty="0"/>
          </a:p>
          <a:p>
            <a:pPr>
              <a:lnSpc>
                <a:spcPct val="120000"/>
              </a:lnSpc>
              <a:spcAft>
                <a:spcPts val="400"/>
              </a:spcAft>
            </a:pPr>
            <a:r>
              <a:rPr lang="en-US" sz="2400" dirty="0"/>
              <a:t>Road Casualties</a:t>
            </a:r>
          </a:p>
          <a:p>
            <a:pPr lvl="1">
              <a:lnSpc>
                <a:spcPct val="120000"/>
              </a:lnSpc>
              <a:spcAft>
                <a:spcPts val="400"/>
              </a:spcAft>
            </a:pPr>
            <a:r>
              <a:rPr lang="en-GB" sz="2000" dirty="0"/>
              <a:t>In 2022 there were 4,447 road casualties in Wales</a:t>
            </a:r>
            <a:endParaRPr lang="en-US" sz="2000" dirty="0"/>
          </a:p>
          <a:p>
            <a:pPr>
              <a:lnSpc>
                <a:spcPct val="120000"/>
              </a:lnSpc>
              <a:spcAft>
                <a:spcPts val="400"/>
              </a:spcAft>
            </a:pPr>
            <a:endParaRPr lang="en-US" sz="2100" dirty="0"/>
          </a:p>
        </p:txBody>
      </p:sp>
    </p:spTree>
    <p:extLst>
      <p:ext uri="{BB962C8B-B14F-4D97-AF65-F5344CB8AC3E}">
        <p14:creationId xmlns:p14="http://schemas.microsoft.com/office/powerpoint/2010/main" val="25079866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DA59-55A0-4EA5-B3E4-646D1D3B4CEB}"/>
              </a:ext>
            </a:extLst>
          </p:cNvPr>
          <p:cNvSpPr>
            <a:spLocks noGrp="1"/>
          </p:cNvSpPr>
          <p:nvPr>
            <p:ph type="title"/>
          </p:nvPr>
        </p:nvSpPr>
        <p:spPr/>
        <p:txBody>
          <a:bodyPr>
            <a:normAutofit/>
          </a:bodyPr>
          <a:lstStyle/>
          <a:p>
            <a:r>
              <a:rPr lang="en-US" sz="5400" dirty="0"/>
              <a:t>Equalities</a:t>
            </a:r>
          </a:p>
        </p:txBody>
      </p:sp>
      <p:sp>
        <p:nvSpPr>
          <p:cNvPr id="4" name="Content Placeholder 3">
            <a:extLst>
              <a:ext uri="{FF2B5EF4-FFF2-40B4-BE49-F238E27FC236}">
                <a16:creationId xmlns:a16="http://schemas.microsoft.com/office/drawing/2014/main" id="{1FE9CB6C-6FF8-4B8C-9B41-2DDD39B25DE3}"/>
              </a:ext>
            </a:extLst>
          </p:cNvPr>
          <p:cNvSpPr>
            <a:spLocks noGrp="1"/>
          </p:cNvSpPr>
          <p:nvPr>
            <p:ph sz="half" idx="2"/>
          </p:nvPr>
        </p:nvSpPr>
        <p:spPr>
          <a:xfrm>
            <a:off x="995680" y="1889760"/>
            <a:ext cx="10434320" cy="4299903"/>
          </a:xfrm>
        </p:spPr>
        <p:txBody>
          <a:bodyPr>
            <a:normAutofit/>
          </a:bodyPr>
          <a:lstStyle/>
          <a:p>
            <a:pPr>
              <a:lnSpc>
                <a:spcPct val="120000"/>
              </a:lnSpc>
              <a:spcAft>
                <a:spcPts val="400"/>
              </a:spcAft>
            </a:pPr>
            <a:r>
              <a:rPr lang="en-US" sz="2800" dirty="0"/>
              <a:t>Should you have to have a car to get a job?</a:t>
            </a:r>
          </a:p>
          <a:p>
            <a:pPr>
              <a:lnSpc>
                <a:spcPct val="120000"/>
              </a:lnSpc>
              <a:spcAft>
                <a:spcPts val="400"/>
              </a:spcAft>
            </a:pPr>
            <a:r>
              <a:rPr lang="en-US" sz="2800" dirty="0"/>
              <a:t>Affordability</a:t>
            </a:r>
          </a:p>
          <a:p>
            <a:pPr lvl="1">
              <a:lnSpc>
                <a:spcPct val="120000"/>
              </a:lnSpc>
              <a:spcAft>
                <a:spcPts val="400"/>
              </a:spcAft>
            </a:pPr>
            <a:r>
              <a:rPr lang="en-US" sz="2400" dirty="0"/>
              <a:t>19% of Welsh households don’t have access to a car.</a:t>
            </a:r>
          </a:p>
          <a:p>
            <a:pPr lvl="1">
              <a:lnSpc>
                <a:spcPct val="120000"/>
              </a:lnSpc>
              <a:spcAft>
                <a:spcPts val="400"/>
              </a:spcAft>
            </a:pPr>
            <a:r>
              <a:rPr lang="en-US" sz="2400" dirty="0"/>
              <a:t>Young people face massive insurance costs.</a:t>
            </a:r>
          </a:p>
          <a:p>
            <a:pPr>
              <a:lnSpc>
                <a:spcPct val="120000"/>
              </a:lnSpc>
              <a:spcAft>
                <a:spcPts val="400"/>
              </a:spcAft>
            </a:pPr>
            <a:r>
              <a:rPr lang="en-US" sz="2800" dirty="0"/>
              <a:t>Accessibility</a:t>
            </a:r>
          </a:p>
          <a:p>
            <a:pPr lvl="1">
              <a:lnSpc>
                <a:spcPct val="120000"/>
              </a:lnSpc>
              <a:spcAft>
                <a:spcPts val="400"/>
              </a:spcAft>
            </a:pPr>
            <a:r>
              <a:rPr lang="en-US" sz="2400" dirty="0"/>
              <a:t>Many disabled people cannot drive.</a:t>
            </a:r>
          </a:p>
          <a:p>
            <a:pPr lvl="1">
              <a:lnSpc>
                <a:spcPct val="120000"/>
              </a:lnSpc>
              <a:spcAft>
                <a:spcPts val="400"/>
              </a:spcAft>
            </a:pPr>
            <a:endParaRPr lang="en-US" sz="1900" dirty="0"/>
          </a:p>
        </p:txBody>
      </p:sp>
    </p:spTree>
    <p:extLst>
      <p:ext uri="{BB962C8B-B14F-4D97-AF65-F5344CB8AC3E}">
        <p14:creationId xmlns:p14="http://schemas.microsoft.com/office/powerpoint/2010/main" val="14431797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DA59-55A0-4EA5-B3E4-646D1D3B4CEB}"/>
              </a:ext>
            </a:extLst>
          </p:cNvPr>
          <p:cNvSpPr>
            <a:spLocks noGrp="1"/>
          </p:cNvSpPr>
          <p:nvPr>
            <p:ph type="title"/>
          </p:nvPr>
        </p:nvSpPr>
        <p:spPr/>
        <p:txBody>
          <a:bodyPr>
            <a:normAutofit/>
          </a:bodyPr>
          <a:lstStyle/>
          <a:p>
            <a:r>
              <a:rPr lang="en-US" sz="5400" dirty="0"/>
              <a:t>The Economy</a:t>
            </a:r>
          </a:p>
        </p:txBody>
      </p:sp>
      <p:sp>
        <p:nvSpPr>
          <p:cNvPr id="4" name="Content Placeholder 3">
            <a:extLst>
              <a:ext uri="{FF2B5EF4-FFF2-40B4-BE49-F238E27FC236}">
                <a16:creationId xmlns:a16="http://schemas.microsoft.com/office/drawing/2014/main" id="{1FE9CB6C-6FF8-4B8C-9B41-2DDD39B25DE3}"/>
              </a:ext>
            </a:extLst>
          </p:cNvPr>
          <p:cNvSpPr>
            <a:spLocks noGrp="1"/>
          </p:cNvSpPr>
          <p:nvPr>
            <p:ph sz="half" idx="2"/>
          </p:nvPr>
        </p:nvSpPr>
        <p:spPr>
          <a:xfrm>
            <a:off x="995680" y="1889760"/>
            <a:ext cx="10434320" cy="4299903"/>
          </a:xfrm>
        </p:spPr>
        <p:txBody>
          <a:bodyPr>
            <a:normAutofit/>
          </a:bodyPr>
          <a:lstStyle/>
          <a:p>
            <a:pPr>
              <a:lnSpc>
                <a:spcPct val="120000"/>
              </a:lnSpc>
              <a:spcAft>
                <a:spcPts val="400"/>
              </a:spcAft>
            </a:pPr>
            <a:r>
              <a:rPr lang="en-GB" sz="2800" dirty="0"/>
              <a:t>Congestion is currently estimated to cost Wales £2bn per annum</a:t>
            </a:r>
          </a:p>
          <a:p>
            <a:pPr>
              <a:lnSpc>
                <a:spcPct val="120000"/>
              </a:lnSpc>
              <a:spcAft>
                <a:spcPts val="400"/>
              </a:spcAft>
            </a:pPr>
            <a:r>
              <a:rPr lang="en-GB" sz="2800" dirty="0"/>
              <a:t>Ill health resulting from physical inactivity is a major cost to the economy</a:t>
            </a:r>
            <a:endParaRPr lang="en-US" sz="2800" dirty="0"/>
          </a:p>
        </p:txBody>
      </p:sp>
    </p:spTree>
    <p:extLst>
      <p:ext uri="{BB962C8B-B14F-4D97-AF65-F5344CB8AC3E}">
        <p14:creationId xmlns:p14="http://schemas.microsoft.com/office/powerpoint/2010/main" val="41073420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3A6A293-F6F8-4E4E-8386-80B1A029C308}"/>
              </a:ext>
            </a:extLst>
          </p:cNvPr>
          <p:cNvSpPr txBox="1"/>
          <p:nvPr/>
        </p:nvSpPr>
        <p:spPr>
          <a:xfrm>
            <a:off x="1188069" y="381935"/>
            <a:ext cx="3973211" cy="597441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7200" kern="1200" dirty="0">
                <a:solidFill>
                  <a:schemeClr val="bg1"/>
                </a:solidFill>
                <a:latin typeface="+mj-lt"/>
                <a:ea typeface="+mj-ea"/>
                <a:cs typeface="+mj-cs"/>
              </a:rPr>
              <a:t>So how do we bring about change?</a:t>
            </a:r>
          </a:p>
        </p:txBody>
      </p: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4" name="Content Placeholder 3">
            <a:extLst>
              <a:ext uri="{FF2B5EF4-FFF2-40B4-BE49-F238E27FC236}">
                <a16:creationId xmlns:a16="http://schemas.microsoft.com/office/drawing/2014/main" id="{B1BC4F0E-3645-46B5-9C25-D47125A838C6}"/>
              </a:ext>
            </a:extLst>
          </p:cNvPr>
          <p:cNvSpPr>
            <a:spLocks noGrp="1"/>
          </p:cNvSpPr>
          <p:nvPr>
            <p:ph idx="1"/>
          </p:nvPr>
        </p:nvSpPr>
        <p:spPr>
          <a:xfrm>
            <a:off x="5779912" y="381935"/>
            <a:ext cx="5303044" cy="5974415"/>
          </a:xfrm>
        </p:spPr>
        <p:txBody>
          <a:bodyPr vert="horz" lIns="91440" tIns="45720" rIns="91440" bIns="45720" rtlCol="0" anchor="ctr">
            <a:normAutofit/>
          </a:bodyPr>
          <a:lstStyle/>
          <a:p>
            <a:pPr marL="114300">
              <a:lnSpc>
                <a:spcPct val="90000"/>
              </a:lnSpc>
            </a:pPr>
            <a:r>
              <a:rPr lang="en-GB" sz="4000" dirty="0"/>
              <a:t>Just because something is a problem doesn’t mean people – even trade unionists – will want to stop doing it!</a:t>
            </a:r>
          </a:p>
          <a:p>
            <a:pPr marL="114300">
              <a:lnSpc>
                <a:spcPct val="90000"/>
              </a:lnSpc>
            </a:pPr>
            <a:endParaRPr lang="en-US" sz="2400" dirty="0"/>
          </a:p>
        </p:txBody>
      </p:sp>
      <p:cxnSp>
        <p:nvCxnSpPr>
          <p:cNvPr id="21" name="Straight Connector 2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5745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202E562C-2920-4028-B72C-79BA7F333BB2}"/>
              </a:ext>
            </a:extLst>
          </p:cNvPr>
          <p:cNvSpPr>
            <a:spLocks noGrp="1"/>
          </p:cNvSpPr>
          <p:nvPr>
            <p:ph type="title"/>
          </p:nvPr>
        </p:nvSpPr>
        <p:spPr>
          <a:xfrm>
            <a:off x="1188069" y="381935"/>
            <a:ext cx="4008583" cy="5974414"/>
          </a:xfrm>
        </p:spPr>
        <p:txBody>
          <a:bodyPr vert="horz" lIns="91440" tIns="45720" rIns="91440" bIns="45720" rtlCol="0" anchor="ctr">
            <a:normAutofit/>
          </a:bodyPr>
          <a:lstStyle/>
          <a:p>
            <a:r>
              <a:rPr lang="en-US" sz="6100" kern="1200">
                <a:solidFill>
                  <a:schemeClr val="bg1"/>
                </a:solidFill>
                <a:latin typeface="+mj-lt"/>
                <a:ea typeface="+mj-ea"/>
                <a:cs typeface="+mj-cs"/>
              </a:rPr>
              <a:t>Changing travel habits</a:t>
            </a:r>
          </a:p>
        </p:txBody>
      </p: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4" name="Content Placeholder 3">
            <a:extLst>
              <a:ext uri="{FF2B5EF4-FFF2-40B4-BE49-F238E27FC236}">
                <a16:creationId xmlns:a16="http://schemas.microsoft.com/office/drawing/2014/main" id="{B1BC4F0E-3645-46B5-9C25-D47125A838C6}"/>
              </a:ext>
            </a:extLst>
          </p:cNvPr>
          <p:cNvSpPr>
            <a:spLocks noGrp="1"/>
          </p:cNvSpPr>
          <p:nvPr>
            <p:ph sz="half" idx="1"/>
          </p:nvPr>
        </p:nvSpPr>
        <p:spPr>
          <a:xfrm>
            <a:off x="5862740" y="381935"/>
            <a:ext cx="5613364" cy="5974415"/>
          </a:xfrm>
        </p:spPr>
        <p:txBody>
          <a:bodyPr vert="horz" lIns="91440" tIns="45720" rIns="91440" bIns="45720" rtlCol="0" anchor="ctr">
            <a:normAutofit/>
          </a:bodyPr>
          <a:lstStyle/>
          <a:p>
            <a:r>
              <a:rPr lang="en-GB" b="1"/>
              <a:t>Ask </a:t>
            </a:r>
            <a:r>
              <a:rPr lang="en-GB" b="1" dirty="0"/>
              <a:t>the members</a:t>
            </a:r>
          </a:p>
          <a:p>
            <a:r>
              <a:rPr lang="en-GB" b="1" dirty="0"/>
              <a:t>It’s all about choice</a:t>
            </a:r>
          </a:p>
          <a:p>
            <a:r>
              <a:rPr lang="en-GB" b="1" dirty="0"/>
              <a:t>Raise awareness of the alternatives</a:t>
            </a:r>
          </a:p>
          <a:p>
            <a:pPr lvl="1"/>
            <a:r>
              <a:rPr lang="en-GB" sz="1800" b="1" dirty="0"/>
              <a:t>Emphasise the positives</a:t>
            </a:r>
          </a:p>
          <a:p>
            <a:r>
              <a:rPr lang="en-GB" b="1" dirty="0"/>
              <a:t>Make it easier to be sustainable</a:t>
            </a:r>
          </a:p>
          <a:p>
            <a:endParaRPr lang="en-GB" b="1" dirty="0"/>
          </a:p>
          <a:p>
            <a:r>
              <a:rPr lang="en-GB" b="1" dirty="0"/>
              <a:t>If you don’t do it the employer might</a:t>
            </a:r>
          </a:p>
        </p:txBody>
      </p:sp>
      <p:cxnSp>
        <p:nvCxnSpPr>
          <p:cNvPr id="21" name="Straight Connector 2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61794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adientUnivers">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Univers"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919F73-B6C2-4A43-95E2-833EC48925FE}">
  <ds:schemaRefs>
    <ds:schemaRef ds:uri="http://schemas.microsoft.com/office/infopath/2007/PartnerControls"/>
    <ds:schemaRef ds:uri="http://purl.org/dc/elements/1.1/"/>
    <ds:schemaRef ds:uri="16c05727-aa75-4e4a-9b5f-8a80a1165891"/>
    <ds:schemaRef ds:uri="71af3243-3dd4-4a8d-8c0d-dd76da1f02a5"/>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ABC329F5-30EE-4BF7-AA2A-B837B51416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8E00D1-8EA3-4E42-801D-0253E1EAFC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Widescreen</PresentationFormat>
  <Paragraphs>50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Univers</vt:lpstr>
      <vt:lpstr>GradientUnivers</vt:lpstr>
      <vt:lpstr>   Why travel to work is an important issue for trade unionists</vt:lpstr>
      <vt:lpstr>76% of journeys  to work in Wales are made by car –and very few of those are EVs</vt:lpstr>
      <vt:lpstr>The way we travel is a problem</vt:lpstr>
      <vt:lpstr>The Environment</vt:lpstr>
      <vt:lpstr>Health</vt:lpstr>
      <vt:lpstr>Equalities</vt:lpstr>
      <vt:lpstr>The Economy</vt:lpstr>
      <vt:lpstr>PowerPoint Presentation</vt:lpstr>
      <vt:lpstr>Changing travel habits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Enabling Active Travel</dc:title>
  <dc:creator>Chris Roberts</dc:creator>
  <cp:lastModifiedBy>Jo Rees</cp:lastModifiedBy>
  <cp:revision>28</cp:revision>
  <cp:lastPrinted>2021-03-23T13:12:28Z</cp:lastPrinted>
  <dcterms:created xsi:type="dcterms:W3CDTF">2021-03-12T17:08:58Z</dcterms:created>
  <dcterms:modified xsi:type="dcterms:W3CDTF">2023-11-16T15:21:06Z</dcterms:modified>
</cp:coreProperties>
</file>