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  <p:sldMasterId id="2147483679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6858000" cy="5143500"/>
  <p:notesSz cx="6797675" cy="9926638"/>
  <p:embeddedFontLst>
    <p:embeddedFont>
      <p:font typeface="Carme" panose="020B0604020202020204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  <p:embeddedFont>
      <p:font typeface="Raleway" pitchFamily="2" charset="0"/>
      <p:regular r:id="rId33"/>
      <p:bold r:id="rId34"/>
      <p:italic r:id="rId35"/>
      <p:boldItalic r:id="rId36"/>
    </p:embeddedFont>
    <p:embeddedFont>
      <p:font typeface="Rockwell" panose="02060603020205020403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19200" y="1306513"/>
            <a:ext cx="4381500" cy="3286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586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−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bcc11c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5bcc11cfd_0_0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Font typeface="Carme"/>
              <a:buNone/>
            </a:pPr>
            <a:endParaRPr dirty="0"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53" name="Google Shape;153;g35bcc11cfd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1</a:t>
            </a:fld>
            <a:endParaRPr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432ad7d2cb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195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432ad7d2cb_0_310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17" name="Google Shape;217;g1432ad7d2cb_0_3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432ad7d2cb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195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432ad7d2cb_0_331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24" name="Google Shape;224;g1432ad7d2cb_0_33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432ad7d2cb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195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432ad7d2cb_0_339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35" name="Google Shape;235;g1432ad7d2cb_0_33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fbdffc6a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8fbdffc6a5_0_67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42" name="Google Shape;242;g28fbdffc6a5_0_6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61fc408fe1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61fc408fe1_1_588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49" name="Google Shape;249;g161fc408fe1_1_58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fbdffc6a5_0_145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endParaRPr b="1" dirty="0"/>
          </a:p>
        </p:txBody>
      </p:sp>
      <p:sp>
        <p:nvSpPr>
          <p:cNvPr id="255" name="Google Shape;255;g28fbdffc6a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8fbdffc6a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8fbdffc6a5_0_73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72" name="Google Shape;272;g28fbdffc6a5_0_7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61fc408fe1_1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61fc408fe1_1_570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80" name="Google Shape;280;g161fc408fe1_1_57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32ad7d2c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32ad7d2cb_0_460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86" name="Google Shape;286;g1432ad7d2cb_0_46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45cb1c0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f45cb1c0fb_0_0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93" name="Google Shape;293;gf45cb1c0fb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24fbb19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24fbb1925_0_0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160" name="Google Shape;160;gd24fbb1925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1fc408fe1_1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61fc408fe1_1_562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167" name="Google Shape;167;g161fc408fe1_1_56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32ad7d2cb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432ad7d2cb_0_593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174" name="Google Shape;174;g1432ad7d2cb_0_59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32ad7d2cb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432ad7d2cb_0_388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181" name="Google Shape;181;g1432ad7d2cb_0_38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fbdffc6a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fbdffc6a5_0_61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188" name="Google Shape;188;g28fbdffc6a5_0_6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432ad7d2cb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432ad7d2cb_0_291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195" name="Google Shape;195;g1432ad7d2cb_0_29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432ad7d2cb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195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432ad7d2cb_0_299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04" name="Google Shape;204;g1432ad7d2cb_0_29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432ad7d2cb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195" y="1306513"/>
            <a:ext cx="43815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432ad7d2cb_0_305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11" name="Google Shape;211;g1432ad7d2cb_0_30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C Title Slide">
  <p:cSld name="TUC Title Slide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6485" y="246888"/>
            <a:ext cx="6052744" cy="4663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76979" y="0"/>
                </a:lnTo>
                <a:lnTo>
                  <a:pt x="120000" y="60000"/>
                </a:lnTo>
                <a:lnTo>
                  <a:pt x="76979" y="120000"/>
                </a:lnTo>
                <a:lnTo>
                  <a:pt x="128" y="120000"/>
                </a:lnTo>
                <a:cubicBezTo>
                  <a:pt x="85" y="80000"/>
                  <a:pt x="42" y="40000"/>
                  <a:pt x="0" y="0"/>
                </a:cubicBezTo>
                <a:close/>
              </a:path>
            </a:pathLst>
          </a:cu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2970" y="0"/>
            <a:ext cx="5339139" cy="514998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51"/>
                </a:moveTo>
                <a:lnTo>
                  <a:pt x="66038" y="0"/>
                </a:lnTo>
                <a:lnTo>
                  <a:pt x="120000" y="59924"/>
                </a:lnTo>
                <a:lnTo>
                  <a:pt x="66038" y="119848"/>
                </a:lnTo>
                <a:lnTo>
                  <a:pt x="437" y="120000"/>
                </a:lnTo>
                <a:lnTo>
                  <a:pt x="0" y="151"/>
                </a:lnTo>
                <a:close/>
              </a:path>
            </a:pathLst>
          </a:custGeom>
          <a:gradFill>
            <a:gsLst>
              <a:gs pos="0">
                <a:srgbClr val="8F2F68">
                  <a:alpha val="30980"/>
                </a:srgbClr>
              </a:gs>
              <a:gs pos="58999">
                <a:srgbClr val="5C1645"/>
              </a:gs>
              <a:gs pos="100000">
                <a:srgbClr val="5C164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81189" y="1064529"/>
            <a:ext cx="3480074" cy="160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ckwell"/>
              <a:buNone/>
              <a:defRPr sz="2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81085" y="2621919"/>
            <a:ext cx="3481662" cy="90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5"/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148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7952" y="394287"/>
            <a:ext cx="1100783" cy="699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ntent slide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75450" y="4698600"/>
            <a:ext cx="20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240619" y="595425"/>
            <a:ext cx="62493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240616" y="1496700"/>
            <a:ext cx="62493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‐"/>
              <a:defRPr sz="1800"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→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‐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→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9pPr>
          </a:lstStyle>
          <a:p>
            <a:endParaRPr/>
          </a:p>
        </p:txBody>
      </p:sp>
      <p:cxnSp>
        <p:nvCxnSpPr>
          <p:cNvPr id="56" name="Google Shape;56;p11"/>
          <p:cNvCxnSpPr/>
          <p:nvPr/>
        </p:nvCxnSpPr>
        <p:spPr>
          <a:xfrm>
            <a:off x="323852" y="415650"/>
            <a:ext cx="31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1"/>
          <p:cNvCxnSpPr/>
          <p:nvPr/>
        </p:nvCxnSpPr>
        <p:spPr>
          <a:xfrm>
            <a:off x="323852" y="371675"/>
            <a:ext cx="31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C Title Slide">
  <p:cSld name="TUC Title Slide">
    <p:bg>
      <p:bgPr>
        <a:solidFill>
          <a:schemeClr val="accen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-6485" y="246888"/>
            <a:ext cx="6052800" cy="46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76979" y="0"/>
                </a:lnTo>
                <a:lnTo>
                  <a:pt x="120000" y="60000"/>
                </a:lnTo>
                <a:lnTo>
                  <a:pt x="76979" y="120000"/>
                </a:lnTo>
                <a:lnTo>
                  <a:pt x="128" y="120000"/>
                </a:lnTo>
                <a:cubicBezTo>
                  <a:pt x="85" y="80000"/>
                  <a:pt x="42" y="40000"/>
                  <a:pt x="0" y="0"/>
                </a:cubicBezTo>
                <a:close/>
              </a:path>
            </a:pathLst>
          </a:custGeom>
          <a:solidFill>
            <a:schemeClr val="accent2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-12970" y="0"/>
            <a:ext cx="5339100" cy="51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51"/>
                </a:moveTo>
                <a:lnTo>
                  <a:pt x="66038" y="0"/>
                </a:lnTo>
                <a:lnTo>
                  <a:pt x="120000" y="59924"/>
                </a:lnTo>
                <a:lnTo>
                  <a:pt x="66038" y="119848"/>
                </a:lnTo>
                <a:lnTo>
                  <a:pt x="437" y="120000"/>
                </a:lnTo>
                <a:lnTo>
                  <a:pt x="0" y="151"/>
                </a:lnTo>
                <a:close/>
              </a:path>
            </a:pathLst>
          </a:custGeom>
          <a:gradFill>
            <a:gsLst>
              <a:gs pos="0">
                <a:srgbClr val="8F2F68">
                  <a:alpha val="30980"/>
                </a:srgbClr>
              </a:gs>
              <a:gs pos="58999">
                <a:srgbClr val="5C1645"/>
              </a:gs>
              <a:gs pos="100000">
                <a:srgbClr val="5C164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81189" y="1064529"/>
            <a:ext cx="34800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ckwell"/>
              <a:buNone/>
              <a:defRPr sz="2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81085" y="2621919"/>
            <a:ext cx="34818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5"/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148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7952" y="394287"/>
            <a:ext cx="825588" cy="52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Title and Content">
  <p:cSld name="TUC 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4411322"/>
            <a:ext cx="6858000" cy="73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0" y="4411322"/>
            <a:ext cx="6506100" cy="732300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83315" y="282576"/>
            <a:ext cx="5839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ckwell"/>
              <a:buNone/>
              <a:defRPr sz="2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483315" y="1447799"/>
            <a:ext cx="58392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0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583326" cy="37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Two Column Content">
  <p:cSld name="TUC Two Column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83314" y="1447799"/>
            <a:ext cx="28170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0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3506315" y="1447799"/>
            <a:ext cx="28170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0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83314" y="282576"/>
            <a:ext cx="5840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ckwell"/>
              <a:buNone/>
              <a:defRPr sz="2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4411322"/>
            <a:ext cx="6858000" cy="73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0" y="4411322"/>
            <a:ext cx="6506100" cy="732300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583326" cy="37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Title and Table">
  <p:cSld name="TUC Title and Tab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483314" y="282576"/>
            <a:ext cx="5840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ckwell"/>
              <a:buNone/>
              <a:defRPr sz="2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6"/>
          <p:cNvSpPr>
            <a:spLocks noGrp="1"/>
          </p:cNvSpPr>
          <p:nvPr>
            <p:ph type="tbl" idx="2"/>
          </p:nvPr>
        </p:nvSpPr>
        <p:spPr>
          <a:xfrm>
            <a:off x="488156" y="1447800"/>
            <a:ext cx="58401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4411322"/>
            <a:ext cx="6858000" cy="73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0" y="4411322"/>
            <a:ext cx="6506100" cy="732300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583326" cy="37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Section Slide">
  <p:cSld name="TUC Section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7"/>
          <p:cNvGrpSpPr/>
          <p:nvPr/>
        </p:nvGrpSpPr>
        <p:grpSpPr>
          <a:xfrm>
            <a:off x="0" y="2191100"/>
            <a:ext cx="3547505" cy="2952369"/>
            <a:chOff x="0" y="0"/>
            <a:chExt cx="7434000" cy="5143500"/>
          </a:xfrm>
        </p:grpSpPr>
        <p:sp>
          <p:nvSpPr>
            <p:cNvPr id="86" name="Google Shape;86;p17"/>
            <p:cNvSpPr/>
            <p:nvPr/>
          </p:nvSpPr>
          <p:spPr>
            <a:xfrm>
              <a:off x="0" y="246888"/>
              <a:ext cx="7434000" cy="4663500"/>
            </a:xfrm>
            <a:prstGeom prst="homePlate">
              <a:avLst>
                <a:gd name="adj" fmla="val 46531"/>
              </a:avLst>
            </a:prstGeom>
            <a:solidFill>
              <a:schemeClr val="accent2">
                <a:alpha val="4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0" y="0"/>
              <a:ext cx="6714000" cy="5143500"/>
            </a:xfrm>
            <a:prstGeom prst="homePlate">
              <a:avLst>
                <a:gd name="adj" fmla="val 46678"/>
              </a:avLst>
            </a:prstGeom>
            <a:gradFill>
              <a:gsLst>
                <a:gs pos="0">
                  <a:srgbClr val="8F2F68">
                    <a:alpha val="30980"/>
                  </a:srgbClr>
                </a:gs>
                <a:gs pos="58999">
                  <a:srgbClr val="5C1645"/>
                </a:gs>
                <a:gs pos="100000">
                  <a:srgbClr val="5C16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86204" y="2708910"/>
            <a:ext cx="1740900" cy="18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0146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48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92893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06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Quote and Picture Slide">
  <p:cSld name="TUC Quote and Pictur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08684" y="752951"/>
            <a:ext cx="2438100" cy="7341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0146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48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92893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06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0" y="4411322"/>
            <a:ext cx="6858000" cy="73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0" y="4411322"/>
            <a:ext cx="6506100" cy="732300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583326" cy="37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accen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3743" y="1875805"/>
            <a:ext cx="1642885" cy="104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354343" y="4663217"/>
            <a:ext cx="411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ack Slide">
  <p:cSld name="CUSTOM_9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Title and Content">
  <p:cSld name="TUC 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4411322"/>
            <a:ext cx="6858000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4411322"/>
            <a:ext cx="6505956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83315" y="282576"/>
            <a:ext cx="5839310" cy="80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ckwell"/>
              <a:buNone/>
              <a:defRPr sz="2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83315" y="1447799"/>
            <a:ext cx="583931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0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777766" cy="49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C Title Slide">
  <p:cSld name="TUC Title Slide">
    <p:bg>
      <p:bgPr>
        <a:solidFill>
          <a:schemeClr val="accen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>
            <a:off x="-6485" y="246888"/>
            <a:ext cx="6052800" cy="46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76979" y="0"/>
                </a:lnTo>
                <a:lnTo>
                  <a:pt x="120000" y="60000"/>
                </a:lnTo>
                <a:lnTo>
                  <a:pt x="76979" y="120000"/>
                </a:lnTo>
                <a:lnTo>
                  <a:pt x="128" y="120000"/>
                </a:lnTo>
                <a:cubicBezTo>
                  <a:pt x="85" y="80000"/>
                  <a:pt x="42" y="40000"/>
                  <a:pt x="0" y="0"/>
                </a:cubicBezTo>
                <a:close/>
              </a:path>
            </a:pathLst>
          </a:custGeom>
          <a:solidFill>
            <a:schemeClr val="accent2">
              <a:alpha val="494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p23"/>
          <p:cNvSpPr/>
          <p:nvPr/>
        </p:nvSpPr>
        <p:spPr>
          <a:xfrm>
            <a:off x="-12970" y="0"/>
            <a:ext cx="5339100" cy="51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51"/>
                </a:moveTo>
                <a:lnTo>
                  <a:pt x="66038" y="0"/>
                </a:lnTo>
                <a:lnTo>
                  <a:pt x="120000" y="59924"/>
                </a:lnTo>
                <a:lnTo>
                  <a:pt x="66038" y="119848"/>
                </a:lnTo>
                <a:lnTo>
                  <a:pt x="437" y="120000"/>
                </a:lnTo>
                <a:lnTo>
                  <a:pt x="0" y="151"/>
                </a:lnTo>
                <a:close/>
              </a:path>
            </a:pathLst>
          </a:custGeom>
          <a:gradFill>
            <a:gsLst>
              <a:gs pos="0">
                <a:srgbClr val="8F2F68">
                  <a:alpha val="30588"/>
                </a:srgbClr>
              </a:gs>
              <a:gs pos="58999">
                <a:srgbClr val="5C1645"/>
              </a:gs>
              <a:gs pos="100000">
                <a:srgbClr val="5C164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3"/>
          <p:cNvSpPr txBox="1">
            <a:spLocks noGrp="1"/>
          </p:cNvSpPr>
          <p:nvPr>
            <p:ph type="ctrTitle"/>
          </p:nvPr>
        </p:nvSpPr>
        <p:spPr>
          <a:xfrm>
            <a:off x="481189" y="1064529"/>
            <a:ext cx="34800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ckwell"/>
              <a:buNone/>
              <a:defRPr sz="2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ubTitle" idx="1"/>
          </p:nvPr>
        </p:nvSpPr>
        <p:spPr>
          <a:xfrm>
            <a:off x="481085" y="2621919"/>
            <a:ext cx="34818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5"/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148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107" name="Google Shape;10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7952" y="394287"/>
            <a:ext cx="1100784" cy="699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Title and Content">
  <p:cSld name="TUC 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/>
          <p:nvPr/>
        </p:nvSpPr>
        <p:spPr>
          <a:xfrm>
            <a:off x="0" y="4411322"/>
            <a:ext cx="6858000" cy="73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4"/>
          <p:cNvSpPr/>
          <p:nvPr/>
        </p:nvSpPr>
        <p:spPr>
          <a:xfrm>
            <a:off x="0" y="4411322"/>
            <a:ext cx="6506100" cy="732300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483315" y="282576"/>
            <a:ext cx="5839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ckwell"/>
              <a:buNone/>
              <a:defRPr sz="2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483315" y="1447799"/>
            <a:ext cx="58392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113" name="Google Shape;11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777766" cy="49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Two Column Content">
  <p:cSld name="TUC Two Column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483314" y="1447799"/>
            <a:ext cx="28170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2"/>
          </p:nvPr>
        </p:nvSpPr>
        <p:spPr>
          <a:xfrm>
            <a:off x="3506315" y="1447799"/>
            <a:ext cx="28170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483314" y="282576"/>
            <a:ext cx="5840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ckwell"/>
              <a:buNone/>
              <a:defRPr sz="2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/>
          <p:nvPr/>
        </p:nvSpPr>
        <p:spPr>
          <a:xfrm>
            <a:off x="0" y="4411322"/>
            <a:ext cx="6858000" cy="73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9" name="Google Shape;119;p25"/>
          <p:cNvSpPr/>
          <p:nvPr/>
        </p:nvSpPr>
        <p:spPr>
          <a:xfrm>
            <a:off x="0" y="4411322"/>
            <a:ext cx="6506100" cy="732300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0" name="Google Shape;1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777766" cy="49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Title and Table">
  <p:cSld name="TUC Title and Tabl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483314" y="282576"/>
            <a:ext cx="5840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ckwell"/>
              <a:buNone/>
              <a:defRPr sz="2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6"/>
          <p:cNvSpPr>
            <a:spLocks noGrp="1"/>
          </p:cNvSpPr>
          <p:nvPr>
            <p:ph type="tbl" idx="2"/>
          </p:nvPr>
        </p:nvSpPr>
        <p:spPr>
          <a:xfrm>
            <a:off x="488156" y="1447800"/>
            <a:ext cx="58401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4" name="Google Shape;124;p26"/>
          <p:cNvSpPr/>
          <p:nvPr/>
        </p:nvSpPr>
        <p:spPr>
          <a:xfrm>
            <a:off x="0" y="4411322"/>
            <a:ext cx="6858000" cy="73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0" y="4411322"/>
            <a:ext cx="6506100" cy="732300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777766" cy="49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Section Slide">
  <p:cSld name="TUC Section Sli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7"/>
          <p:cNvGrpSpPr/>
          <p:nvPr/>
        </p:nvGrpSpPr>
        <p:grpSpPr>
          <a:xfrm>
            <a:off x="0" y="2191100"/>
            <a:ext cx="3547505" cy="2952369"/>
            <a:chOff x="0" y="0"/>
            <a:chExt cx="7434000" cy="5143500"/>
          </a:xfrm>
        </p:grpSpPr>
        <p:sp>
          <p:nvSpPr>
            <p:cNvPr id="129" name="Google Shape;129;p27"/>
            <p:cNvSpPr/>
            <p:nvPr/>
          </p:nvSpPr>
          <p:spPr>
            <a:xfrm>
              <a:off x="0" y="246888"/>
              <a:ext cx="7434000" cy="4663500"/>
            </a:xfrm>
            <a:prstGeom prst="homePlate">
              <a:avLst>
                <a:gd name="adj" fmla="val 46531"/>
              </a:avLst>
            </a:prstGeom>
            <a:solidFill>
              <a:schemeClr val="accent2">
                <a:alpha val="4941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>
              <a:off x="0" y="0"/>
              <a:ext cx="6714000" cy="5143500"/>
            </a:xfrm>
            <a:prstGeom prst="homePlate">
              <a:avLst>
                <a:gd name="adj" fmla="val 46678"/>
              </a:avLst>
            </a:prstGeom>
            <a:gradFill>
              <a:gsLst>
                <a:gs pos="0">
                  <a:srgbClr val="8F2F68">
                    <a:alpha val="30588"/>
                  </a:srgbClr>
                </a:gs>
                <a:gs pos="58999">
                  <a:srgbClr val="5C1645"/>
                </a:gs>
                <a:gs pos="100000">
                  <a:srgbClr val="5C16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486204" y="2708910"/>
            <a:ext cx="1740900" cy="18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0149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48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92925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38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Quote and Picture Slide">
  <p:cSld name="TUC Quote and Pictur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408684" y="752951"/>
            <a:ext cx="2438100" cy="7341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0149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48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92925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38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4" name="Google Shape;134;p28"/>
          <p:cNvSpPr/>
          <p:nvPr/>
        </p:nvSpPr>
        <p:spPr>
          <a:xfrm>
            <a:off x="0" y="4411322"/>
            <a:ext cx="6858000" cy="73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5" name="Google Shape;135;p28"/>
          <p:cNvSpPr/>
          <p:nvPr/>
        </p:nvSpPr>
        <p:spPr>
          <a:xfrm>
            <a:off x="0" y="4411322"/>
            <a:ext cx="6506100" cy="732300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6" name="Google Shape;13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777766" cy="49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accen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3743" y="1875805"/>
            <a:ext cx="2190515" cy="1391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6354343" y="4663217"/>
            <a:ext cx="411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ack Slide">
  <p:cSld name="CUSTOM_9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ntent slide">
  <p:cSld name="ONE_COLUM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>
            <a:spLocks noGrp="1"/>
          </p:cNvSpPr>
          <p:nvPr>
            <p:ph type="sldNum" idx="12"/>
          </p:nvPr>
        </p:nvSpPr>
        <p:spPr>
          <a:xfrm>
            <a:off x="75450" y="4698600"/>
            <a:ext cx="20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240619" y="595425"/>
            <a:ext cx="62493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body" idx="1"/>
          </p:nvPr>
        </p:nvSpPr>
        <p:spPr>
          <a:xfrm>
            <a:off x="240616" y="1496700"/>
            <a:ext cx="62493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‐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→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‐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→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8" name="Google Shape;148;p32"/>
          <p:cNvCxnSpPr/>
          <p:nvPr/>
        </p:nvCxnSpPr>
        <p:spPr>
          <a:xfrm>
            <a:off x="323852" y="415650"/>
            <a:ext cx="31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" name="Google Shape;149;p32"/>
          <p:cNvCxnSpPr/>
          <p:nvPr/>
        </p:nvCxnSpPr>
        <p:spPr>
          <a:xfrm>
            <a:off x="323852" y="371675"/>
            <a:ext cx="31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Two Column Content">
  <p:cSld name="TUC Two Column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83314" y="1447799"/>
            <a:ext cx="2817099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0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3506315" y="1447799"/>
            <a:ext cx="2817099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0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83314" y="282576"/>
            <a:ext cx="5840100" cy="80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ckwell"/>
              <a:buNone/>
              <a:defRPr sz="2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4411322"/>
            <a:ext cx="6858000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4411322"/>
            <a:ext cx="6505956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777766" cy="49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Title and Table">
  <p:cSld name="TUC Title and Tab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83314" y="282576"/>
            <a:ext cx="5840100" cy="80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ckwell"/>
              <a:buNone/>
              <a:defRPr sz="2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tbl" idx="2"/>
          </p:nvPr>
        </p:nvSpPr>
        <p:spPr>
          <a:xfrm>
            <a:off x="488156" y="1447800"/>
            <a:ext cx="58401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0" y="4411322"/>
            <a:ext cx="6858000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0" y="4411322"/>
            <a:ext cx="6505956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777766" cy="49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Section Slide">
  <p:cSld name="TUC Section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6"/>
          <p:cNvGrpSpPr/>
          <p:nvPr/>
        </p:nvGrpSpPr>
        <p:grpSpPr>
          <a:xfrm>
            <a:off x="0" y="2191100"/>
            <a:ext cx="3547354" cy="2952399"/>
            <a:chOff x="0" y="0"/>
            <a:chExt cx="7434072" cy="5143500"/>
          </a:xfrm>
        </p:grpSpPr>
        <p:sp>
          <p:nvSpPr>
            <p:cNvPr id="37" name="Google Shape;37;p6"/>
            <p:cNvSpPr/>
            <p:nvPr/>
          </p:nvSpPr>
          <p:spPr>
            <a:xfrm>
              <a:off x="0" y="246888"/>
              <a:ext cx="7434072" cy="4663440"/>
            </a:xfrm>
            <a:prstGeom prst="homePlate">
              <a:avLst>
                <a:gd name="adj" fmla="val 46531"/>
              </a:avLst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0" y="0"/>
              <a:ext cx="6713982" cy="5143500"/>
            </a:xfrm>
            <a:prstGeom prst="homePlate">
              <a:avLst>
                <a:gd name="adj" fmla="val 46678"/>
              </a:avLst>
            </a:prstGeom>
            <a:gradFill>
              <a:gsLst>
                <a:gs pos="0">
                  <a:srgbClr val="8F2F68">
                    <a:alpha val="30980"/>
                  </a:srgbClr>
                </a:gs>
                <a:gs pos="58999">
                  <a:srgbClr val="5C1645"/>
                </a:gs>
                <a:gs pos="100000">
                  <a:srgbClr val="5C16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86204" y="2708910"/>
            <a:ext cx="1741031" cy="188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0146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48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92893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06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Quote and Picture Slide">
  <p:cSld name="TUC Quote and Pictur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08684" y="752951"/>
            <a:ext cx="2438034" cy="734011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0146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48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92893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5750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78606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88"/>
              <a:buFont typeface="Noto Sans Symbols"/>
              <a:buChar char="■"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71462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0" y="4411322"/>
            <a:ext cx="6858000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0" y="4411322"/>
            <a:ext cx="6505956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777766" cy="49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accen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3743" y="1875805"/>
            <a:ext cx="2190514" cy="1391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6354343" y="4663217"/>
            <a:ext cx="411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ack Slide">
  <p:cSld name="CUSTOM_9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 descr="&lt;TITLE&gt;{71.22047,448.3887,82.72717,133.6836}"/>
          <p:cNvSpPr txBox="1">
            <a:spLocks noGrp="1"/>
          </p:cNvSpPr>
          <p:nvPr>
            <p:ph type="ctrTitle"/>
          </p:nvPr>
        </p:nvSpPr>
        <p:spPr>
          <a:xfrm>
            <a:off x="416814" y="1027004"/>
            <a:ext cx="34800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ckwell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ckwell"/>
              <a:buNone/>
            </a:pPr>
            <a:endParaRPr/>
          </a:p>
        </p:txBody>
      </p:sp>
      <p:sp>
        <p:nvSpPr>
          <p:cNvPr id="156" name="Google Shape;156;p33" descr="&lt;SUBTITLE&gt;{95.66929,212.5984,168.378,133.6836}"/>
          <p:cNvSpPr txBox="1">
            <a:spLocks noGrp="1"/>
          </p:cNvSpPr>
          <p:nvPr>
            <p:ph type="subTitle" idx="1"/>
          </p:nvPr>
        </p:nvSpPr>
        <p:spPr>
          <a:xfrm>
            <a:off x="415925" y="1415501"/>
            <a:ext cx="34818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5"/>
              <a:buFont typeface="Noto Sans Symbols"/>
              <a:buNone/>
            </a:pPr>
            <a:r>
              <a:rPr lang="en-GB" sz="2700"/>
              <a:t>Peer to peer texting </a:t>
            </a:r>
            <a:endParaRPr sz="27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5"/>
              <a:buFont typeface="Noto Sans Symbols"/>
              <a:buNone/>
            </a:pPr>
            <a:endParaRPr sz="27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5"/>
              <a:buFont typeface="Noto Sans Symbols"/>
              <a:buNone/>
            </a:pPr>
            <a:r>
              <a:rPr lang="en-GB" sz="2000" i="1"/>
              <a:t>Lois McCallum</a:t>
            </a:r>
            <a:endParaRPr sz="2000" i="1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5"/>
              <a:buFont typeface="Noto Sans Symbols"/>
              <a:buNone/>
            </a:pPr>
            <a:r>
              <a:rPr lang="en-GB" sz="2000" i="1"/>
              <a:t>Digital Campaigner - TUC</a:t>
            </a:r>
            <a:endParaRPr sz="2000" i="1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5"/>
              <a:buFont typeface="Noto Sans Symbols"/>
              <a:buNone/>
            </a:pPr>
            <a:endParaRPr sz="1800" i="1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5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 txBox="1">
            <a:spLocks noGrp="1"/>
          </p:cNvSpPr>
          <p:nvPr>
            <p:ph type="title"/>
          </p:nvPr>
        </p:nvSpPr>
        <p:spPr>
          <a:xfrm>
            <a:off x="345750" y="1945975"/>
            <a:ext cx="19131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Timely reminders</a:t>
            </a:r>
            <a:endParaRPr sz="2400" b="1"/>
          </a:p>
        </p:txBody>
      </p:sp>
      <p:pic>
        <p:nvPicPr>
          <p:cNvPr id="220" name="Google Shape;220;p42"/>
          <p:cNvPicPr preferRelativeResize="0"/>
          <p:nvPr/>
        </p:nvPicPr>
        <p:blipFill rotWithShape="1">
          <a:blip r:embed="rId3">
            <a:alphaModFix/>
          </a:blip>
          <a:srcRect t="14987"/>
          <a:stretch/>
        </p:blipFill>
        <p:spPr>
          <a:xfrm>
            <a:off x="2601650" y="159712"/>
            <a:ext cx="4104325" cy="403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>
            <a:spLocks noGrp="1"/>
          </p:cNvSpPr>
          <p:nvPr>
            <p:ph type="title"/>
          </p:nvPr>
        </p:nvSpPr>
        <p:spPr>
          <a:xfrm>
            <a:off x="318177" y="2601575"/>
            <a:ext cx="24306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Checking addresses and getting replacements ballots sent</a:t>
            </a:r>
            <a:endParaRPr sz="2400" b="1"/>
          </a:p>
        </p:txBody>
      </p:sp>
      <p:pic>
        <p:nvPicPr>
          <p:cNvPr id="227" name="Google Shape;2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938" y="676550"/>
            <a:ext cx="3462018" cy="238151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/>
          <p:nvPr/>
        </p:nvSpPr>
        <p:spPr>
          <a:xfrm>
            <a:off x="5388056" y="1933600"/>
            <a:ext cx="240900" cy="1758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3"/>
          <p:cNvSpPr/>
          <p:nvPr/>
        </p:nvSpPr>
        <p:spPr>
          <a:xfrm>
            <a:off x="4212675" y="2415075"/>
            <a:ext cx="264000" cy="210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3"/>
          <p:cNvSpPr/>
          <p:nvPr/>
        </p:nvSpPr>
        <p:spPr>
          <a:xfrm>
            <a:off x="5172225" y="1628300"/>
            <a:ext cx="526800" cy="95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3"/>
          <p:cNvSpPr/>
          <p:nvPr/>
        </p:nvSpPr>
        <p:spPr>
          <a:xfrm>
            <a:off x="3949875" y="2013700"/>
            <a:ext cx="526800" cy="95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>
            <a:spLocks noGrp="1"/>
          </p:cNvSpPr>
          <p:nvPr>
            <p:ph type="title"/>
          </p:nvPr>
        </p:nvSpPr>
        <p:spPr>
          <a:xfrm>
            <a:off x="475890" y="466326"/>
            <a:ext cx="58392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Peer-to-peer texting: what we’ve learnt</a:t>
            </a:r>
            <a:endParaRPr sz="2400" b="1"/>
          </a:p>
        </p:txBody>
      </p:sp>
      <p:sp>
        <p:nvSpPr>
          <p:cNvPr id="238" name="Google Shape;238;p44"/>
          <p:cNvSpPr txBox="1">
            <a:spLocks noGrp="1"/>
          </p:cNvSpPr>
          <p:nvPr>
            <p:ph type="body" idx="1"/>
          </p:nvPr>
        </p:nvSpPr>
        <p:spPr>
          <a:xfrm>
            <a:off x="475900" y="1377925"/>
            <a:ext cx="5641200" cy="29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Text like you would a friend or family member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Start with a short, informal message that includes a question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Those most invested in the campaign are the best at this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Activists enjoy the experience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Develop answers to the FAQs as a group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It scales really well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There will be other uses: like recruiting new reps, contacting resigned members, welcoming new members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>
            <a:spLocks noGrp="1"/>
          </p:cNvSpPr>
          <p:nvPr>
            <p:ph type="title"/>
          </p:nvPr>
        </p:nvSpPr>
        <p:spPr>
          <a:xfrm>
            <a:off x="483315" y="282576"/>
            <a:ext cx="58392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How might you use it?</a:t>
            </a:r>
            <a:endParaRPr sz="2400" b="1"/>
          </a:p>
        </p:txBody>
      </p:sp>
      <p:sp>
        <p:nvSpPr>
          <p:cNvPr id="245" name="Google Shape;245;p45"/>
          <p:cNvSpPr txBox="1">
            <a:spLocks noGrp="1"/>
          </p:cNvSpPr>
          <p:nvPr>
            <p:ph type="body" idx="1"/>
          </p:nvPr>
        </p:nvSpPr>
        <p:spPr>
          <a:xfrm>
            <a:off x="483315" y="1447799"/>
            <a:ext cx="5839200" cy="27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do you currently contact your members? </a:t>
            </a:r>
            <a:endParaRPr sz="16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75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might you use it in your branch? </a:t>
            </a:r>
            <a:endParaRPr sz="16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75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Has your union used it nationally?</a:t>
            </a:r>
            <a:endParaRPr sz="16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75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Have you received a text from your union? What was your experience? 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>
            <a:spLocks noGrp="1"/>
          </p:cNvSpPr>
          <p:nvPr>
            <p:ph type="title"/>
          </p:nvPr>
        </p:nvSpPr>
        <p:spPr>
          <a:xfrm>
            <a:off x="509390" y="201901"/>
            <a:ext cx="58392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Your experiences of digital</a:t>
            </a:r>
            <a:endParaRPr sz="2400" b="1"/>
          </a:p>
        </p:txBody>
      </p:sp>
      <p:sp>
        <p:nvSpPr>
          <p:cNvPr id="252" name="Google Shape;252;p46"/>
          <p:cNvSpPr txBox="1">
            <a:spLocks noGrp="1"/>
          </p:cNvSpPr>
          <p:nvPr>
            <p:ph type="body" idx="1"/>
          </p:nvPr>
        </p:nvSpPr>
        <p:spPr>
          <a:xfrm>
            <a:off x="509390" y="1208249"/>
            <a:ext cx="5839200" cy="27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●"/>
            </a:pPr>
            <a:r>
              <a:rPr lang="en-GB" sz="1600"/>
              <a:t>Are you using digital to communicate in your branch?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●"/>
            </a:pPr>
            <a:r>
              <a:rPr lang="en-GB" sz="1600"/>
              <a:t>Is it helping? Or hindering?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●"/>
            </a:pPr>
            <a:r>
              <a:rPr lang="en-GB" sz="1600"/>
              <a:t>Are there any tools you are using that you like or don’t like?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●"/>
            </a:pPr>
            <a:r>
              <a:rPr lang="en-GB" sz="1600"/>
              <a:t>Are there any digital activities you did during the pandemic you will keep doing?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sz="18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>
            <a:spLocks noGrp="1"/>
          </p:cNvSpPr>
          <p:nvPr>
            <p:ph type="body" idx="1"/>
          </p:nvPr>
        </p:nvSpPr>
        <p:spPr>
          <a:xfrm>
            <a:off x="308353" y="1075325"/>
            <a:ext cx="36471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1996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20"/>
              <a:buNone/>
            </a:pPr>
            <a:r>
              <a:rPr lang="en-GB" sz="1800"/>
              <a:t>The best digital campaigns are not coming for the organisations with the most money.</a:t>
            </a:r>
            <a:endParaRPr sz="1800"/>
          </a:p>
          <a:p>
            <a:pPr marL="161996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20"/>
              <a:buNone/>
            </a:pPr>
            <a:endParaRPr/>
          </a:p>
          <a:p>
            <a:pPr marL="161996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20"/>
              <a:buNone/>
            </a:pPr>
            <a:endParaRPr/>
          </a:p>
        </p:txBody>
      </p:sp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>
            <a:off x="476089" y="100876"/>
            <a:ext cx="5840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ckwell"/>
              <a:buNone/>
            </a:pPr>
            <a:r>
              <a:rPr lang="en-GB" sz="2400" b="1"/>
              <a:t>You can do it well for cheap</a:t>
            </a:r>
            <a:endParaRPr sz="2400"/>
          </a:p>
        </p:txBody>
      </p:sp>
      <p:pic>
        <p:nvPicPr>
          <p:cNvPr id="259" name="Google Shape;25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814" y="3278977"/>
            <a:ext cx="1892851" cy="94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6738" y="3016300"/>
            <a:ext cx="1442324" cy="120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7"/>
          <p:cNvPicPr preferRelativeResize="0"/>
          <p:nvPr/>
        </p:nvPicPr>
        <p:blipFill rotWithShape="1">
          <a:blip r:embed="rId5">
            <a:alphaModFix/>
          </a:blip>
          <a:srcRect l="5728" t="10636" r="5728" b="10629"/>
          <a:stretch/>
        </p:blipFill>
        <p:spPr>
          <a:xfrm>
            <a:off x="2307850" y="1748800"/>
            <a:ext cx="1892850" cy="8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888" y="2158625"/>
            <a:ext cx="1708325" cy="5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11198" y="1656487"/>
            <a:ext cx="1442325" cy="14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92538" y="449801"/>
            <a:ext cx="1670722" cy="5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15790" y="1415277"/>
            <a:ext cx="2024225" cy="4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33324" y="2548250"/>
            <a:ext cx="1204792" cy="5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05375" y="3314202"/>
            <a:ext cx="2181863" cy="72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03177" y="2805698"/>
            <a:ext cx="2057455" cy="38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>
            <a:spLocks noGrp="1"/>
          </p:cNvSpPr>
          <p:nvPr>
            <p:ph type="body" idx="1"/>
          </p:nvPr>
        </p:nvSpPr>
        <p:spPr>
          <a:xfrm>
            <a:off x="234050" y="402775"/>
            <a:ext cx="64662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None/>
            </a:pPr>
            <a:r>
              <a:rPr lang="en-GB" sz="2400" b="1">
                <a:solidFill>
                  <a:srgbClr val="8F2F68"/>
                </a:solidFill>
                <a:latin typeface="Rockwell"/>
                <a:ea typeface="Rockwell"/>
                <a:cs typeface="Rockwell"/>
                <a:sym typeface="Rockwell"/>
              </a:rPr>
              <a:t>Lois McCallum - lmccallum@tuc.org.uk</a:t>
            </a:r>
            <a:endParaRPr sz="2400" b="1">
              <a:solidFill>
                <a:srgbClr val="8F2F68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5" name="Google Shape;275;p48"/>
          <p:cNvSpPr txBox="1">
            <a:spLocks noGrp="1"/>
          </p:cNvSpPr>
          <p:nvPr>
            <p:ph type="body" idx="2"/>
          </p:nvPr>
        </p:nvSpPr>
        <p:spPr>
          <a:xfrm>
            <a:off x="3506315" y="1447799"/>
            <a:ext cx="2817000" cy="27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750"/>
              </a:spcAft>
              <a:buNone/>
            </a:pPr>
            <a:endParaRPr/>
          </a:p>
        </p:txBody>
      </p:sp>
      <p:pic>
        <p:nvPicPr>
          <p:cNvPr id="276" name="Google Shape;27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8200" y="1058333"/>
            <a:ext cx="2554450" cy="3245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73" y="0"/>
            <a:ext cx="59088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>
            <a:spLocks noGrp="1"/>
          </p:cNvSpPr>
          <p:nvPr>
            <p:ph type="body" idx="1"/>
          </p:nvPr>
        </p:nvSpPr>
        <p:spPr>
          <a:xfrm>
            <a:off x="483315" y="1447799"/>
            <a:ext cx="5839200" cy="27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Find new leaders and potential members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124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0"/>
              <a:buFont typeface="Arial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Put pressure on management during disputes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124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0"/>
              <a:buFont typeface="Arial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Put pressure on other decision makers to take action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124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0"/>
              <a:buFont typeface="Arial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Building confidence amongst members that they can win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Get media attention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0"/>
          <p:cNvSpPr txBox="1">
            <a:spLocks noGrp="1"/>
          </p:cNvSpPr>
          <p:nvPr>
            <p:ph type="title"/>
          </p:nvPr>
        </p:nvSpPr>
        <p:spPr>
          <a:xfrm>
            <a:off x="483315" y="371776"/>
            <a:ext cx="58392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How organisers are using online petitions to support their work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5" y="96300"/>
            <a:ext cx="3253805" cy="15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550" y="41737"/>
            <a:ext cx="3408451" cy="167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5850" y="1659775"/>
            <a:ext cx="3499851" cy="1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041850"/>
            <a:ext cx="3614774" cy="138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439" y="3009500"/>
            <a:ext cx="3215309" cy="138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2988" y="1720375"/>
            <a:ext cx="2929872" cy="12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title"/>
          </p:nvPr>
        </p:nvSpPr>
        <p:spPr>
          <a:xfrm>
            <a:off x="509390" y="201901"/>
            <a:ext cx="58392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This session</a:t>
            </a:r>
            <a:endParaRPr sz="2400" b="1"/>
          </a:p>
        </p:txBody>
      </p:sp>
      <p:sp>
        <p:nvSpPr>
          <p:cNvPr id="163" name="Google Shape;163;p34"/>
          <p:cNvSpPr txBox="1">
            <a:spLocks noGrp="1"/>
          </p:cNvSpPr>
          <p:nvPr>
            <p:ph type="body" idx="1"/>
          </p:nvPr>
        </p:nvSpPr>
        <p:spPr>
          <a:xfrm>
            <a:off x="483315" y="1125074"/>
            <a:ext cx="5839200" cy="27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●"/>
            </a:pPr>
            <a:r>
              <a:rPr lang="en-GB" sz="1600"/>
              <a:t>What is peer-to-peer texting?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●"/>
            </a:pPr>
            <a:r>
              <a:rPr lang="en-GB" sz="1600"/>
              <a:t>How are unions using it?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●"/>
            </a:pPr>
            <a:r>
              <a:rPr lang="en-GB" sz="1600"/>
              <a:t>How might you use it?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●"/>
            </a:pPr>
            <a:r>
              <a:rPr lang="en-GB" sz="1600"/>
              <a:t>What we’ve learnt / best practice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●"/>
            </a:pPr>
            <a:r>
              <a:rPr lang="en-GB" sz="1600"/>
              <a:t>Extra tools and tactics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sz="18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509390" y="201901"/>
            <a:ext cx="58392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Who are you?</a:t>
            </a:r>
            <a:endParaRPr sz="2400" b="1"/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1"/>
          </p:nvPr>
        </p:nvSpPr>
        <p:spPr>
          <a:xfrm>
            <a:off x="509390" y="1208249"/>
            <a:ext cx="5839200" cy="27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AutoNum type="arabicPeriod"/>
            </a:pPr>
            <a:r>
              <a:rPr lang="en-GB" sz="1600"/>
              <a:t>Name and where you live? 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Quattrocento Sans"/>
              <a:buAutoNum type="arabicPeriod"/>
            </a:pPr>
            <a:r>
              <a:rPr lang="en-GB" sz="1600"/>
              <a:t>What union have you come from? 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Quattrocento Sans"/>
              <a:buAutoNum type="arabicPeriod"/>
            </a:pPr>
            <a:r>
              <a:rPr lang="en-GB" sz="1600"/>
              <a:t>What are you hoping to get out of this session?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>
            <a:spLocks noGrp="1"/>
          </p:cNvSpPr>
          <p:nvPr>
            <p:ph type="title"/>
          </p:nvPr>
        </p:nvSpPr>
        <p:spPr>
          <a:xfrm>
            <a:off x="483315" y="282576"/>
            <a:ext cx="58392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Caveats</a:t>
            </a:r>
            <a:endParaRPr sz="2400" b="1"/>
          </a:p>
        </p:txBody>
      </p:sp>
      <p:sp>
        <p:nvSpPr>
          <p:cNvPr id="177" name="Google Shape;177;p36"/>
          <p:cNvSpPr txBox="1">
            <a:spLocks noGrp="1"/>
          </p:cNvSpPr>
          <p:nvPr>
            <p:ph type="body" idx="1"/>
          </p:nvPr>
        </p:nvSpPr>
        <p:spPr>
          <a:xfrm>
            <a:off x="483315" y="1208249"/>
            <a:ext cx="5839200" cy="27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●"/>
            </a:pPr>
            <a:r>
              <a:rPr lang="en-GB" sz="1600"/>
              <a:t>Process trumps tools - There is no one tool, app or platform that will always work - solid processes will make the tools effective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●"/>
            </a:pPr>
            <a:r>
              <a:rPr lang="en-GB" sz="1600"/>
              <a:t>Everything I’ll talk about today complements traditional organising, it doesn’t replace it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●"/>
            </a:pPr>
            <a:r>
              <a:rPr lang="en-GB" sz="1600"/>
              <a:t>GDPR makes things harder, not impossible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●"/>
            </a:pPr>
            <a:r>
              <a:rPr lang="en-GB" sz="1600"/>
              <a:t>Sometimes you don’t need digital 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sz="18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>
            <a:spLocks noGrp="1"/>
          </p:cNvSpPr>
          <p:nvPr>
            <p:ph type="title"/>
          </p:nvPr>
        </p:nvSpPr>
        <p:spPr>
          <a:xfrm>
            <a:off x="483315" y="282576"/>
            <a:ext cx="58392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Peer-to-peer texting</a:t>
            </a:r>
            <a:endParaRPr sz="2400" b="1"/>
          </a:p>
        </p:txBody>
      </p:sp>
      <p:sp>
        <p:nvSpPr>
          <p:cNvPr id="184" name="Google Shape;184;p37"/>
          <p:cNvSpPr txBox="1">
            <a:spLocks noGrp="1"/>
          </p:cNvSpPr>
          <p:nvPr>
            <p:ph type="body" idx="1"/>
          </p:nvPr>
        </p:nvSpPr>
        <p:spPr>
          <a:xfrm>
            <a:off x="483315" y="1447799"/>
            <a:ext cx="5839200" cy="27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The best way to organise any collective action is through </a:t>
            </a:r>
            <a:r>
              <a:rPr lang="en-GB" sz="1600" b="1"/>
              <a:t>one-to-one, informal conversations</a:t>
            </a:r>
            <a:r>
              <a:rPr lang="en-GB" sz="1600"/>
              <a:t>. </a:t>
            </a:r>
            <a:endParaRPr sz="1600"/>
          </a:p>
          <a:p>
            <a: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1600"/>
              <a:t>These platforms allow you to do that by text messaging: quickly, at scale, and in a way that respects everyone's privacy. 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sz="18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>
            <a:spLocks noGrp="1"/>
          </p:cNvSpPr>
          <p:nvPr>
            <p:ph type="title"/>
          </p:nvPr>
        </p:nvSpPr>
        <p:spPr>
          <a:xfrm>
            <a:off x="483315" y="282576"/>
            <a:ext cx="58392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Peer-to-peer texting</a:t>
            </a:r>
            <a:endParaRPr sz="2400" b="1"/>
          </a:p>
        </p:txBody>
      </p:sp>
      <p:sp>
        <p:nvSpPr>
          <p:cNvPr id="191" name="Google Shape;191;p38"/>
          <p:cNvSpPr txBox="1">
            <a:spLocks noGrp="1"/>
          </p:cNvSpPr>
          <p:nvPr>
            <p:ph type="body" idx="1"/>
          </p:nvPr>
        </p:nvSpPr>
        <p:spPr>
          <a:xfrm>
            <a:off x="483315" y="1142999"/>
            <a:ext cx="5839200" cy="27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Allows organisers, reps and volunteers to quickly and effectively deliver calls to action via text messages.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It’s different to blast text messaging!</a:t>
            </a:r>
            <a:endParaRPr sz="1600"/>
          </a:p>
          <a:p>
            <a:pPr marL="91440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Has anyone used peer-to-peer text messaging?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sz="18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>
            <a:spLocks noGrp="1"/>
          </p:cNvSpPr>
          <p:nvPr>
            <p:ph type="title"/>
          </p:nvPr>
        </p:nvSpPr>
        <p:spPr>
          <a:xfrm>
            <a:off x="483325" y="282575"/>
            <a:ext cx="34524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ThruText - What is it?</a:t>
            </a:r>
            <a:endParaRPr sz="2400" b="1"/>
          </a:p>
        </p:txBody>
      </p:sp>
      <p:sp>
        <p:nvSpPr>
          <p:cNvPr id="198" name="Google Shape;198;p39"/>
          <p:cNvSpPr txBox="1">
            <a:spLocks noGrp="1"/>
          </p:cNvSpPr>
          <p:nvPr>
            <p:ph type="body" idx="1"/>
          </p:nvPr>
        </p:nvSpPr>
        <p:spPr>
          <a:xfrm>
            <a:off x="447000" y="1335200"/>
            <a:ext cx="3009300" cy="29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500"/>
              <a:t>A peer-to-peer texting platform that allows activists to have hundreds of conversations per hour</a:t>
            </a:r>
            <a:endParaRPr sz="15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500"/>
              <a:t>Complements face-to-face organising</a:t>
            </a:r>
            <a:endParaRPr sz="15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500"/>
              <a:t>Helps reach members at a critical point in the balloting process</a:t>
            </a:r>
            <a:endParaRPr sz="1500">
              <a:solidFill>
                <a:srgbClr val="FF0000"/>
              </a:solidFill>
            </a:endParaRPr>
          </a:p>
        </p:txBody>
      </p:sp>
      <p:pic>
        <p:nvPicPr>
          <p:cNvPr id="199" name="Google Shape;199;p39"/>
          <p:cNvPicPr preferRelativeResize="0"/>
          <p:nvPr/>
        </p:nvPicPr>
        <p:blipFill rotWithShape="1">
          <a:blip r:embed="rId3">
            <a:alphaModFix/>
          </a:blip>
          <a:srcRect b="48442"/>
          <a:stretch/>
        </p:blipFill>
        <p:spPr>
          <a:xfrm>
            <a:off x="4331956" y="1796493"/>
            <a:ext cx="2034526" cy="228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9088" y="282575"/>
            <a:ext cx="2500250" cy="12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 txBox="1">
            <a:spLocks noGrp="1"/>
          </p:cNvSpPr>
          <p:nvPr>
            <p:ph type="title"/>
          </p:nvPr>
        </p:nvSpPr>
        <p:spPr>
          <a:xfrm>
            <a:off x="483315" y="282576"/>
            <a:ext cx="58392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How unions have been using it</a:t>
            </a:r>
            <a:endParaRPr sz="2400" b="1"/>
          </a:p>
        </p:txBody>
      </p:sp>
      <p:sp>
        <p:nvSpPr>
          <p:cNvPr id="207" name="Google Shape;207;p40"/>
          <p:cNvSpPr txBox="1">
            <a:spLocks noGrp="1"/>
          </p:cNvSpPr>
          <p:nvPr>
            <p:ph type="body" idx="1"/>
          </p:nvPr>
        </p:nvSpPr>
        <p:spPr>
          <a:xfrm>
            <a:off x="447000" y="1289325"/>
            <a:ext cx="5139000" cy="29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ckwell"/>
              <a:buChar char="●"/>
            </a:pPr>
            <a:r>
              <a:rPr lang="en-GB" sz="1600">
                <a:latin typeface="Rockwell"/>
                <a:ea typeface="Rockwell"/>
                <a:cs typeface="Rockwell"/>
                <a:sym typeface="Rockwell"/>
              </a:rPr>
              <a:t>The TUC have trained 300 activists and staff from </a:t>
            </a:r>
            <a:r>
              <a:rPr lang="en-GB" sz="1600" b="1">
                <a:latin typeface="Rockwell"/>
                <a:ea typeface="Rockwell"/>
                <a:cs typeface="Rockwell"/>
                <a:sym typeface="Rockwell"/>
              </a:rPr>
              <a:t>UCU</a:t>
            </a:r>
            <a:r>
              <a:rPr lang="en-GB" sz="1600">
                <a:latin typeface="Rockwell"/>
                <a:ea typeface="Rockwell"/>
                <a:cs typeface="Rockwell"/>
                <a:sym typeface="Rockwell"/>
              </a:rPr>
              <a:t>, </a:t>
            </a:r>
            <a:r>
              <a:rPr lang="en-GB" sz="1600" b="1">
                <a:latin typeface="Rockwell"/>
                <a:ea typeface="Rockwell"/>
                <a:cs typeface="Rockwell"/>
                <a:sym typeface="Rockwell"/>
              </a:rPr>
              <a:t>RMT</a:t>
            </a:r>
            <a:r>
              <a:rPr lang="en-GB" sz="1600">
                <a:latin typeface="Rockwell"/>
                <a:ea typeface="Rockwell"/>
                <a:cs typeface="Rockwell"/>
                <a:sym typeface="Rockwell"/>
              </a:rPr>
              <a:t>, </a:t>
            </a:r>
            <a:r>
              <a:rPr lang="en-GB" sz="1600" b="1">
                <a:latin typeface="Rockwell"/>
                <a:ea typeface="Rockwell"/>
                <a:cs typeface="Rockwell"/>
                <a:sym typeface="Rockwell"/>
              </a:rPr>
              <a:t>CWU</a:t>
            </a:r>
            <a:r>
              <a:rPr lang="en-GB" sz="1600">
                <a:latin typeface="Rockwell"/>
                <a:ea typeface="Rockwell"/>
                <a:cs typeface="Rockwell"/>
                <a:sym typeface="Rockwell"/>
              </a:rPr>
              <a:t>, </a:t>
            </a:r>
            <a:r>
              <a:rPr lang="en-GB" sz="1600" b="1">
                <a:latin typeface="Rockwell"/>
                <a:ea typeface="Rockwell"/>
                <a:cs typeface="Rockwell"/>
                <a:sym typeface="Rockwell"/>
              </a:rPr>
              <a:t>NUJ, AEP </a:t>
            </a:r>
            <a:r>
              <a:rPr lang="en-GB" sz="1600">
                <a:latin typeface="Rockwell"/>
                <a:ea typeface="Rockwell"/>
                <a:cs typeface="Rockwell"/>
                <a:sym typeface="Rockwell"/>
              </a:rPr>
              <a:t>and </a:t>
            </a:r>
            <a:r>
              <a:rPr lang="en-GB" sz="1600" b="1">
                <a:latin typeface="Rockwell"/>
                <a:ea typeface="Rockwell"/>
                <a:cs typeface="Rockwell"/>
                <a:sym typeface="Rockwell"/>
              </a:rPr>
              <a:t>FBU</a:t>
            </a:r>
            <a:r>
              <a:rPr lang="en-GB" sz="1600">
                <a:latin typeface="Rockwell"/>
                <a:ea typeface="Rockwell"/>
                <a:cs typeface="Rockwell"/>
                <a:sym typeface="Rockwell"/>
              </a:rPr>
              <a:t> to send messages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ckwell"/>
              <a:buChar char="●"/>
            </a:pPr>
            <a:r>
              <a:rPr lang="en-GB" sz="1600">
                <a:latin typeface="Rockwell"/>
                <a:ea typeface="Rockwell"/>
                <a:cs typeface="Rockwell"/>
                <a:sym typeface="Rockwell"/>
              </a:rPr>
              <a:t>They average </a:t>
            </a:r>
            <a:r>
              <a:rPr lang="en-GB" sz="1600" b="1">
                <a:latin typeface="Rockwell"/>
                <a:ea typeface="Rockwell"/>
                <a:cs typeface="Rockwell"/>
                <a:sym typeface="Rockwell"/>
              </a:rPr>
              <a:t>1,100</a:t>
            </a:r>
            <a:r>
              <a:rPr lang="en-GB" sz="1600">
                <a:latin typeface="Rockwell"/>
                <a:ea typeface="Rockwell"/>
                <a:cs typeface="Rockwell"/>
                <a:sym typeface="Rockwell"/>
              </a:rPr>
              <a:t> text conversations each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ckwell"/>
              <a:buChar char="●"/>
            </a:pPr>
            <a:r>
              <a:rPr lang="en-GB" sz="1600">
                <a:latin typeface="Rockwell"/>
                <a:ea typeface="Rockwell"/>
                <a:cs typeface="Rockwell"/>
                <a:sym typeface="Rockwell"/>
              </a:rPr>
              <a:t>98% open rate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ckwell"/>
              <a:buChar char="●"/>
            </a:pPr>
            <a:r>
              <a:rPr lang="en-GB" sz="1600" b="1">
                <a:latin typeface="Rockwell"/>
                <a:ea typeface="Rockwell"/>
                <a:cs typeface="Rockwell"/>
                <a:sym typeface="Rockwell"/>
              </a:rPr>
              <a:t>50-60% response rate</a:t>
            </a:r>
            <a:r>
              <a:rPr lang="en-GB" sz="1600">
                <a:latin typeface="Rockwell"/>
                <a:ea typeface="Rockwell"/>
                <a:cs typeface="Rockwell"/>
                <a:sym typeface="Rockwell"/>
              </a:rPr>
              <a:t> from members 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ckwell"/>
              <a:buChar char="●"/>
            </a:pPr>
            <a:r>
              <a:rPr lang="en-GB" sz="1600">
                <a:latin typeface="Rockwell"/>
                <a:ea typeface="Rockwell"/>
                <a:cs typeface="Rockwell"/>
                <a:sym typeface="Rockwell"/>
              </a:rPr>
              <a:t>Able to contact hundreds of thousands of members in a few days - RMT sent 40,000 texts in a weekend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1"/>
          <p:cNvPicPr preferRelativeResize="0"/>
          <p:nvPr/>
        </p:nvPicPr>
        <p:blipFill rotWithShape="1">
          <a:blip r:embed="rId3">
            <a:alphaModFix/>
          </a:blip>
          <a:srcRect l="20375" t="17123" b="2445"/>
          <a:stretch/>
        </p:blipFill>
        <p:spPr>
          <a:xfrm>
            <a:off x="48313" y="444950"/>
            <a:ext cx="6761375" cy="33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UC layouts">
  <a:themeElements>
    <a:clrScheme name="TUC Aubergin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8F2F68"/>
      </a:accent1>
      <a:accent2>
        <a:srgbClr val="63184B"/>
      </a:accent2>
      <a:accent3>
        <a:srgbClr val="D8BF22"/>
      </a:accent3>
      <a:accent4>
        <a:srgbClr val="867B49"/>
      </a:accent4>
      <a:accent5>
        <a:srgbClr val="3EADB6"/>
      </a:accent5>
      <a:accent6>
        <a:srgbClr val="457178"/>
      </a:accent6>
      <a:hlink>
        <a:srgbClr val="1D1D1D"/>
      </a:hlink>
      <a:folHlink>
        <a:srgbClr val="1D1D1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C layouts">
  <a:themeElements>
    <a:clrScheme name="TUC Aubergin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8F2F68"/>
      </a:accent1>
      <a:accent2>
        <a:srgbClr val="63184B"/>
      </a:accent2>
      <a:accent3>
        <a:srgbClr val="D8BF22"/>
      </a:accent3>
      <a:accent4>
        <a:srgbClr val="867B49"/>
      </a:accent4>
      <a:accent5>
        <a:srgbClr val="3EADB6"/>
      </a:accent5>
      <a:accent6>
        <a:srgbClr val="457178"/>
      </a:accent6>
      <a:hlink>
        <a:srgbClr val="1D1D1D"/>
      </a:hlink>
      <a:folHlink>
        <a:srgbClr val="1D1D1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UC layouts">
  <a:themeElements>
    <a:clrScheme name="TUC Aubergin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8F2F68"/>
      </a:accent1>
      <a:accent2>
        <a:srgbClr val="63184B"/>
      </a:accent2>
      <a:accent3>
        <a:srgbClr val="D8BF22"/>
      </a:accent3>
      <a:accent4>
        <a:srgbClr val="867B49"/>
      </a:accent4>
      <a:accent5>
        <a:srgbClr val="3EADB6"/>
      </a:accent5>
      <a:accent6>
        <a:srgbClr val="457178"/>
      </a:accent6>
      <a:hlink>
        <a:srgbClr val="1D1D1D"/>
      </a:hlink>
      <a:folHlink>
        <a:srgbClr val="1D1D1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Custom</PresentationFormat>
  <Paragraphs>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Raleway</vt:lpstr>
      <vt:lpstr>Quattrocento Sans</vt:lpstr>
      <vt:lpstr>Rockwell</vt:lpstr>
      <vt:lpstr>Carme</vt:lpstr>
      <vt:lpstr>Arial</vt:lpstr>
      <vt:lpstr>Open Sans</vt:lpstr>
      <vt:lpstr>Noto Sans Symbols</vt:lpstr>
      <vt:lpstr>TUC layouts</vt:lpstr>
      <vt:lpstr>TUC layouts</vt:lpstr>
      <vt:lpstr>TUC layouts</vt:lpstr>
      <vt:lpstr> </vt:lpstr>
      <vt:lpstr>This session</vt:lpstr>
      <vt:lpstr>Who are you?</vt:lpstr>
      <vt:lpstr>Caveats</vt:lpstr>
      <vt:lpstr>Peer-to-peer texting</vt:lpstr>
      <vt:lpstr>Peer-to-peer texting</vt:lpstr>
      <vt:lpstr>ThruText - What is it?</vt:lpstr>
      <vt:lpstr>How unions have been using it</vt:lpstr>
      <vt:lpstr>PowerPoint Presentation</vt:lpstr>
      <vt:lpstr>Timely reminders</vt:lpstr>
      <vt:lpstr>Checking addresses and getting replacements ballots sent</vt:lpstr>
      <vt:lpstr>Peer-to-peer texting: what we’ve learnt</vt:lpstr>
      <vt:lpstr>How might you use it?</vt:lpstr>
      <vt:lpstr>Your experiences of digital</vt:lpstr>
      <vt:lpstr>You can do it well for cheap</vt:lpstr>
      <vt:lpstr>PowerPoint Presentation</vt:lpstr>
      <vt:lpstr>PowerPoint Presentation</vt:lpstr>
      <vt:lpstr>How organisers are using online petitions to support their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Lois McCallum</cp:lastModifiedBy>
  <cp:revision>1</cp:revision>
  <dcterms:modified xsi:type="dcterms:W3CDTF">2023-10-18T11:58:48Z</dcterms:modified>
</cp:coreProperties>
</file>