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11">
  <p:sldMasterIdLst>
    <p:sldMasterId id="2147483708" r:id="rId6"/>
  </p:sldMasterIdLst>
  <p:notesMasterIdLst>
    <p:notesMasterId r:id="rId17"/>
  </p:notesMasterIdLst>
  <p:sldIdLst>
    <p:sldId id="267" r:id="rId7"/>
    <p:sldId id="440" r:id="rId8"/>
    <p:sldId id="287" r:id="rId9"/>
    <p:sldId id="446" r:id="rId10"/>
    <p:sldId id="413" r:id="rId11"/>
    <p:sldId id="445" r:id="rId12"/>
    <p:sldId id="349" r:id="rId13"/>
    <p:sldId id="427" r:id="rId14"/>
    <p:sldId id="432" r:id="rId15"/>
    <p:sldId id="438" r:id="rId16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00">
          <p15:clr>
            <a:srgbClr val="A4A3A4"/>
          </p15:clr>
        </p15:guide>
        <p15:guide id="3" orient="horz" pos="1071">
          <p15:clr>
            <a:srgbClr val="A4A3A4"/>
          </p15:clr>
        </p15:guide>
        <p15:guide id="4" orient="horz" pos="1253">
          <p15:clr>
            <a:srgbClr val="A4A3A4"/>
          </p15:clr>
        </p15:guide>
        <p15:guide id="5" orient="horz" pos="4270">
          <p15:clr>
            <a:srgbClr val="A4A3A4"/>
          </p15:clr>
        </p15:guide>
        <p15:guide id="6" orient="horz" pos="935">
          <p15:clr>
            <a:srgbClr val="A4A3A4"/>
          </p15:clr>
        </p15:guide>
        <p15:guide id="7" orient="horz" pos="2523">
          <p15:clr>
            <a:srgbClr val="A4A3A4"/>
          </p15:clr>
        </p15:guide>
        <p15:guide id="8" orient="horz" pos="1661">
          <p15:clr>
            <a:srgbClr val="A4A3A4"/>
          </p15:clr>
        </p15:guide>
        <p15:guide id="9" orient="horz" pos="4065">
          <p15:clr>
            <a:srgbClr val="A4A3A4"/>
          </p15:clr>
        </p15:guide>
        <p15:guide id="10" pos="204">
          <p15:clr>
            <a:srgbClr val="A4A3A4"/>
          </p15:clr>
        </p15:guide>
        <p15:guide id="11" pos="5556">
          <p15:clr>
            <a:srgbClr val="A4A3A4"/>
          </p15:clr>
        </p15:guide>
        <p15:guide id="12" pos="2880">
          <p15:clr>
            <a:srgbClr val="A4A3A4"/>
          </p15:clr>
        </p15:guide>
        <p15:guide id="13" pos="4343">
          <p15:clr>
            <a:srgbClr val="A4A3A4"/>
          </p15:clr>
        </p15:guide>
        <p15:guide id="14" pos="5692">
          <p15:clr>
            <a:srgbClr val="A4A3A4"/>
          </p15:clr>
        </p15:guide>
        <p15:guide id="15" pos="439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645A"/>
    <a:srgbClr val="3C3C41"/>
    <a:srgbClr val="005541"/>
    <a:srgbClr val="2D962D"/>
    <a:srgbClr val="0091A5"/>
    <a:srgbClr val="95959D"/>
    <a:srgbClr val="82D2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69065" autoAdjust="0"/>
  </p:normalViewPr>
  <p:slideViewPr>
    <p:cSldViewPr>
      <p:cViewPr varScale="1">
        <p:scale>
          <a:sx n="79" d="100"/>
          <a:sy n="79" d="100"/>
        </p:scale>
        <p:origin x="2580" y="78"/>
      </p:cViewPr>
      <p:guideLst>
        <p:guide orient="horz" pos="2160"/>
        <p:guide orient="horz" pos="300"/>
        <p:guide orient="horz" pos="1071"/>
        <p:guide orient="horz" pos="1253"/>
        <p:guide orient="horz" pos="4270"/>
        <p:guide orient="horz" pos="935"/>
        <p:guide orient="horz" pos="2523"/>
        <p:guide orient="horz" pos="1661"/>
        <p:guide orient="horz" pos="4065"/>
        <p:guide pos="204"/>
        <p:guide pos="5556"/>
        <p:guide pos="2880"/>
        <p:guide pos="4343"/>
        <p:guide pos="5692"/>
        <p:guide pos="43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133846397341036"/>
          <c:y val="0.2378752926154501"/>
          <c:w val="0.46937825610994605"/>
          <c:h val="0.67319836371804875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70AD47">
                  <a:lumMod val="5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119-414B-9A06-F42726EE738A}"/>
              </c:ext>
            </c:extLst>
          </c:dPt>
          <c:dPt>
            <c:idx val="1"/>
            <c:bubble3D val="0"/>
            <c:spPr>
              <a:solidFill>
                <a:srgbClr val="70AD47">
                  <a:lumMod val="40000"/>
                  <a:lumOff val="6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119-414B-9A06-F42726EE738A}"/>
              </c:ext>
            </c:extLst>
          </c:dPt>
          <c:dPt>
            <c:idx val="2"/>
            <c:bubble3D val="0"/>
            <c:spPr>
              <a:solidFill>
                <a:srgbClr val="4472C4">
                  <a:lumMod val="40000"/>
                  <a:lumOff val="6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119-414B-9A06-F42726EE738A}"/>
              </c:ext>
            </c:extLst>
          </c:dPt>
          <c:dPt>
            <c:idx val="3"/>
            <c:bubble3D val="0"/>
            <c:spPr>
              <a:solidFill>
                <a:sysClr val="window" lastClr="FFFFFF">
                  <a:lumMod val="65000"/>
                </a:sys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119-414B-9A06-F42726EE738A}"/>
              </c:ext>
            </c:extLst>
          </c:dPt>
          <c:dPt>
            <c:idx val="4"/>
            <c:bubble3D val="0"/>
            <c:spPr>
              <a:solidFill>
                <a:srgbClr val="49939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119-414B-9A06-F42726EE738A}"/>
              </c:ext>
            </c:extLst>
          </c:dPt>
          <c:dPt>
            <c:idx val="5"/>
            <c:bubble3D val="0"/>
            <c:spPr>
              <a:solidFill>
                <a:srgbClr val="5B9BD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119-414B-9A06-F42726EE738A}"/>
              </c:ext>
            </c:extLst>
          </c:dPt>
          <c:dPt>
            <c:idx val="6"/>
            <c:bubble3D val="0"/>
            <c:spPr>
              <a:solidFill>
                <a:srgbClr val="70AD4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119-414B-9A06-F42726EE738A}"/>
              </c:ext>
            </c:extLst>
          </c:dPt>
          <c:dPt>
            <c:idx val="7"/>
            <c:bubble3D val="0"/>
            <c:spPr>
              <a:solidFill>
                <a:sysClr val="window" lastClr="FFFFFF">
                  <a:lumMod val="50000"/>
                </a:sys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5119-414B-9A06-F42726EE738A}"/>
              </c:ext>
            </c:extLst>
          </c:dPt>
          <c:dLbls>
            <c:dLbl>
              <c:idx val="0"/>
              <c:layout>
                <c:manualLayout>
                  <c:x val="0.10763792716865153"/>
                  <c:y val="7.35736681563453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022899587999631"/>
                      <c:h val="8.12894162254401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5119-414B-9A06-F42726EE738A}"/>
                </c:ext>
              </c:extLst>
            </c:dLbl>
            <c:dLbl>
              <c:idx val="1"/>
              <c:layout>
                <c:manualLayout>
                  <c:x val="-0.12446754771231489"/>
                  <c:y val="-5.268925758958626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2883439955806623E-2"/>
                      <c:h val="8.12894162254401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5119-414B-9A06-F42726EE738A}"/>
                </c:ext>
              </c:extLst>
            </c:dLbl>
            <c:dLbl>
              <c:idx val="2"/>
              <c:layout>
                <c:manualLayout>
                  <c:x val="-8.5150555929252567E-2"/>
                  <c:y val="-0.1021191270010168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969194377797751"/>
                      <c:h val="8.12894162254401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5119-414B-9A06-F42726EE738A}"/>
                </c:ext>
              </c:extLst>
            </c:dLbl>
            <c:dLbl>
              <c:idx val="3"/>
              <c:layout>
                <c:manualLayout>
                  <c:x val="-4.2351257600337644E-2"/>
                  <c:y val="-0.1171970395592442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537319141639958"/>
                      <c:h val="8.128949916963126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5119-414B-9A06-F42726EE738A}"/>
                </c:ext>
              </c:extLst>
            </c:dLbl>
            <c:dLbl>
              <c:idx val="4"/>
              <c:layout>
                <c:manualLayout>
                  <c:x val="-7.3042772919716697E-2"/>
                  <c:y val="-0.208787874488661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504572609433781"/>
                      <c:h val="8.12894162254401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5119-414B-9A06-F42726EE738A}"/>
                </c:ext>
              </c:extLst>
            </c:dLbl>
            <c:dLbl>
              <c:idx val="5"/>
              <c:layout>
                <c:manualLayout>
                  <c:x val="1.4771825004286525E-2"/>
                  <c:y val="-0.2567065333049585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753845947461694"/>
                      <c:h val="8.12894162254401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5119-414B-9A06-F42726EE738A}"/>
                </c:ext>
              </c:extLst>
            </c:dLbl>
            <c:dLbl>
              <c:idx val="6"/>
              <c:layout>
                <c:manualLayout>
                  <c:x val="7.0945079729355376E-2"/>
                  <c:y val="-0.2076498545789884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309951339626896E-2"/>
                      <c:h val="8.12894162254401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5119-414B-9A06-F42726EE738A}"/>
                </c:ext>
              </c:extLst>
            </c:dLbl>
            <c:dLbl>
              <c:idx val="7"/>
              <c:layout>
                <c:manualLayout>
                  <c:x val="0.1153452300874451"/>
                  <c:y val="-0.1342621361518999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387859594310683"/>
                      <c:h val="8.12894162254401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5119-414B-9A06-F42726EE738A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none" lIns="38100" tIns="19050" rIns="38100" bIns="19050" anchor="ctr" anchorCtr="1">
                <a:no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miter lim="800000"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'Summary - emissions category'!$A$3:$A$10</c:f>
              <c:strCache>
                <c:ptCount val="8"/>
                <c:pt idx="0">
                  <c:v>Supply chain</c:v>
                </c:pt>
                <c:pt idx="1">
                  <c:v>Fleet &amp; equipment</c:v>
                </c:pt>
                <c:pt idx="2">
                  <c:v>Homeworking</c:v>
                </c:pt>
                <c:pt idx="3">
                  <c:v>Buildings</c:v>
                </c:pt>
                <c:pt idx="4">
                  <c:v>Agriculture</c:v>
                </c:pt>
                <c:pt idx="5">
                  <c:v>Business travel</c:v>
                </c:pt>
                <c:pt idx="6">
                  <c:v>Waste</c:v>
                </c:pt>
                <c:pt idx="7">
                  <c:v>Commuting</c:v>
                </c:pt>
              </c:strCache>
            </c:strRef>
          </c:cat>
          <c:val>
            <c:numRef>
              <c:f>'Summary - emissions category'!$B$3:$B$10</c:f>
              <c:numCache>
                <c:formatCode>0.0</c:formatCode>
                <c:ptCount val="8"/>
                <c:pt idx="0">
                  <c:v>21084177.182687961</c:v>
                </c:pt>
                <c:pt idx="1">
                  <c:v>1718634.4853594578</c:v>
                </c:pt>
                <c:pt idx="2">
                  <c:v>1290388.3166943863</c:v>
                </c:pt>
                <c:pt idx="3">
                  <c:v>1092209.67550112</c:v>
                </c:pt>
                <c:pt idx="4">
                  <c:v>278008.69</c:v>
                </c:pt>
                <c:pt idx="5">
                  <c:v>266866.32412453002</c:v>
                </c:pt>
                <c:pt idx="6">
                  <c:v>244825.35214725998</c:v>
                </c:pt>
                <c:pt idx="7">
                  <c:v>233549.73494528982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119-414B-9A06-F42726EE738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58BCB-96AE-480E-B950-B38D6A9DA677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36E6A4-55B7-42F1-9F58-6BBDBC7E9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624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36E6A4-55B7-42F1-9F58-6BBDBC7E90C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0157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36E6A4-55B7-42F1-9F58-6BBDBC7E90C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485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36E6A4-55B7-42F1-9F58-6BBDBC7E90C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704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36E6A4-55B7-42F1-9F58-6BBDBC7E90C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5405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36E6A4-55B7-42F1-9F58-6BBDBC7E90C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56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36E6A4-55B7-42F1-9F58-6BBDBC7E90C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9988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defTabSz="914400">
              <a:buClr>
                <a:srgbClr val="005546"/>
              </a:buClr>
              <a:buSzPct val="140000"/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36E6A4-55B7-42F1-9F58-6BBDBC7E90C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1241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E6A4-55B7-42F1-9F58-6BBDBC7E90C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5397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36E6A4-55B7-42F1-9F58-6BBDBC7E90C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4630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36E6A4-55B7-42F1-9F58-6BBDBC7E90C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994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3358"/>
            <a:ext cx="7772400" cy="1470025"/>
          </a:xfrm>
        </p:spPr>
        <p:txBody>
          <a:bodyPr>
            <a:noAutofit/>
          </a:bodyPr>
          <a:lstStyle>
            <a:lvl1pPr algn="ctr">
              <a:defRPr>
                <a:solidFill>
                  <a:srgbClr val="00554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26557"/>
            <a:ext cx="6400800" cy="1752600"/>
          </a:xfrm>
        </p:spPr>
        <p:txBody>
          <a:bodyPr>
            <a:noAutofit/>
          </a:bodyPr>
          <a:lstStyle>
            <a:lvl1pPr marL="0" indent="0" algn="ctr">
              <a:buNone/>
              <a:defRPr>
                <a:solidFill>
                  <a:srgbClr val="00554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2050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65625"/>
            <a:ext cx="9144000" cy="24923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9301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49" y="476249"/>
            <a:ext cx="6570663" cy="1223963"/>
          </a:xfrm>
        </p:spPr>
        <p:txBody>
          <a:bodyPr vert="horz" lIns="0" tIns="0" rIns="0" bIns="0" rtlCol="0" anchor="ctr">
            <a:noAutofit/>
          </a:bodyPr>
          <a:lstStyle>
            <a:lvl1pPr>
              <a:defRPr lang="en-GB">
                <a:solidFill>
                  <a:srgbClr val="005541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3849" y="1989138"/>
            <a:ext cx="6570663" cy="460821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rgbClr val="00554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80238" y="1989138"/>
            <a:ext cx="1839912" cy="4608214"/>
          </a:xfrm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None/>
              <a:defRPr sz="1400" b="0" i="1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4476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rgbClr val="00554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1989138"/>
            <a:ext cx="8496300" cy="4536206"/>
          </a:xfrm>
        </p:spPr>
        <p:txBody>
          <a:bodyPr vert="eaVert">
            <a:noAutofit/>
          </a:bodyPr>
          <a:lstStyle>
            <a:lvl1pPr>
              <a:defRPr>
                <a:solidFill>
                  <a:srgbClr val="00554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11570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80238" y="1844823"/>
            <a:ext cx="1839912" cy="4608513"/>
          </a:xfrm>
        </p:spPr>
        <p:txBody>
          <a:bodyPr vert="eaVert">
            <a:noAutofit/>
          </a:bodyPr>
          <a:lstStyle>
            <a:lvl1pPr>
              <a:defRPr>
                <a:solidFill>
                  <a:srgbClr val="00554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548680"/>
            <a:ext cx="6437313" cy="6003707"/>
          </a:xfrm>
        </p:spPr>
        <p:txBody>
          <a:bodyPr vert="eaVert">
            <a:noAutofit/>
          </a:bodyPr>
          <a:lstStyle>
            <a:lvl1pPr>
              <a:defRPr>
                <a:solidFill>
                  <a:srgbClr val="00554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7796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rgbClr val="00554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916832"/>
            <a:ext cx="8496300" cy="4536356"/>
          </a:xfrm>
        </p:spPr>
        <p:txBody>
          <a:bodyPr>
            <a:noAutofit/>
          </a:bodyPr>
          <a:lstStyle>
            <a:lvl1pPr>
              <a:defRPr sz="2400">
                <a:solidFill>
                  <a:srgbClr val="00554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768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507085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0" cap="all">
                <a:solidFill>
                  <a:srgbClr val="00554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00689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554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65625"/>
            <a:ext cx="9144000" cy="24923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5450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rgbClr val="00554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916832"/>
            <a:ext cx="4168800" cy="4525963"/>
          </a:xfrm>
        </p:spPr>
        <p:txBody>
          <a:bodyPr>
            <a:noAutofit/>
          </a:bodyPr>
          <a:lstStyle>
            <a:lvl1pPr>
              <a:defRPr sz="2000">
                <a:solidFill>
                  <a:srgbClr val="005541"/>
                </a:solidFill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4121" y="1916832"/>
            <a:ext cx="4038600" cy="4525963"/>
          </a:xfrm>
        </p:spPr>
        <p:txBody>
          <a:bodyPr>
            <a:noAutofit/>
          </a:bodyPr>
          <a:lstStyle>
            <a:lvl1pPr>
              <a:defRPr sz="2000">
                <a:solidFill>
                  <a:srgbClr val="005541"/>
                </a:solidFill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7640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rgbClr val="00554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916831"/>
            <a:ext cx="8496300" cy="2160000"/>
          </a:xfrm>
        </p:spPr>
        <p:txBody>
          <a:bodyPr>
            <a:noAutofit/>
          </a:bodyPr>
          <a:lstStyle>
            <a:lvl1pPr>
              <a:defRPr sz="2000">
                <a:solidFill>
                  <a:srgbClr val="005541"/>
                </a:solidFill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323850" y="4293096"/>
            <a:ext cx="8488871" cy="2160000"/>
          </a:xfrm>
        </p:spPr>
        <p:txBody>
          <a:bodyPr>
            <a:noAutofit/>
          </a:bodyPr>
          <a:lstStyle>
            <a:lvl1pPr>
              <a:defRPr sz="2000">
                <a:solidFill>
                  <a:srgbClr val="005541"/>
                </a:solidFill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881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476249"/>
            <a:ext cx="6581775" cy="1223963"/>
          </a:xfrm>
        </p:spPr>
        <p:txBody>
          <a:bodyPr>
            <a:noAutofit/>
          </a:bodyPr>
          <a:lstStyle>
            <a:lvl1pPr>
              <a:defRPr>
                <a:solidFill>
                  <a:srgbClr val="00554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850" y="1989138"/>
            <a:ext cx="4168800" cy="639762"/>
          </a:xfrm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rgbClr val="00554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3850" y="2708920"/>
            <a:ext cx="4168800" cy="3951288"/>
          </a:xfrm>
        </p:spPr>
        <p:txBody>
          <a:bodyPr>
            <a:noAutofit/>
          </a:bodyPr>
          <a:lstStyle>
            <a:lvl1pPr>
              <a:defRPr sz="2000">
                <a:solidFill>
                  <a:srgbClr val="005541"/>
                </a:solidFill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1350" y="1989138"/>
            <a:ext cx="4168800" cy="639762"/>
          </a:xfrm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rgbClr val="00554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1350" y="2708920"/>
            <a:ext cx="4168800" cy="3951288"/>
          </a:xfrm>
        </p:spPr>
        <p:txBody>
          <a:bodyPr>
            <a:noAutofit/>
          </a:bodyPr>
          <a:lstStyle>
            <a:lvl1pPr>
              <a:defRPr sz="2000">
                <a:solidFill>
                  <a:srgbClr val="005541"/>
                </a:solidFill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161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rgbClr val="00554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4031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0516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476249"/>
            <a:ext cx="6570663" cy="1223963"/>
          </a:xfrm>
        </p:spPr>
        <p:txBody>
          <a:bodyPr vert="horz" lIns="0" tIns="0" rIns="0" bIns="0" rtlCol="0" anchor="ctr">
            <a:noAutofit/>
          </a:bodyPr>
          <a:lstStyle>
            <a:lvl1pPr>
              <a:defRPr lang="en-GB" dirty="0">
                <a:solidFill>
                  <a:srgbClr val="005541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49" y="1916832"/>
            <a:ext cx="6570663" cy="4608511"/>
          </a:xfrm>
        </p:spPr>
        <p:txBody>
          <a:bodyPr>
            <a:noAutofit/>
          </a:bodyPr>
          <a:lstStyle>
            <a:lvl1pPr>
              <a:defRPr sz="2400">
                <a:solidFill>
                  <a:srgbClr val="00554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80238" y="1978026"/>
            <a:ext cx="1839912" cy="4542032"/>
          </a:xfrm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spcAft>
                <a:spcPts val="600"/>
              </a:spcAft>
              <a:buNone/>
              <a:defRPr sz="1400" b="0" i="1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4867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850" y="476249"/>
            <a:ext cx="6581775" cy="65700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pic>
        <p:nvPicPr>
          <p:cNvPr id="1026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700" y="581025"/>
            <a:ext cx="1655763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850" y="1916832"/>
            <a:ext cx="8362950" cy="420933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Auto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23849" y="428625"/>
            <a:ext cx="8496000" cy="31750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745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20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2400" b="1" kern="1200">
          <a:solidFill>
            <a:srgbClr val="0091A5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ct val="20000"/>
        </a:spcBef>
        <a:buFontTx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266700" indent="-2667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542925" indent="-276225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809625" indent="-26670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rgbClr val="3A645A"/>
                </a:solidFill>
              </a:rPr>
              <a:t>Decarbonising NRW’s supply chain: Progress and Forward Plan</a:t>
            </a:r>
            <a:endParaRPr lang="en-GB" dirty="0">
              <a:solidFill>
                <a:srgbClr val="005541"/>
              </a:solidFill>
            </a:endParaRPr>
          </a:p>
        </p:txBody>
      </p:sp>
      <p:sp>
        <p:nvSpPr>
          <p:cNvPr id="3" name="Subtitle 3">
            <a:extLst>
              <a:ext uri="{FF2B5EF4-FFF2-40B4-BE49-F238E27FC236}">
                <a16:creationId xmlns:a16="http://schemas.microsoft.com/office/drawing/2014/main" id="{E6936799-A031-4822-A02B-A1D3EBAE36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726557"/>
            <a:ext cx="6400800" cy="1752600"/>
          </a:xfrm>
        </p:spPr>
        <p:txBody>
          <a:bodyPr/>
          <a:lstStyle/>
          <a:p>
            <a:r>
              <a:rPr lang="en-GB" sz="2000" dirty="0">
                <a:solidFill>
                  <a:schemeClr val="tx1"/>
                </a:solidFill>
              </a:rPr>
              <a:t>Dr Anna Jones</a:t>
            </a:r>
          </a:p>
          <a:p>
            <a:r>
              <a:rPr lang="en-GB" sz="2000" dirty="0">
                <a:solidFill>
                  <a:schemeClr val="tx1"/>
                </a:solidFill>
              </a:rPr>
              <a:t>Climate Change &amp; Decarbonisation Team</a:t>
            </a:r>
          </a:p>
        </p:txBody>
      </p:sp>
    </p:spTree>
    <p:extLst>
      <p:ext uri="{BB962C8B-B14F-4D97-AF65-F5344CB8AC3E}">
        <p14:creationId xmlns:p14="http://schemas.microsoft.com/office/powerpoint/2010/main" val="2889295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E305F-4FC0-471A-8A89-4482799D5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Forward plan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26177-5C22-4306-A63C-F746AEF63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772816"/>
            <a:ext cx="8496300" cy="4536356"/>
          </a:xfrm>
        </p:spPr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5541"/>
                </a:solidFill>
              </a:rPr>
              <a:t>Series of 31 actions identified with timeline for delivery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5541"/>
                </a:solidFill>
              </a:rPr>
              <a:t>Requirement levels and tools to be trialled and rolled out to all contracts by 2025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5541"/>
                </a:solidFill>
              </a:rPr>
              <a:t>Current delivery:</a:t>
            </a:r>
          </a:p>
          <a:p>
            <a:pPr marL="609600" lvl="2" indent="-342900"/>
            <a:r>
              <a:rPr lang="en-GB" dirty="0"/>
              <a:t>Agreeing text for core questions in ITQ and ITT forms.</a:t>
            </a:r>
          </a:p>
          <a:p>
            <a:pPr marL="609600" lvl="2" indent="-342900"/>
            <a:r>
              <a:rPr lang="en-GB" dirty="0"/>
              <a:t>Finalising and trialling the supplier emissions questionnaire</a:t>
            </a:r>
          </a:p>
          <a:p>
            <a:pPr marL="609600" lvl="2" indent="-342900"/>
            <a:r>
              <a:rPr lang="en-GB" dirty="0"/>
              <a:t>Carbon calculator contract – reviewing available options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GB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Seeking internal approval and funding for additional staff resource</a:t>
            </a:r>
          </a:p>
        </p:txBody>
      </p:sp>
    </p:spTree>
    <p:extLst>
      <p:ext uri="{BB962C8B-B14F-4D97-AF65-F5344CB8AC3E}">
        <p14:creationId xmlns:p14="http://schemas.microsoft.com/office/powerpoint/2010/main" val="748109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8564B-5DA4-47B7-B936-7EF3EF36A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611757"/>
            <a:ext cx="6581775" cy="657003"/>
          </a:xfrm>
        </p:spPr>
        <p:txBody>
          <a:bodyPr/>
          <a:lstStyle/>
          <a:p>
            <a:r>
              <a:rPr lang="en-GB" dirty="0"/>
              <a:t>Decarbonisation policy and the public sector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2FB5D-277A-4411-8493-B8FDAFB1C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Legally binding target in Wales to achieve net zero emissions by 2050</a:t>
            </a:r>
          </a:p>
          <a:p>
            <a:pPr marL="609600" lvl="2" indent="-342900"/>
            <a:r>
              <a:rPr lang="en-GB" b="0" dirty="0">
                <a:solidFill>
                  <a:schemeClr val="tx1"/>
                </a:solidFill>
              </a:rPr>
              <a:t>Public sector contributes to a number of inventory emissions categories including electricity and transport</a:t>
            </a:r>
          </a:p>
          <a:p>
            <a:pPr lvl="2" indent="0">
              <a:buNone/>
            </a:pPr>
            <a:endParaRPr lang="en-GB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Public sector leadership and influence - £7bn combined annual spend 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Policy ambition for the public sector in Wales to be collectively net zero by 2030</a:t>
            </a:r>
          </a:p>
          <a:p>
            <a:pPr marL="609600" lvl="2" indent="-342900"/>
            <a:r>
              <a:rPr lang="en-GB" sz="2400" dirty="0"/>
              <a:t>Welsh Public Sector net zero </a:t>
            </a:r>
            <a:r>
              <a:rPr lang="en-GB" dirty="0"/>
              <a:t>c</a:t>
            </a:r>
            <a:r>
              <a:rPr lang="en-GB" sz="2400" dirty="0"/>
              <a:t>arbon </a:t>
            </a:r>
            <a:r>
              <a:rPr lang="en-GB" dirty="0"/>
              <a:t>r</a:t>
            </a:r>
            <a:r>
              <a:rPr lang="en-GB" sz="2400" dirty="0"/>
              <a:t>eporting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2678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0CAD3-6579-43EF-A560-971A6FC86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476249"/>
            <a:ext cx="6624414" cy="657003"/>
          </a:xfrm>
        </p:spPr>
        <p:txBody>
          <a:bodyPr/>
          <a:lstStyle/>
          <a:p>
            <a:r>
              <a:rPr lang="en-GB" dirty="0"/>
              <a:t>NRW’s carbon footprint 2021-22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1C153-FC46-4579-9D95-ED78B686E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6165452"/>
            <a:ext cx="8496300" cy="503908"/>
          </a:xfrm>
        </p:spPr>
        <p:txBody>
          <a:bodyPr/>
          <a:lstStyle/>
          <a:p>
            <a:r>
              <a:rPr lang="en-GB" dirty="0"/>
              <a:t>Total emissions: 26,209 tCO</a:t>
            </a:r>
            <a:r>
              <a:rPr lang="en-GB" baseline="-25000" dirty="0"/>
              <a:t>2</a:t>
            </a:r>
            <a:r>
              <a:rPr lang="en-GB" dirty="0"/>
              <a:t>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1F8039F-A453-4B68-A5D7-47CCCA8B3C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1818034"/>
              </p:ext>
            </p:extLst>
          </p:nvPr>
        </p:nvGraphicFramePr>
        <p:xfrm>
          <a:off x="-612576" y="1131031"/>
          <a:ext cx="7632848" cy="4746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862A4F6-D4EC-4541-B752-895AE8DA606A}"/>
              </a:ext>
            </a:extLst>
          </p:cNvPr>
          <p:cNvSpPr txBox="1">
            <a:spLocks/>
          </p:cNvSpPr>
          <p:nvPr/>
        </p:nvSpPr>
        <p:spPr>
          <a:xfrm>
            <a:off x="4781156" y="2348880"/>
            <a:ext cx="4392166" cy="352839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400" b="1" kern="1200">
                <a:solidFill>
                  <a:srgbClr val="00554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6700" indent="-2667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2925" indent="-276225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09625" indent="-26670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>
                <a:solidFill>
                  <a:schemeClr val="tx1"/>
                </a:solidFill>
              </a:rPr>
              <a:t>Purchased goods &amp; services = </a:t>
            </a:r>
            <a:r>
              <a:rPr lang="en-GB" dirty="0"/>
              <a:t>80% of the total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>
                <a:solidFill>
                  <a:schemeClr val="tx1"/>
                </a:solidFill>
              </a:rPr>
              <a:t>Most challenging category of emissions to reduce – not under our direct control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>
                <a:solidFill>
                  <a:schemeClr val="tx1"/>
                </a:solidFill>
              </a:rPr>
              <a:t>Range of goods, works and services purchased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>
                <a:solidFill>
                  <a:schemeClr val="tx1"/>
                </a:solidFill>
              </a:rPr>
              <a:t>Dispersed nature across supplier and contract types</a:t>
            </a:r>
          </a:p>
          <a:p>
            <a:endParaRPr lang="en-GB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solidFill>
                <a:schemeClr val="tx1"/>
              </a:solidFill>
            </a:endParaRPr>
          </a:p>
          <a:p>
            <a:pPr marL="0" lvl="2" indent="0">
              <a:buFont typeface="Arial" pitchFamily="34" charset="0"/>
              <a:buNone/>
            </a:pPr>
            <a:endParaRPr lang="en-GB" dirty="0"/>
          </a:p>
          <a:p>
            <a:endParaRPr lang="en-GB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067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0A509-449C-4022-A930-EB0052EA8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611757"/>
            <a:ext cx="6581775" cy="657003"/>
          </a:xfrm>
        </p:spPr>
        <p:txBody>
          <a:bodyPr/>
          <a:lstStyle/>
          <a:p>
            <a:r>
              <a:rPr lang="en-GB" dirty="0"/>
              <a:t>Estimating whole supply chain emissions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7AC43-BD2C-480F-9449-AAF32CC2F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772816"/>
            <a:ext cx="8496300" cy="4824536"/>
          </a:xfrm>
        </p:spPr>
        <p:txBody>
          <a:bodyPr/>
          <a:lstStyle/>
          <a:p>
            <a:pPr marL="257175" lvl="1" indent="-257175">
              <a:buFont typeface="Arial" panose="020B0604020202020204" pitchFamily="34" charset="0"/>
              <a:buChar char="•"/>
            </a:pPr>
            <a:r>
              <a:rPr lang="en-GB" dirty="0"/>
              <a:t>Scope 3 upstream emissions released from creating, modifying, transporting, storing goods and services</a:t>
            </a:r>
          </a:p>
          <a:p>
            <a:pPr lvl="2" indent="0">
              <a:buNone/>
            </a:pPr>
            <a:endParaRPr lang="en-GB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/>
              <a:t>Most accurate method = collation of GHG data for individual goods and services directly from suppliers</a:t>
            </a:r>
          </a:p>
          <a:p>
            <a:pPr lvl="2" indent="0">
              <a:buNone/>
            </a:pPr>
            <a:endParaRPr lang="en-GB" dirty="0"/>
          </a:p>
          <a:p>
            <a:pPr marL="257175" lvl="1" indent="-257175">
              <a:buFont typeface="Arial" panose="020B0604020202020204" pitchFamily="34" charset="0"/>
              <a:buChar char="•"/>
            </a:pPr>
            <a:r>
              <a:rPr lang="en-GB" dirty="0"/>
              <a:t>Net zero carbon reporting method</a:t>
            </a:r>
          </a:p>
          <a:p>
            <a:pPr marL="523875" lvl="2" indent="-257175"/>
            <a:r>
              <a:rPr lang="en-GB" sz="2400" dirty="0"/>
              <a:t>Spend based analysis – mapping spend to industry average emissions data </a:t>
            </a:r>
          </a:p>
          <a:p>
            <a:pPr marL="523875" lvl="2" indent="-257175"/>
            <a:r>
              <a:rPr lang="en-GB" dirty="0"/>
              <a:t>NRW spend ~ £100 million annually (excluding spend on staff, energy &amp; travel)</a:t>
            </a:r>
          </a:p>
          <a:p>
            <a:pPr marL="523875" lvl="2" indent="-257175"/>
            <a:r>
              <a:rPr lang="en-GB" sz="2400" dirty="0"/>
              <a:t>Broad brush approach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9812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F3698-8CE2-46D4-8005-1BE28943C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Identifying emissions hotspots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97AFC-3EBE-42A4-A784-FFA8F1F581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/>
              <a:t>Results analysed by categories to identify hotspots</a:t>
            </a:r>
          </a:p>
          <a:p>
            <a:pPr marL="609600" lvl="2" indent="-342900"/>
            <a:r>
              <a:rPr lang="en-GB" dirty="0"/>
              <a:t>Top 10 account codes</a:t>
            </a:r>
          </a:p>
          <a:p>
            <a:pPr marL="609600" lvl="2" indent="-342900"/>
            <a:r>
              <a:rPr lang="en-GB" dirty="0"/>
              <a:t>Top 10 suppliers</a:t>
            </a:r>
          </a:p>
          <a:p>
            <a:pPr marL="609600" lvl="2" indent="-342900"/>
            <a:r>
              <a:rPr lang="en-GB" dirty="0"/>
              <a:t>Multi year – consistent hotspots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/>
              <a:t>Requires judgement - grouping spend for analysis in any way can mask individual emissions hotspots</a:t>
            </a:r>
          </a:p>
          <a:p>
            <a:pPr lvl="1"/>
            <a:endParaRPr lang="en-GB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/>
              <a:t>Top 10 NRW account codes accounted for 68% of organisational supply chain emissions in 2020-21 e.g. consultancy and contractor codes</a:t>
            </a:r>
          </a:p>
          <a:p>
            <a:pPr marL="342900" lvl="1" indent="-342900"/>
            <a:endParaRPr lang="en-GB" b="0" dirty="0">
              <a:solidFill>
                <a:schemeClr val="tx1"/>
              </a:solidFill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4086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7FFF7-6E9B-4607-AB94-F68141488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Supply chain emissions hotspots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65B0824E-E35F-4318-A7BF-39DA2D53C9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2530397"/>
              </p:ext>
            </p:extLst>
          </p:nvPr>
        </p:nvGraphicFramePr>
        <p:xfrm>
          <a:off x="395536" y="1196752"/>
          <a:ext cx="8280920" cy="54497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40460">
                  <a:extLst>
                    <a:ext uri="{9D8B030D-6E8A-4147-A177-3AD203B41FA5}">
                      <a16:colId xmlns:a16="http://schemas.microsoft.com/office/drawing/2014/main" val="862076591"/>
                    </a:ext>
                  </a:extLst>
                </a:gridCol>
                <a:gridCol w="4140460">
                  <a:extLst>
                    <a:ext uri="{9D8B030D-6E8A-4147-A177-3AD203B41FA5}">
                      <a16:colId xmlns:a16="http://schemas.microsoft.com/office/drawing/2014/main" val="1791090832"/>
                    </a:ext>
                  </a:extLst>
                </a:gridCol>
              </a:tblGrid>
              <a:tr h="31556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 dirty="0">
                          <a:effectLst/>
                        </a:rPr>
                        <a:t>Categories</a:t>
                      </a:r>
                      <a:endParaRPr lang="en-GB" sz="15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Specific areas, contracts or suppliers of interest</a:t>
                      </a:r>
                      <a:endParaRPr lang="en-GB" sz="15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extLst>
                  <a:ext uri="{0D108BD9-81ED-4DB2-BD59-A6C34878D82A}">
                    <a16:rowId xmlns:a16="http://schemas.microsoft.com/office/drawing/2014/main" val="1636495205"/>
                  </a:ext>
                </a:extLst>
              </a:tr>
              <a:tr h="157781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Service level agreements (SLAs)</a:t>
                      </a:r>
                      <a:r>
                        <a:rPr lang="en-GB" sz="1500" u="sng">
                          <a:effectLst/>
                        </a:rPr>
                        <a:t>*</a:t>
                      </a:r>
                      <a:r>
                        <a:rPr lang="en-GB" sz="1500">
                          <a:effectLst/>
                        </a:rPr>
                        <a:t> </a:t>
                      </a:r>
                      <a:endParaRPr lang="en-GB" sz="15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Environment Agency</a:t>
                      </a:r>
                      <a:endParaRPr lang="en-GB" sz="15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extLst>
                  <a:ext uri="{0D108BD9-81ED-4DB2-BD59-A6C34878D82A}">
                    <a16:rowId xmlns:a16="http://schemas.microsoft.com/office/drawing/2014/main" val="3993678133"/>
                  </a:ext>
                </a:extLst>
              </a:tr>
              <a:tr h="29824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 dirty="0">
                          <a:effectLst/>
                        </a:rPr>
                        <a:t>Reservoir operating agreements (ROAs)</a:t>
                      </a:r>
                      <a:r>
                        <a:rPr lang="en-GB" sz="1500" u="sng" dirty="0">
                          <a:effectLst/>
                        </a:rPr>
                        <a:t>*</a:t>
                      </a:r>
                      <a:endParaRPr lang="en-GB" sz="15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 dirty="0" err="1">
                          <a:effectLst/>
                        </a:rPr>
                        <a:t>Dwr</a:t>
                      </a:r>
                      <a:r>
                        <a:rPr lang="en-GB" sz="1500" dirty="0">
                          <a:effectLst/>
                        </a:rPr>
                        <a:t> Cymru </a:t>
                      </a:r>
                      <a:r>
                        <a:rPr lang="en-GB" sz="1500" dirty="0" err="1">
                          <a:effectLst/>
                        </a:rPr>
                        <a:t>Cyf</a:t>
                      </a:r>
                      <a:r>
                        <a:rPr lang="en-GB" sz="1500" dirty="0">
                          <a:effectLst/>
                        </a:rPr>
                        <a:t> - Welsh Water Ltd  </a:t>
                      </a:r>
                      <a:endParaRPr lang="en-GB" sz="15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extLst>
                  <a:ext uri="{0D108BD9-81ED-4DB2-BD59-A6C34878D82A}">
                    <a16:rowId xmlns:a16="http://schemas.microsoft.com/office/drawing/2014/main" val="451741468"/>
                  </a:ext>
                </a:extLst>
              </a:tr>
              <a:tr h="157781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Plants / Shrubs / Trees</a:t>
                      </a:r>
                      <a:endParaRPr lang="en-GB" sz="15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-</a:t>
                      </a:r>
                      <a:endParaRPr lang="en-GB" sz="15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extLst>
                  <a:ext uri="{0D108BD9-81ED-4DB2-BD59-A6C34878D82A}">
                    <a16:rowId xmlns:a16="http://schemas.microsoft.com/office/drawing/2014/main" val="1543180254"/>
                  </a:ext>
                </a:extLst>
              </a:tr>
              <a:tr h="31556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 dirty="0">
                          <a:effectLst/>
                        </a:rPr>
                        <a:t>Forestry related contractors</a:t>
                      </a:r>
                      <a:endParaRPr lang="en-GB" sz="15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Harvesting felling, forest roads (current case study), restocking preparation,</a:t>
                      </a:r>
                      <a:endParaRPr lang="en-GB" sz="15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extLst>
                  <a:ext uri="{0D108BD9-81ED-4DB2-BD59-A6C34878D82A}">
                    <a16:rowId xmlns:a16="http://schemas.microsoft.com/office/drawing/2014/main" val="2753399590"/>
                  </a:ext>
                </a:extLst>
              </a:tr>
              <a:tr h="19082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 dirty="0">
                          <a:effectLst/>
                        </a:rPr>
                        <a:t>ICT contractor and consultant services</a:t>
                      </a:r>
                      <a:endParaRPr lang="en-GB" sz="15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-</a:t>
                      </a:r>
                      <a:endParaRPr lang="en-GB" sz="15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extLst>
                  <a:ext uri="{0D108BD9-81ED-4DB2-BD59-A6C34878D82A}">
                    <a16:rowId xmlns:a16="http://schemas.microsoft.com/office/drawing/2014/main" val="1579858320"/>
                  </a:ext>
                </a:extLst>
              </a:tr>
              <a:tr h="31556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 dirty="0">
                          <a:effectLst/>
                        </a:rPr>
                        <a:t>ICT annual software licences, support and maintenance</a:t>
                      </a:r>
                      <a:endParaRPr lang="en-GB" sz="15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tc>
                  <a:txBody>
                    <a:bodyPr/>
                    <a:lstStyle/>
                    <a:p>
                      <a:r>
                        <a:rPr lang="en-GB" sz="1500">
                          <a:effectLst/>
                        </a:rPr>
                        <a:t>-</a:t>
                      </a:r>
                      <a:endParaRPr lang="en-GB" sz="15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extLst>
                  <a:ext uri="{0D108BD9-81ED-4DB2-BD59-A6C34878D82A}">
                    <a16:rowId xmlns:a16="http://schemas.microsoft.com/office/drawing/2014/main" val="4100085217"/>
                  </a:ext>
                </a:extLst>
              </a:tr>
              <a:tr h="55012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 dirty="0">
                          <a:effectLst/>
                        </a:rPr>
                        <a:t>Flood asset delivery </a:t>
                      </a:r>
                      <a:endParaRPr lang="en-GB" sz="15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 dirty="0">
                          <a:effectLst/>
                        </a:rPr>
                        <a:t>Construction &amp; Consultancy frameworks (previously CEFA) (current case study)</a:t>
                      </a:r>
                      <a:endParaRPr lang="en-GB" sz="15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extLst>
                  <a:ext uri="{0D108BD9-81ED-4DB2-BD59-A6C34878D82A}">
                    <a16:rowId xmlns:a16="http://schemas.microsoft.com/office/drawing/2014/main" val="3311866652"/>
                  </a:ext>
                </a:extLst>
              </a:tr>
              <a:tr h="25794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 dirty="0">
                          <a:effectLst/>
                        </a:rPr>
                        <a:t>Engineering contractors</a:t>
                      </a:r>
                      <a:endParaRPr lang="en-GB" sz="15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 dirty="0">
                          <a:effectLst/>
                        </a:rPr>
                        <a:t>-</a:t>
                      </a:r>
                      <a:endParaRPr lang="en-GB" sz="15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extLst>
                  <a:ext uri="{0D108BD9-81ED-4DB2-BD59-A6C34878D82A}">
                    <a16:rowId xmlns:a16="http://schemas.microsoft.com/office/drawing/2014/main" val="3407022865"/>
                  </a:ext>
                </a:extLst>
              </a:tr>
              <a:tr h="157781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Fleet purchase, hire and maintenance </a:t>
                      </a:r>
                      <a:endParaRPr lang="en-GB" sz="15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-</a:t>
                      </a:r>
                      <a:endParaRPr lang="en-GB" sz="15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extLst>
                  <a:ext uri="{0D108BD9-81ED-4DB2-BD59-A6C34878D82A}">
                    <a16:rowId xmlns:a16="http://schemas.microsoft.com/office/drawing/2014/main" val="1544468968"/>
                  </a:ext>
                </a:extLst>
              </a:tr>
              <a:tr h="31556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Plant purchase and hire</a:t>
                      </a:r>
                      <a:endParaRPr lang="en-GB" sz="15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Plant hire Framework - Low Loader &amp; Lorry Hire &amp; Sourcing of Aggregates</a:t>
                      </a:r>
                      <a:endParaRPr lang="en-GB" sz="15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extLst>
                  <a:ext uri="{0D108BD9-81ED-4DB2-BD59-A6C34878D82A}">
                    <a16:rowId xmlns:a16="http://schemas.microsoft.com/office/drawing/2014/main" val="1021447376"/>
                  </a:ext>
                </a:extLst>
              </a:tr>
              <a:tr h="157781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Plane and helicopter hire</a:t>
                      </a:r>
                      <a:endParaRPr lang="en-GB" sz="15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-</a:t>
                      </a:r>
                      <a:endParaRPr lang="en-GB" sz="15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extLst>
                  <a:ext uri="{0D108BD9-81ED-4DB2-BD59-A6C34878D82A}">
                    <a16:rowId xmlns:a16="http://schemas.microsoft.com/office/drawing/2014/main" val="63493342"/>
                  </a:ext>
                </a:extLst>
              </a:tr>
              <a:tr h="31556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Operational equipment purchase and maintenance</a:t>
                      </a:r>
                      <a:endParaRPr lang="en-GB" sz="15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-</a:t>
                      </a:r>
                      <a:endParaRPr lang="en-GB" sz="15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extLst>
                  <a:ext uri="{0D108BD9-81ED-4DB2-BD59-A6C34878D82A}">
                    <a16:rowId xmlns:a16="http://schemas.microsoft.com/office/drawing/2014/main" val="721283825"/>
                  </a:ext>
                </a:extLst>
              </a:tr>
              <a:tr h="63112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>
                          <a:effectLst/>
                        </a:rPr>
                        <a:t>Other</a:t>
                      </a:r>
                      <a:endParaRPr lang="en-GB" sz="15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GB" sz="1500" dirty="0">
                          <a:effectLst/>
                        </a:rPr>
                        <a:t>Facilities Management hard services maintenance contract; Integral; Asset maintenance framework; MEICA preventative maintenance contract</a:t>
                      </a:r>
                      <a:endParaRPr lang="en-GB" sz="15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008" marR="59008" marT="0" marB="0"/>
                </a:tc>
                <a:extLst>
                  <a:ext uri="{0D108BD9-81ED-4DB2-BD59-A6C34878D82A}">
                    <a16:rowId xmlns:a16="http://schemas.microsoft.com/office/drawing/2014/main" val="548703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2416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DC099-F2EF-48EA-8CBE-A3CFFD4E6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611757"/>
            <a:ext cx="6581775" cy="657003"/>
          </a:xfrm>
        </p:spPr>
        <p:txBody>
          <a:bodyPr/>
          <a:lstStyle/>
          <a:p>
            <a:br>
              <a:rPr lang="en-GB" dirty="0">
                <a:solidFill>
                  <a:srgbClr val="005541"/>
                </a:solidFill>
              </a:rPr>
            </a:br>
            <a:r>
              <a:rPr lang="en-GB" dirty="0"/>
              <a:t>Case study: Forest roads framework</a:t>
            </a:r>
            <a:br>
              <a:rPr lang="en-GB" dirty="0">
                <a:solidFill>
                  <a:srgbClr val="005541"/>
                </a:solidFill>
              </a:rPr>
            </a:br>
            <a:endParaRPr lang="en-GB" dirty="0">
              <a:solidFill>
                <a:srgbClr val="00554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453AA-595A-42AD-AE1E-90E9E784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700808"/>
            <a:ext cx="8496300" cy="4824536"/>
          </a:xfrm>
        </p:spPr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5541"/>
                </a:solidFill>
              </a:rPr>
              <a:t>Forest road contractors = 1304 tCO</a:t>
            </a:r>
            <a:r>
              <a:rPr lang="en-GB" b="1" baseline="-25000" dirty="0">
                <a:solidFill>
                  <a:srgbClr val="005541"/>
                </a:solidFill>
              </a:rPr>
              <a:t>2</a:t>
            </a:r>
            <a:r>
              <a:rPr lang="en-GB" b="1" dirty="0">
                <a:solidFill>
                  <a:srgbClr val="005541"/>
                </a:solidFill>
              </a:rPr>
              <a:t>e/</a:t>
            </a:r>
            <a:r>
              <a:rPr lang="en-GB" b="1" dirty="0" err="1">
                <a:solidFill>
                  <a:srgbClr val="005541"/>
                </a:solidFill>
              </a:rPr>
              <a:t>yr</a:t>
            </a:r>
            <a:r>
              <a:rPr lang="en-GB" b="1" dirty="0">
                <a:solidFill>
                  <a:srgbClr val="005541"/>
                </a:solidFill>
              </a:rPr>
              <a:t> (7.3% of supply chain emissions)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/>
              <a:t>Tender questions included:</a:t>
            </a:r>
          </a:p>
          <a:p>
            <a:pPr marL="609600" lvl="2" indent="-342900"/>
            <a:r>
              <a:rPr lang="en-GB" dirty="0"/>
              <a:t>Scored question on managing organisational and contract emissions (15% weighting)</a:t>
            </a:r>
          </a:p>
          <a:p>
            <a:pPr marL="609600" lvl="2" indent="-342900"/>
            <a:r>
              <a:rPr lang="en-GB" dirty="0"/>
              <a:t>Scored question on EURO emissions categories of owned plant (15%)</a:t>
            </a:r>
          </a:p>
          <a:p>
            <a:pPr marL="609600" lvl="2" indent="-342900"/>
            <a:r>
              <a:rPr lang="en-GB" dirty="0"/>
              <a:t>Scored question on technical competence including working on peat soils (35%)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/>
              <a:t>KPI reporting for life of framework: fuel emissions reduction</a:t>
            </a:r>
          </a:p>
          <a:p>
            <a:pPr lvl="1"/>
            <a:endParaRPr lang="en-GB" dirty="0"/>
          </a:p>
          <a:p>
            <a:pPr marL="609600" lvl="2" indent="-342900"/>
            <a:endParaRPr lang="en-GB" dirty="0"/>
          </a:p>
          <a:p>
            <a:pPr marL="609600" lvl="2" indent="-342900"/>
            <a:endParaRPr lang="en-GB" dirty="0"/>
          </a:p>
          <a:p>
            <a:pPr marL="609600" lvl="2" indent="-342900"/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1566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106CB-A432-4C6E-A124-665EB12BB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Developing a forward plan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9FF16-8529-4B99-827D-38517FC34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</a:rPr>
              <a:t>S</a:t>
            </a:r>
            <a:r>
              <a:rPr lang="en-GB" sz="2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ets out how NRW could commit to decarbonising its supply chain between 2022 and 2030 through a series of actions and milestones</a:t>
            </a:r>
          </a:p>
          <a:p>
            <a:pPr marL="609600" lvl="2" indent="-342900"/>
            <a:r>
              <a:rPr lang="en-GB" sz="2200" b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Informed by 2-3 years of case studies trialling approaches</a:t>
            </a:r>
          </a:p>
          <a:p>
            <a:pPr lvl="2"/>
            <a:endParaRPr lang="en-GB" sz="2200" b="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609600" lvl="2" indent="-342900"/>
            <a:r>
              <a:rPr lang="en-GB" sz="2200" b="0" dirty="0">
                <a:solidFill>
                  <a:schemeClr val="tx1"/>
                </a:solidFill>
                <a:latin typeface="Arial" panose="020B0604020202020204" pitchFamily="34" charset="0"/>
              </a:rPr>
              <a:t>To scale up from individual contracts to a process and set of tools to enable decarbonisation across NRW contracts</a:t>
            </a:r>
          </a:p>
          <a:p>
            <a:pPr marL="0" lvl="2" indent="0">
              <a:buNone/>
            </a:pPr>
            <a:endParaRPr lang="en-GB" sz="2200" b="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609600" lvl="2" indent="-342900"/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</a:rPr>
              <a:t>Developed collaboratively </a:t>
            </a:r>
            <a:r>
              <a:rPr lang="en-GB" sz="2200" b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between the Climate Change and Decarbonisation, Procurement, and Contract Management teams.</a:t>
            </a:r>
          </a:p>
          <a:p>
            <a:endParaRPr lang="en-GB" sz="22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2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2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2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2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88102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144CD-2173-4D47-BDCE-8BC4AAE9D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forward plan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1038B-416E-4C70-876E-E6DD0EFF9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916832"/>
            <a:ext cx="8496300" cy="4536356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F</a:t>
            </a:r>
            <a:r>
              <a:rPr lang="en-GB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our main elements:</a:t>
            </a:r>
          </a:p>
          <a:p>
            <a:endParaRPr lang="en-GB" dirty="0">
              <a:solidFill>
                <a:srgbClr val="3A645A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GB" dirty="0">
                <a:solidFill>
                  <a:srgbClr val="3A645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Targeting top emitting contracts and frameworks </a:t>
            </a:r>
          </a:p>
          <a:p>
            <a:pPr marL="342900" lvl="0" indent="-342900"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GB" dirty="0">
                <a:solidFill>
                  <a:srgbClr val="3A645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Introducing levels of requirements for suppliers </a:t>
            </a:r>
          </a:p>
          <a:p>
            <a:pPr marL="342900" lvl="0" indent="-342900"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GB" dirty="0">
                <a:solidFill>
                  <a:srgbClr val="3A645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Developing a toolkit of supporting tools and templates </a:t>
            </a:r>
          </a:p>
          <a:p>
            <a:pPr marL="342900" lvl="0" indent="-342900"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GB" dirty="0">
                <a:solidFill>
                  <a:srgbClr val="3A645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Developing a supply chain emissions monitoring framework</a:t>
            </a:r>
            <a:endParaRPr lang="en-GB" dirty="0">
              <a:solidFill>
                <a:srgbClr val="3A64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317326"/>
      </p:ext>
    </p:extLst>
  </p:cSld>
  <p:clrMapOvr>
    <a:masterClrMapping/>
  </p:clrMapOvr>
</p:sld>
</file>

<file path=ppt/theme/theme1.xml><?xml version="1.0" encoding="utf-8"?>
<a:theme xmlns:a="http://schemas.openxmlformats.org/drawingml/2006/main" name="NRW PPT 2010 Final">
  <a:themeElements>
    <a:clrScheme name="NRW_Brand">
      <a:dk1>
        <a:srgbClr val="000000"/>
      </a:dk1>
      <a:lt1>
        <a:sysClr val="window" lastClr="FFFFFF"/>
      </a:lt1>
      <a:dk2>
        <a:srgbClr val="262626"/>
      </a:dk2>
      <a:lt2>
        <a:srgbClr val="F2F2F2"/>
      </a:lt2>
      <a:accent1>
        <a:srgbClr val="005546"/>
      </a:accent1>
      <a:accent2>
        <a:srgbClr val="00A0AA"/>
      </a:accent2>
      <a:accent3>
        <a:srgbClr val="5A5A5A"/>
      </a:accent3>
      <a:accent4>
        <a:srgbClr val="00A046"/>
      </a:accent4>
      <a:accent5>
        <a:srgbClr val="00A0AA"/>
      </a:accent5>
      <a:accent6>
        <a:srgbClr val="00A0AA"/>
      </a:accent6>
      <a:hlink>
        <a:srgbClr val="005546"/>
      </a:hlink>
      <a:folHlink>
        <a:srgbClr val="00A0A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Dwr / Water">
      <a:srgbClr val="0091A5"/>
    </a:custClr>
    <a:custClr name="Awyr / Air">
      <a:srgbClr val="82D2F0"/>
    </a:custClr>
    <a:custClr name="Bywyd gwyllt / Wildlife">
      <a:srgbClr val="2D962D"/>
    </a:custClr>
    <a:custClr name="Tir / Land">
      <a:srgbClr val="005541"/>
    </a:custClr>
    <a:custClr name="Llwyd / grey">
      <a:srgbClr val="3C3C41"/>
    </a:custClr>
  </a:custClrLst>
  <a:extLst>
    <a:ext uri="{05A4C25C-085E-4340-85A3-A5531E510DB2}">
      <thm15:themeFamily xmlns:thm15="http://schemas.microsoft.com/office/thememl/2012/main" name="MSPowerPointTemplate_IncludesAccessibility" id="{5A98A584-1B1A-46A4-99DD-715E13BC145C}" vid="{99DF1153-CCCE-414C-99E7-3BC2DD9BA1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NRW Word Document" ma:contentTypeID="0x01010067EB80C5FE939D4A9B3D8BA62129B7F50100F3F05A941F6F05418FE96870EDDC50C9" ma:contentTypeVersion="64" ma:contentTypeDescription="" ma:contentTypeScope="" ma:versionID="b64608a0fdeb5cfd97e1003858bbd554">
  <xsd:schema xmlns:xsd="http://www.w3.org/2001/XMLSchema" xmlns:xs="http://www.w3.org/2001/XMLSchema" xmlns:p="http://schemas.microsoft.com/office/2006/metadata/properties" xmlns:ns2="9be56660-2c31-41ef-bc00-23e72f632f2a" targetNamespace="http://schemas.microsoft.com/office/2006/metadata/properties" ma:root="true" ma:fieldsID="fad5621eca9005155c0768d2b344999b" ns2:_="">
    <xsd:import namespace="9be56660-2c31-41ef-bc00-23e72f632f2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e56660-2c31-41ef-bc00-23e72f632f2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78499d3b-94a8-4059-8763-489d4400b14a" ContentTypeId="0x01010067EB80C5FE939D4A9B3D8BA62129B7F501" PreviousValue="false"/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be56660-2c31-41ef-bc00-23e72f632f2a">MANA-1704-1181</_dlc_DocId>
    <_dlc_DocIdUrl xmlns="9be56660-2c31-41ef-bc00-23e72f632f2a">
      <Url>https://cyfoethnaturiolcymru.sharepoint.com/teams/dms/_layouts/15/DocIdRedir.aspx?ID=MANA-1704-1181</Url>
      <Description>MANA-1704-1181</Description>
    </_dlc_DocIdUrl>
  </documentManagement>
</p:properties>
</file>

<file path=customXml/itemProps1.xml><?xml version="1.0" encoding="utf-8"?>
<ds:datastoreItem xmlns:ds="http://schemas.openxmlformats.org/officeDocument/2006/customXml" ds:itemID="{55E7CDC0-EA71-4355-B3EC-E31DDA0206D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92F51E4E-F076-4433-A831-B462D126E8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e56660-2c31-41ef-bc00-23e72f632f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8A20901-2C88-46D4-802F-207043020B7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C0DBC17-7AA6-444F-8CE1-BFE2B1DA2EBC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9863021D-F80B-4F53-AE58-2DDF0C179AE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9be56660-2c31-41ef-bc00-23e72f632f2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MSPowerPointTemplate_IncludesAccessibility</Template>
  <TotalTime>1472</TotalTime>
  <Words>660</Words>
  <Application>Microsoft Office PowerPoint</Application>
  <PresentationFormat>On-screen Show (4:3)</PresentationFormat>
  <Paragraphs>122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NRW PPT 2010 Final</vt:lpstr>
      <vt:lpstr>Decarbonising NRW’s supply chain: Progress and Forward Plan</vt:lpstr>
      <vt:lpstr>Decarbonisation policy and the public sector</vt:lpstr>
      <vt:lpstr>NRW’s carbon footprint 2021-22</vt:lpstr>
      <vt:lpstr>Estimating whole supply chain emissions </vt:lpstr>
      <vt:lpstr>Identifying emissions hotspots</vt:lpstr>
      <vt:lpstr>Supply chain emissions hotspots</vt:lpstr>
      <vt:lpstr> Case study: Forest roads framework </vt:lpstr>
      <vt:lpstr>Developing a forward plan </vt:lpstr>
      <vt:lpstr>The forward plan </vt:lpstr>
      <vt:lpstr>Forward plan progress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Decarbonising NRW’s supply chain: Progress and forward plan to 2030</dc:title>
  <dc:subject/>
  <dc:creator>Jones, Anna</dc:creator>
  <cp:lastModifiedBy>Jo Rees</cp:lastModifiedBy>
  <cp:revision>29</cp:revision>
  <cp:lastPrinted>2013-11-04T14:44:29Z</cp:lastPrinted>
  <dcterms:created xsi:type="dcterms:W3CDTF">2022-09-14T08:38:26Z</dcterms:created>
  <dcterms:modified xsi:type="dcterms:W3CDTF">2023-07-18T14:52:38Z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0x01010067EB80C5FE939D4A9B3D8BA62129B7F50100F3F05A941F6F05418FE96870EDDC50C9</vt:lpwstr>
  </property>
  <property fmtid="{D5CDD505-2E9C-101B-9397-08002B2CF9AE}" pid="3" name="_dlc_DocIdItemGuid">
    <vt:lpwstr>283785b4-c51b-43e9-97d1-c9f45f5de829</vt:lpwstr>
  </property>
  <property fmtid="{D5CDD505-2E9C-101B-9397-08002B2CF9AE}" pid="4" name="SharedWithUsers">
    <vt:lpwstr>4749;#Owen, Huw</vt:lpwstr>
  </property>
  <property fmtid="{D5CDD505-2E9C-101B-9397-08002B2CF9AE}" pid="5" name="URL">
    <vt:lpwstr/>
  </property>
  <property fmtid="{D5CDD505-2E9C-101B-9397-08002B2CF9AE}" pid="6" name="From1">
    <vt:lpwstr/>
  </property>
  <property fmtid="{D5CDD505-2E9C-101B-9397-08002B2CF9AE}" pid="7" name="BCC">
    <vt:lpwstr/>
  </property>
  <property fmtid="{D5CDD505-2E9C-101B-9397-08002B2CF9AE}" pid="8" name="CC">
    <vt:lpwstr/>
  </property>
  <property fmtid="{D5CDD505-2E9C-101B-9397-08002B2CF9AE}" pid="9" name="To">
    <vt:lpwstr/>
  </property>
</Properties>
</file>