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3"/>
  </p:notesMasterIdLst>
  <p:handoutMasterIdLst>
    <p:handoutMasterId r:id="rId24"/>
  </p:handoutMasterIdLst>
  <p:sldIdLst>
    <p:sldId id="256" r:id="rId5"/>
    <p:sldId id="378" r:id="rId6"/>
    <p:sldId id="397" r:id="rId7"/>
    <p:sldId id="387" r:id="rId8"/>
    <p:sldId id="389" r:id="rId9"/>
    <p:sldId id="400" r:id="rId10"/>
    <p:sldId id="390" r:id="rId11"/>
    <p:sldId id="402" r:id="rId12"/>
    <p:sldId id="391" r:id="rId13"/>
    <p:sldId id="394" r:id="rId14"/>
    <p:sldId id="401" r:id="rId15"/>
    <p:sldId id="393" r:id="rId16"/>
    <p:sldId id="388" r:id="rId17"/>
    <p:sldId id="392" r:id="rId18"/>
    <p:sldId id="396" r:id="rId19"/>
    <p:sldId id="395" r:id="rId20"/>
    <p:sldId id="399" r:id="rId21"/>
    <p:sldId id="365" r:id="rId22"/>
  </p:sldIdLst>
  <p:sldSz cx="6858000" cy="5143500"/>
  <p:notesSz cx="6875463" cy="10002838"/>
  <p:embeddedFontLst>
    <p:embeddedFont>
      <p:font typeface="Futura Medium" panose="00000800000000000000"/>
      <p:regular r:id="rId25"/>
      <p:bold r:id="rId26"/>
      <p:italic r:id="rId27"/>
      <p:boldItalic r:id="rId28"/>
    </p:embeddedFont>
    <p:embeddedFont>
      <p:font typeface="Rockwell" panose="02060603020205020403" pitchFamily="18" charset="0"/>
      <p:regular r:id="rId29"/>
      <p:bold r:id="rId30"/>
      <p:italic r:id="rId31"/>
      <p:boldItalic r:id="rId32"/>
    </p:embeddedFont>
    <p:embeddedFont>
      <p:font typeface="Segoe UI" panose="020B0502040204020203" pitchFamily="34" charset="0"/>
      <p:regular r:id="rId33"/>
      <p:bold r:id="rId34"/>
      <p:italic r:id="rId35"/>
      <p:boldItalic r:id="rId36"/>
    </p:embeddedFont>
    <p:embeddedFont>
      <p:font typeface="Segoe UI Light" panose="020B0502040204020203" pitchFamily="34" charset="0"/>
      <p:regular r:id="rId37"/>
      <p:italic r:id="rId38"/>
    </p:embeddedFont>
  </p:embeddedFontLst>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orient="horz" pos="2777" userDrawn="1">
          <p15:clr>
            <a:srgbClr val="A4A3A4"/>
          </p15:clr>
        </p15:guide>
        <p15:guide id="3" orient="horz" pos="1614" userDrawn="1">
          <p15:clr>
            <a:srgbClr val="A4A3A4"/>
          </p15:clr>
        </p15:guide>
        <p15:guide id="4" orient="horz" pos="1860" userDrawn="1">
          <p15:clr>
            <a:srgbClr val="A4A3A4"/>
          </p15:clr>
        </p15:guide>
        <p15:guide id="5" orient="horz" pos="912" userDrawn="1">
          <p15:clr>
            <a:srgbClr val="A4A3A4"/>
          </p15:clr>
        </p15:guide>
        <p15:guide id="6" orient="horz" pos="191" userDrawn="1">
          <p15:clr>
            <a:srgbClr val="A4A3A4"/>
          </p15:clr>
        </p15:guide>
        <p15:guide id="7" pos="459" userDrawn="1">
          <p15:clr>
            <a:srgbClr val="A4A3A4"/>
          </p15:clr>
        </p15:guide>
        <p15:guide id="8" pos="3997" userDrawn="1">
          <p15:clr>
            <a:srgbClr val="A4A3A4"/>
          </p15:clr>
        </p15:guide>
        <p15:guide id="9" pos="2211" userDrawn="1">
          <p15:clr>
            <a:srgbClr val="A4A3A4"/>
          </p15:clr>
        </p15:guide>
        <p15:guide id="10" pos="308" userDrawn="1">
          <p15:clr>
            <a:srgbClr val="A4A3A4"/>
          </p15:clr>
        </p15:guide>
        <p15:guide id="11" pos="2082" userDrawn="1">
          <p15:clr>
            <a:srgbClr val="A4A3A4"/>
          </p15:clr>
        </p15:guide>
      </p15:sldGuideLst>
    </p:ext>
    <p:ext uri="{2D200454-40CA-4A62-9FC3-DE9A4176ACB9}">
      <p15:notesGuideLst xmlns:p15="http://schemas.microsoft.com/office/powerpoint/2012/main">
        <p15:guide id="1" orient="horz" pos="2773" userDrawn="1">
          <p15:clr>
            <a:srgbClr val="A4A3A4"/>
          </p15:clr>
        </p15:guide>
        <p15:guide id="2" orient="horz" pos="5776" userDrawn="1">
          <p15:clr>
            <a:srgbClr val="A4A3A4"/>
          </p15:clr>
        </p15:guide>
        <p15:guide id="3" orient="horz" pos="2618" userDrawn="1">
          <p15:clr>
            <a:srgbClr val="A4A3A4"/>
          </p15:clr>
        </p15:guide>
        <p15:guide id="4" orient="horz" pos="829" userDrawn="1">
          <p15:clr>
            <a:srgbClr val="A4A3A4"/>
          </p15:clr>
        </p15:guide>
        <p15:guide id="5" pos="315" userDrawn="1">
          <p15:clr>
            <a:srgbClr val="A4A3A4"/>
          </p15:clr>
        </p15:guide>
        <p15:guide id="6" pos="40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9DB"/>
    <a:srgbClr val="99CDB7"/>
    <a:srgbClr val="66B492"/>
    <a:srgbClr val="339B6E"/>
    <a:srgbClr val="DFD1DE"/>
    <a:srgbClr val="C0A2BD"/>
    <a:srgbClr val="A0749B"/>
    <a:srgbClr val="81457A"/>
    <a:srgbClr val="CCD7E6"/>
    <a:srgbClr val="99A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81C1F-5A34-4738-BD29-E5C99189E404}" v="1" dt="2023-02-01T15:31:53.840"/>
    <p1510:client id="{49DC6739-D134-47E1-B86A-72B18B76AD1A}" v="23" dt="2023-02-01T11:06:33.768"/>
    <p1510:client id="{6E330FD3-F801-43F1-B65B-7EE37C743254}" v="48" dt="2023-01-31T18:18:12.600"/>
    <p1510:client id="{DD5950D9-C3E1-0C23-0C39-8E8A7C12A6B0}" v="3" dt="2023-02-09T14:24:20.8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640"/>
        <p:guide orient="horz" pos="2777"/>
        <p:guide orient="horz" pos="1614"/>
        <p:guide orient="horz" pos="1860"/>
        <p:guide orient="horz" pos="912"/>
        <p:guide orient="horz" pos="191"/>
        <p:guide pos="459"/>
        <p:guide pos="3997"/>
        <p:guide pos="2211"/>
        <p:guide pos="308"/>
        <p:guide pos="2082"/>
      </p:guideLst>
    </p:cSldViewPr>
  </p:slideViewPr>
  <p:notesViewPr>
    <p:cSldViewPr snapToGrid="0">
      <p:cViewPr>
        <p:scale>
          <a:sx n="1" d="2"/>
          <a:sy n="1" d="2"/>
        </p:scale>
        <p:origin x="0" y="0"/>
      </p:cViewPr>
      <p:guideLst>
        <p:guide orient="horz" pos="2773"/>
        <p:guide orient="horz" pos="5776"/>
        <p:guide orient="horz" pos="2618"/>
        <p:guide orient="horz" pos="829"/>
        <p:guide pos="315"/>
        <p:guide pos="40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9367" cy="500142"/>
          </a:xfrm>
          <a:prstGeom prst="rect">
            <a:avLst/>
          </a:prstGeom>
        </p:spPr>
        <p:txBody>
          <a:bodyPr vert="horz" lIns="92281" tIns="46141" rIns="92281" bIns="46141" rtlCol="0"/>
          <a:lstStyle>
            <a:lvl1pPr algn="l">
              <a:defRPr sz="1200"/>
            </a:lvl1pPr>
          </a:lstStyle>
          <a:p>
            <a:endParaRPr lang="en-GB" sz="1000">
              <a:latin typeface="Arial" pitchFamily="34" charset="0"/>
              <a:cs typeface="Arial" pitchFamily="34" charset="0"/>
            </a:endParaRPr>
          </a:p>
        </p:txBody>
      </p:sp>
      <p:sp>
        <p:nvSpPr>
          <p:cNvPr id="3" name="Date Placeholder 2"/>
          <p:cNvSpPr>
            <a:spLocks noGrp="1"/>
          </p:cNvSpPr>
          <p:nvPr>
            <p:ph type="dt" sz="quarter" idx="1"/>
          </p:nvPr>
        </p:nvSpPr>
        <p:spPr>
          <a:xfrm>
            <a:off x="3894505" y="0"/>
            <a:ext cx="2979367" cy="500142"/>
          </a:xfrm>
          <a:prstGeom prst="rect">
            <a:avLst/>
          </a:prstGeom>
        </p:spPr>
        <p:txBody>
          <a:bodyPr vert="horz" lIns="92281" tIns="46141" rIns="92281" bIns="46141" rtlCol="0"/>
          <a:lstStyle>
            <a:lvl1pPr algn="r">
              <a:defRPr sz="1200"/>
            </a:lvl1pPr>
          </a:lstStyle>
          <a:p>
            <a:fld id="{78688C09-A274-4C07-9395-CBE67C0DE912}" type="datetimeFigureOut">
              <a:rPr lang="en-GB" sz="1000">
                <a:latin typeface="Arial" pitchFamily="34" charset="0"/>
                <a:cs typeface="Arial" pitchFamily="34" charset="0"/>
              </a:rPr>
              <a:pPr/>
              <a:t>09/02/2023</a:t>
            </a:fld>
            <a:endParaRPr lang="en-GB" sz="1000">
              <a:latin typeface="Arial" pitchFamily="34" charset="0"/>
              <a:cs typeface="Arial" pitchFamily="34" charset="0"/>
            </a:endParaRPr>
          </a:p>
        </p:txBody>
      </p:sp>
      <p:sp>
        <p:nvSpPr>
          <p:cNvPr id="4" name="Footer Placeholder 3"/>
          <p:cNvSpPr>
            <a:spLocks noGrp="1"/>
          </p:cNvSpPr>
          <p:nvPr>
            <p:ph type="ftr" sz="quarter" idx="2"/>
          </p:nvPr>
        </p:nvSpPr>
        <p:spPr>
          <a:xfrm>
            <a:off x="1" y="9500960"/>
            <a:ext cx="2979367" cy="500142"/>
          </a:xfrm>
          <a:prstGeom prst="rect">
            <a:avLst/>
          </a:prstGeom>
        </p:spPr>
        <p:txBody>
          <a:bodyPr vert="horz" lIns="92281" tIns="46141" rIns="92281" bIns="46141" rtlCol="0" anchor="b"/>
          <a:lstStyle>
            <a:lvl1pPr algn="l">
              <a:defRPr sz="1200"/>
            </a:lvl1pPr>
          </a:lstStyle>
          <a:p>
            <a:endParaRPr lang="en-GB" sz="1000">
              <a:latin typeface="Arial" pitchFamily="34" charset="0"/>
              <a:cs typeface="Arial" pitchFamily="34" charset="0"/>
            </a:endParaRPr>
          </a:p>
        </p:txBody>
      </p:sp>
      <p:sp>
        <p:nvSpPr>
          <p:cNvPr id="5" name="Slide Number Placeholder 4"/>
          <p:cNvSpPr>
            <a:spLocks noGrp="1"/>
          </p:cNvSpPr>
          <p:nvPr>
            <p:ph type="sldNum" sz="quarter" idx="3"/>
          </p:nvPr>
        </p:nvSpPr>
        <p:spPr>
          <a:xfrm>
            <a:off x="3894505" y="9500960"/>
            <a:ext cx="2979367" cy="500142"/>
          </a:xfrm>
          <a:prstGeom prst="rect">
            <a:avLst/>
          </a:prstGeom>
        </p:spPr>
        <p:txBody>
          <a:bodyPr vert="horz" lIns="92281" tIns="46141" rIns="92281" bIns="46141" rtlCol="0" anchor="b"/>
          <a:lstStyle>
            <a:lvl1pPr algn="r">
              <a:defRPr sz="1200"/>
            </a:lvl1pPr>
          </a:lstStyle>
          <a:p>
            <a:fld id="{18B005D9-1AAC-4E6D-B9B3-BB8CB4FD9D30}" type="slidenum">
              <a:rPr lang="en-GB" sz="1000">
                <a:latin typeface="Arial" pitchFamily="34" charset="0"/>
                <a:cs typeface="Arial" pitchFamily="34" charset="0"/>
              </a:rPr>
              <a:pPr/>
              <a:t>‹#›</a:t>
            </a:fld>
            <a:endParaRPr lang="en-GB" sz="1000">
              <a:latin typeface="Arial" pitchFamily="34" charset="0"/>
              <a:cs typeface="Arial"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9367" cy="500142"/>
          </a:xfrm>
          <a:prstGeom prst="rect">
            <a:avLst/>
          </a:prstGeom>
        </p:spPr>
        <p:txBody>
          <a:bodyPr vert="horz" lIns="92281" tIns="46141" rIns="92281" bIns="46141" rtlCol="0"/>
          <a:lstStyle>
            <a:lvl1pPr algn="l">
              <a:defRPr sz="1000">
                <a:solidFill>
                  <a:schemeClr val="tx1"/>
                </a:solidFill>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94505" y="0"/>
            <a:ext cx="2979367" cy="500142"/>
          </a:xfrm>
          <a:prstGeom prst="rect">
            <a:avLst/>
          </a:prstGeom>
        </p:spPr>
        <p:txBody>
          <a:bodyPr vert="horz" lIns="92281" tIns="46141" rIns="92281" bIns="46141" rtlCol="0"/>
          <a:lstStyle>
            <a:lvl1pPr algn="r">
              <a:defRPr sz="1000">
                <a:solidFill>
                  <a:schemeClr val="tx1"/>
                </a:solidFill>
                <a:latin typeface="Arial" pitchFamily="34" charset="0"/>
                <a:cs typeface="Arial" pitchFamily="34" charset="0"/>
              </a:defRPr>
            </a:lvl1pPr>
          </a:lstStyle>
          <a:p>
            <a:fld id="{E8910CE4-810D-4C84-B7AD-48C304FEA169}" type="datetimeFigureOut">
              <a:rPr lang="en-GB" smtClean="0"/>
              <a:pPr/>
              <a:t>09/02/2023</a:t>
            </a:fld>
            <a:endParaRPr lang="en-GB"/>
          </a:p>
        </p:txBody>
      </p:sp>
      <p:sp>
        <p:nvSpPr>
          <p:cNvPr id="4" name="Slide Image Placeholder 3"/>
          <p:cNvSpPr>
            <a:spLocks noGrp="1" noRot="1" noChangeAspect="1"/>
          </p:cNvSpPr>
          <p:nvPr>
            <p:ph type="sldImg" idx="2"/>
          </p:nvPr>
        </p:nvSpPr>
        <p:spPr>
          <a:xfrm>
            <a:off x="1241425" y="1316038"/>
            <a:ext cx="4414838" cy="3311525"/>
          </a:xfrm>
          <a:prstGeom prst="rect">
            <a:avLst/>
          </a:prstGeom>
          <a:noFill/>
          <a:ln w="9525">
            <a:solidFill>
              <a:schemeClr val="tx1"/>
            </a:solidFill>
          </a:ln>
        </p:spPr>
        <p:txBody>
          <a:bodyPr vert="horz" lIns="92281" tIns="46141" rIns="92281" bIns="46141" rtlCol="0" anchor="ctr"/>
          <a:lstStyle/>
          <a:p>
            <a:endParaRPr lang="en-GB"/>
          </a:p>
        </p:txBody>
      </p:sp>
      <p:sp>
        <p:nvSpPr>
          <p:cNvPr id="5" name="Notes Placeholder 4"/>
          <p:cNvSpPr>
            <a:spLocks noGrp="1"/>
          </p:cNvSpPr>
          <p:nvPr>
            <p:ph type="body" sz="quarter" idx="3"/>
          </p:nvPr>
        </p:nvSpPr>
        <p:spPr>
          <a:xfrm>
            <a:off x="499364" y="4799951"/>
            <a:ext cx="5910456" cy="4349956"/>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p:txBody>
      </p:sp>
      <p:sp>
        <p:nvSpPr>
          <p:cNvPr id="6" name="Footer Placeholder 5"/>
          <p:cNvSpPr>
            <a:spLocks noGrp="1"/>
          </p:cNvSpPr>
          <p:nvPr>
            <p:ph type="ftr" sz="quarter" idx="4"/>
          </p:nvPr>
        </p:nvSpPr>
        <p:spPr>
          <a:xfrm>
            <a:off x="1" y="9500960"/>
            <a:ext cx="2979367" cy="500142"/>
          </a:xfrm>
          <a:prstGeom prst="rect">
            <a:avLst/>
          </a:prstGeom>
        </p:spPr>
        <p:txBody>
          <a:bodyPr vert="horz" lIns="92281" tIns="46141" rIns="92281" bIns="46141" rtlCol="0" anchor="b"/>
          <a:lstStyle>
            <a:lvl1pPr algn="l">
              <a:defRPr sz="1000">
                <a:solidFill>
                  <a:schemeClr val="tx1"/>
                </a:solidFill>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94505" y="9500960"/>
            <a:ext cx="2979367" cy="500142"/>
          </a:xfrm>
          <a:prstGeom prst="rect">
            <a:avLst/>
          </a:prstGeom>
        </p:spPr>
        <p:txBody>
          <a:bodyPr vert="horz" lIns="92281" tIns="46141" rIns="92281" bIns="46141" rtlCol="0" anchor="b"/>
          <a:lstStyle>
            <a:lvl1pPr algn="r">
              <a:defRPr sz="1000">
                <a:solidFill>
                  <a:schemeClr val="tx1"/>
                </a:solidFill>
                <a:latin typeface="Arial" pitchFamily="34" charset="0"/>
                <a:cs typeface="Arial" pitchFamily="34" charset="0"/>
              </a:defRPr>
            </a:lvl1pPr>
          </a:lstStyle>
          <a:p>
            <a:fld id="{DE799493-6412-4470-9830-D005B358D66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378" rtl="0" eaLnBrk="1" latinLnBrk="0" hangingPunct="1">
      <a:spcAft>
        <a:spcPts val="600"/>
      </a:spcAft>
      <a:defRPr sz="1000" kern="1200">
        <a:solidFill>
          <a:schemeClr val="tx1"/>
        </a:solidFill>
        <a:latin typeface="Arial" pitchFamily="34" charset="0"/>
        <a:ea typeface="+mn-ea"/>
        <a:cs typeface="Arial" pitchFamily="34" charset="0"/>
      </a:defRPr>
    </a:lvl1pPr>
    <a:lvl2pPr marL="85723" indent="-85723" algn="l" defTabSz="914378" rtl="0" eaLnBrk="1" latinLnBrk="0" hangingPunct="1">
      <a:spcAft>
        <a:spcPts val="600"/>
      </a:spcAft>
      <a:buFont typeface="Arial" pitchFamily="34" charset="0"/>
      <a:buChar char="•"/>
      <a:defRPr sz="1000" kern="1200">
        <a:solidFill>
          <a:schemeClr val="tx1"/>
        </a:solidFill>
        <a:latin typeface="Arial" pitchFamily="34" charset="0"/>
        <a:ea typeface="+mn-ea"/>
        <a:cs typeface="Arial" pitchFamily="34" charset="0"/>
      </a:defRPr>
    </a:lvl2pPr>
    <a:lvl3pPr marL="251994" indent="-143996" algn="l" defTabSz="914378" rtl="0" eaLnBrk="1" latinLnBrk="0" hangingPunct="1">
      <a:spcAft>
        <a:spcPts val="600"/>
      </a:spcAft>
      <a:buFont typeface="Symbol" pitchFamily="18" charset="2"/>
      <a:buChar char="-"/>
      <a:defRPr sz="1000" kern="1200">
        <a:solidFill>
          <a:schemeClr val="tx1"/>
        </a:solidFill>
        <a:latin typeface="Arial" pitchFamily="34" charset="0"/>
        <a:ea typeface="+mn-ea"/>
        <a:cs typeface="Arial" pitchFamily="34" charset="0"/>
      </a:defRPr>
    </a:lvl3pPr>
    <a:lvl4pPr marL="1371566" algn="l" defTabSz="914378" rtl="0" eaLnBrk="1" latinLnBrk="0" hangingPunct="1">
      <a:spcAft>
        <a:spcPts val="600"/>
      </a:spcAft>
      <a:defRPr sz="1000" kern="1200">
        <a:solidFill>
          <a:schemeClr val="tx1"/>
        </a:solidFill>
        <a:latin typeface="Futura Medium"/>
        <a:ea typeface="+mn-ea"/>
        <a:cs typeface="+mn-cs"/>
      </a:defRPr>
    </a:lvl4pPr>
    <a:lvl5pPr marL="1828754" algn="l" defTabSz="914378" rtl="0" eaLnBrk="1" latinLnBrk="0" hangingPunct="1">
      <a:spcAft>
        <a:spcPts val="600"/>
      </a:spcAft>
      <a:defRPr sz="1000" kern="1200">
        <a:solidFill>
          <a:schemeClr val="tx1"/>
        </a:solidFill>
        <a:latin typeface="Futura Medium"/>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750888"/>
            <a:ext cx="5002213" cy="3751262"/>
          </a:xfrm>
        </p:spPr>
      </p:sp>
      <p:sp>
        <p:nvSpPr>
          <p:cNvPr id="3" name="Notes Placeholder 2"/>
          <p:cNvSpPr>
            <a:spLocks noGrp="1"/>
          </p:cNvSpPr>
          <p:nvPr>
            <p:ph type="body" idx="1"/>
          </p:nvPr>
        </p:nvSpPr>
        <p:spPr/>
        <p:txBody>
          <a:bodyPr>
            <a:normAutofit/>
          </a:bodyPr>
          <a:lstStyle/>
          <a:p>
            <a:r>
              <a:rPr lang="en-GB">
                <a:latin typeface="Futura Medium" pitchFamily="2" charset="0"/>
              </a:rPr>
              <a:t>Hi everyone.</a:t>
            </a:r>
          </a:p>
          <a:p>
            <a:endParaRPr lang="en-GB">
              <a:latin typeface="Futura Medium" pitchFamily="2" charset="0"/>
            </a:endParaRPr>
          </a:p>
          <a:p>
            <a:r>
              <a:rPr lang="en-GB">
                <a:latin typeface="Futura Medium" pitchFamily="2" charset="0"/>
              </a:rPr>
              <a:t>Thanks for having me. I’m Alex Collinson, policy officer for research and analysis at the TUC. </a:t>
            </a: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Futura Medium" pitchFamily="2" charset="0"/>
              </a:rPr>
              <a:pPr/>
              <a:t>1</a:t>
            </a:fld>
            <a:endParaRPr lang="en-GB">
              <a:latin typeface="Futura Medium" pitchFamily="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a:t>Given a minimum wage This point about . In-work poverty was at a record high.</a:t>
            </a:r>
          </a:p>
          <a:p>
            <a:endParaRPr lang="en-GB"/>
          </a:p>
          <a:p>
            <a:r>
              <a:rPr lang="en-GB"/>
              <a:t>The reality is that the current pay crisis comes when many people’s finances have already been torn apart </a:t>
            </a:r>
          </a:p>
          <a:p>
            <a:endParaRPr lang="en-GB"/>
          </a:p>
          <a:p>
            <a:r>
              <a:rPr lang="en-GB"/>
              <a:t>From </a:t>
            </a:r>
            <a:r>
              <a:rPr lang="en-GB" err="1"/>
              <a:t>Stepchange</a:t>
            </a:r>
            <a:r>
              <a:rPr lang="en-GB"/>
              <a:t>: </a:t>
            </a:r>
            <a:r>
              <a:rPr lang="en-US"/>
              <a:t>Around 55% of clients were in some form of employment in December 2022. </a:t>
            </a:r>
            <a:endParaRPr lang="en-GB"/>
          </a:p>
          <a:p>
            <a:endParaRPr lang="en-GB"/>
          </a:p>
          <a:p>
            <a:r>
              <a:rPr lang="en-GB"/>
              <a:t>And debt was worsening already due to the pandemic. </a:t>
            </a:r>
          </a:p>
          <a:p>
            <a:endParaRPr lang="en-GB"/>
          </a:p>
          <a:p>
            <a:r>
              <a:rPr lang="en-GB"/>
              <a:t>A range of research, including polling from the TUC and analysis from the IPPR, has shown that BME people, renters, those on low incomes, and young people are more likely to be struggling to be  </a:t>
            </a:r>
          </a:p>
          <a:p>
            <a:endParaRPr lang="en-GB"/>
          </a:p>
          <a:p>
            <a:r>
              <a:rPr lang="en-GB"/>
              <a:t>Some will</a:t>
            </a:r>
          </a:p>
          <a:p>
            <a:endParaRPr lang="en-GB"/>
          </a:p>
          <a:p>
            <a:r>
              <a:rPr lang="en-GB"/>
              <a:t>https://www.tuc.org.uk/blogs/coronavirus-has-exposed-flaws-our-social-safety-net-heres-how-fix-it</a:t>
            </a:r>
          </a:p>
          <a:p>
            <a:endParaRPr lang="en-GB"/>
          </a:p>
          <a:p>
            <a:r>
              <a:rPr lang="en-GB"/>
              <a:t>https://www.tuc.org.uk/blogs/immense-hardship-makes-consumer-led-recovery-biggest-risk-all</a:t>
            </a:r>
          </a:p>
          <a:p>
            <a:endParaRPr lang="en-GB"/>
          </a:p>
          <a:p>
            <a:r>
              <a:rPr lang="en-GB"/>
              <a:t>https://www.ippr.org/research/publications/helping-households-in-debt</a:t>
            </a:r>
          </a:p>
          <a:p>
            <a:endParaRPr lang="en-GB"/>
          </a:p>
          <a:p>
            <a:r>
              <a:rPr lang="en-GB"/>
              <a:t>https://economy2030.resolutionfoundation.org/comment/wishful-thinking-will-not-close-britains-inequality-gaps/</a:t>
            </a:r>
          </a:p>
          <a:p>
            <a:endParaRPr lang="en-GB"/>
          </a:p>
          <a:p>
            <a:r>
              <a:rPr lang="en-GB"/>
              <a:t>https://www.resolutionfoundation.org/press-releases/wealth-gaps-between-different-ethnic-groups-in-britain-are-large-and-likely-to-persist/</a:t>
            </a:r>
          </a:p>
        </p:txBody>
      </p:sp>
      <p:sp>
        <p:nvSpPr>
          <p:cNvPr id="4" name="Slide Number Placeholder 3"/>
          <p:cNvSpPr>
            <a:spLocks noGrp="1"/>
          </p:cNvSpPr>
          <p:nvPr>
            <p:ph type="sldNum" sz="quarter" idx="5"/>
          </p:nvPr>
        </p:nvSpPr>
        <p:spPr/>
        <p:txBody>
          <a:bodyPr/>
          <a:lstStyle/>
          <a:p>
            <a:fld id="{DE799493-6412-4470-9830-D005B358D66E}" type="slidenum">
              <a:rPr lang="en-GB" smtClean="0"/>
              <a:pPr/>
              <a:t>10</a:t>
            </a:fld>
            <a:endParaRPr lang="en-GB"/>
          </a:p>
        </p:txBody>
      </p:sp>
    </p:spTree>
    <p:extLst>
      <p:ext uri="{BB962C8B-B14F-4D97-AF65-F5344CB8AC3E}">
        <p14:creationId xmlns:p14="http://schemas.microsoft.com/office/powerpoint/2010/main" val="45108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a:t>These struggles are getting worse. There’s warning signs everywhere. Food bank use is up, demand for debt advice is up, individual insolvencies are rising. Research from the Joseph Rowntree Foundation has shown that </a:t>
            </a:r>
            <a:r>
              <a:rPr lang="en-US"/>
              <a:t>7.2 million low-income households (62% of low-income households) are going without essentials. This means that they have reported going hungry, or cutting down the size of meals or skipping meals in the last 30 days, or going without basics like showers or adequate clothing since June. 4.7 million households (41%) are in arrears with at least one household bill. Over 3 million households (28%) have not been able to keep their home warm since June because they couldn’t afford to. </a:t>
            </a:r>
          </a:p>
          <a:p>
            <a:endParaRPr lang="en-US"/>
          </a:p>
          <a:p>
            <a:pPr defTabSz="922790">
              <a:spcAft>
                <a:spcPts val="606"/>
              </a:spcAft>
              <a:defRPr/>
            </a:pPr>
            <a:r>
              <a:rPr lang="en-US" err="1"/>
              <a:t>ResFo</a:t>
            </a:r>
            <a:r>
              <a:rPr lang="en-US"/>
              <a:t>: </a:t>
            </a:r>
            <a:r>
              <a:rPr lang="en-US" b="0" i="0">
                <a:solidFill>
                  <a:srgbClr val="666666"/>
                </a:solidFill>
                <a:effectLst/>
                <a:latin typeface="adelle"/>
              </a:rPr>
              <a:t>In November 2022, 11 per cent of respondents said that their debts had increased moderately or substantially in the past three months, rising to 20 per cent amongst workers in low-income families. … Families are taking actions to cope with higher costs today which will worsen their future financial resilience. In November 2022, 27 per cent of adults report using their savings for daily living expenses in the previous four weeks up, from one-in-five (20 per cent) in June. In the four weeks preceding the survey, 12 per cent of workers in the lowest income quintile report selling or pawning possessions they would have preferred to keep, 7 per cent have cancelled or not renewed their insurance, and 7 per cent say they have stopped or reduced pension contributions to save money. https://www.resolutionfoundation.org/publications/the-living-standards-outlook-2023/#:~:text=Absolute%20poverty%20is%20set%20to,but%20will%20then%20trend%20upwards.</a:t>
            </a:r>
          </a:p>
          <a:p>
            <a:endParaRPr lang="en-GB"/>
          </a:p>
          <a:p>
            <a:r>
              <a:rPr lang="en-GB"/>
              <a:t>A lot of headline debt stats saw a slight easing during the pandemic. Some of this was due to some households, particularly better off households, being able to save some money and pay off some debts due to the restrictions in place.</a:t>
            </a:r>
          </a:p>
          <a:p>
            <a:endParaRPr lang="en-GB"/>
          </a:p>
          <a:p>
            <a:r>
              <a:rPr lang="en-GB"/>
              <a:t>In this one, put how debt has worsened since the financial crisis</a:t>
            </a:r>
          </a:p>
          <a:p>
            <a:endParaRPr lang="en-GB"/>
          </a:p>
          <a:p>
            <a:r>
              <a:rPr lang="en-GB"/>
              <a:t>https://www.trusselltrust.org/news-and-blog/latest-stats/mid-year-stats/</a:t>
            </a:r>
          </a:p>
          <a:p>
            <a:endParaRPr lang="en-GB"/>
          </a:p>
          <a:p>
            <a:endParaRPr lang="en-GB"/>
          </a:p>
        </p:txBody>
      </p:sp>
      <p:sp>
        <p:nvSpPr>
          <p:cNvPr id="4" name="Slide Number Placeholder 3"/>
          <p:cNvSpPr>
            <a:spLocks noGrp="1"/>
          </p:cNvSpPr>
          <p:nvPr>
            <p:ph type="sldNum" sz="quarter" idx="5"/>
          </p:nvPr>
        </p:nvSpPr>
        <p:spPr/>
        <p:txBody>
          <a:bodyPr/>
          <a:lstStyle/>
          <a:p>
            <a:fld id="{DE799493-6412-4470-9830-D005B358D66E}" type="slidenum">
              <a:rPr lang="en-GB" smtClean="0"/>
              <a:pPr/>
              <a:t>11</a:t>
            </a:fld>
            <a:endParaRPr lang="en-GB"/>
          </a:p>
        </p:txBody>
      </p:sp>
    </p:spTree>
    <p:extLst>
      <p:ext uri="{BB962C8B-B14F-4D97-AF65-F5344CB8AC3E}">
        <p14:creationId xmlns:p14="http://schemas.microsoft.com/office/powerpoint/2010/main" val="927875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Some people will have wealth or savings to fall back on, but this isn’t true of everyone. And there’s massive wealth inequalities. The Runnymede Trust and the Resolution Foundation have both highlighted racial inequalities when it comes to savings and wealth, with </a:t>
            </a:r>
            <a:r>
              <a:rPr lang="en-US" b="0" i="0">
                <a:solidFill>
                  <a:srgbClr val="221551"/>
                </a:solidFill>
                <a:effectLst/>
                <a:latin typeface="museo-sans"/>
              </a:rPr>
              <a:t>Black and minority ethnic (BME) people generally having much lower levels of savings or assets than White British people. https://www.runnymedetrust.org/publications/the-colour-of-money</a:t>
            </a:r>
          </a:p>
          <a:p>
            <a:endParaRPr lang="en-US" b="0" i="0">
              <a:solidFill>
                <a:srgbClr val="221551"/>
              </a:solidFill>
              <a:effectLst/>
              <a:latin typeface="museo-sans"/>
            </a:endParaRPr>
          </a:p>
          <a:p>
            <a:r>
              <a:rPr lang="en-US" b="0" i="0">
                <a:solidFill>
                  <a:srgbClr val="221551"/>
                </a:solidFill>
                <a:effectLst/>
                <a:latin typeface="museo-sans"/>
              </a:rPr>
              <a:t>For those without wealth or savings to fall back on, they need to look elsewhere. This could mean food banks, or cutting back on essentials, missing essential bills, or borrowing to get by, or selling possessions. Government schemes to help provide a safety net have been </a:t>
            </a:r>
            <a:r>
              <a:rPr lang="en-US" b="0" i="0" err="1">
                <a:solidFill>
                  <a:srgbClr val="221551"/>
                </a:solidFill>
                <a:effectLst/>
                <a:latin typeface="museo-sans"/>
              </a:rPr>
              <a:t>lacklustre</a:t>
            </a:r>
            <a:r>
              <a:rPr lang="en-US" b="0" i="0">
                <a:solidFill>
                  <a:srgbClr val="221551"/>
                </a:solidFill>
                <a:effectLst/>
                <a:latin typeface="museo-sans"/>
              </a:rPr>
              <a:t>, mostly in the form of the Household Support Fund, a temporary underfunded scheme that gets regularly extended but never made permanent. </a:t>
            </a:r>
          </a:p>
          <a:p>
            <a:endParaRPr lang="en-US" b="0" i="0">
              <a:solidFill>
                <a:srgbClr val="221551"/>
              </a:solidFill>
              <a:effectLst/>
              <a:latin typeface="museo-sans"/>
            </a:endParaRPr>
          </a:p>
          <a:p>
            <a:r>
              <a:rPr lang="en-US" b="0" i="0">
                <a:solidFill>
                  <a:srgbClr val="221551"/>
                </a:solidFill>
                <a:effectLst/>
                <a:latin typeface="museo-sans"/>
              </a:rPr>
              <a:t>Resolution Foundation: </a:t>
            </a:r>
            <a:r>
              <a:rPr lang="en-US" b="0" i="0">
                <a:solidFill>
                  <a:srgbClr val="666666"/>
                </a:solidFill>
                <a:effectLst/>
                <a:latin typeface="adelle"/>
              </a:rPr>
              <a:t>People are also falling behind on bills: 10 per cent of people – and a quarter of workers in poorer households – have missed at least one payment of a priority bill over the past three months.</a:t>
            </a:r>
          </a:p>
          <a:p>
            <a:endParaRPr lang="en-US" b="0" i="0">
              <a:solidFill>
                <a:srgbClr val="666666"/>
              </a:solidFill>
              <a:effectLst/>
              <a:latin typeface="adelle"/>
            </a:endParaRPr>
          </a:p>
          <a:p>
            <a:endParaRPr lang="en-GB"/>
          </a:p>
        </p:txBody>
      </p:sp>
      <p:sp>
        <p:nvSpPr>
          <p:cNvPr id="4" name="Slide Number Placeholder 3"/>
          <p:cNvSpPr>
            <a:spLocks noGrp="1"/>
          </p:cNvSpPr>
          <p:nvPr>
            <p:ph type="sldNum" sz="quarter" idx="5"/>
          </p:nvPr>
        </p:nvSpPr>
        <p:spPr/>
        <p:txBody>
          <a:bodyPr/>
          <a:lstStyle/>
          <a:p>
            <a:fld id="{DE799493-6412-4470-9830-D005B358D66E}" type="slidenum">
              <a:rPr lang="en-GB" smtClean="0"/>
              <a:pPr/>
              <a:t>12</a:t>
            </a:fld>
            <a:endParaRPr lang="en-GB"/>
          </a:p>
        </p:txBody>
      </p:sp>
    </p:spTree>
    <p:extLst>
      <p:ext uri="{BB962C8B-B14F-4D97-AF65-F5344CB8AC3E}">
        <p14:creationId xmlns:p14="http://schemas.microsoft.com/office/powerpoint/2010/main" val="977076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E799493-6412-4470-9830-D005B358D66E}" type="slidenum">
              <a:rPr lang="en-GB" smtClean="0"/>
              <a:pPr/>
              <a:t>13</a:t>
            </a:fld>
            <a:endParaRPr lang="en-GB"/>
          </a:p>
        </p:txBody>
      </p:sp>
    </p:spTree>
    <p:extLst>
      <p:ext uri="{BB962C8B-B14F-4D97-AF65-F5344CB8AC3E}">
        <p14:creationId xmlns:p14="http://schemas.microsoft.com/office/powerpoint/2010/main" val="3883464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a:r>
              <a:rPr lang="en-GB" sz="1800">
                <a:solidFill>
                  <a:srgbClr val="000000"/>
                </a:solidFill>
                <a:latin typeface="Segoe UI" panose="020B0502040204020203" pitchFamily="34" charset="0"/>
              </a:rPr>
              <a:t>Research published in August by the High Pay Centre and the TUC found that the pay of the CEOs of Britain’s biggest companies surged by 39% in the aftermath of the Covid-19 pandemic.</a:t>
            </a:r>
          </a:p>
          <a:p>
            <a:pPr algn="l"/>
            <a:endParaRPr lang="en-GB" b="0" i="0">
              <a:solidFill>
                <a:srgbClr val="000000"/>
              </a:solidFill>
              <a:effectLst/>
              <a:latin typeface="AvenirNextW05-Regular"/>
            </a:endParaRPr>
          </a:p>
          <a:p>
            <a:pPr algn="l"/>
            <a:r>
              <a:rPr lang="en-GB" sz="1800">
                <a:solidFill>
                  <a:srgbClr val="000000"/>
                </a:solidFill>
                <a:latin typeface="Segoe UI" panose="020B0502040204020203" pitchFamily="34" charset="0"/>
              </a:rPr>
              <a:t>Median pay for a FTSE 100 CEO increased from £2.46m in 2020 to £3.41m in 2021. CEO pay has also surpassed the £3.25m median recorded in 2019. </a:t>
            </a:r>
          </a:p>
          <a:p>
            <a:pPr algn="l"/>
            <a:endParaRPr lang="en-GB" b="0" i="0">
              <a:solidFill>
                <a:srgbClr val="000000"/>
              </a:solidFill>
              <a:effectLst/>
              <a:latin typeface="AvenirNextW05-Regular"/>
            </a:endParaRPr>
          </a:p>
          <a:p>
            <a:pPr algn="l"/>
            <a:r>
              <a:rPr lang="en-GB" sz="1800">
                <a:solidFill>
                  <a:srgbClr val="000000"/>
                </a:solidFill>
                <a:latin typeface="Segoe UI" panose="020B0502040204020203" pitchFamily="34" charset="0"/>
              </a:rPr>
              <a:t>The research shows that the median FTSE 100 CEO is now paid 109 times the median UK full-time worker, up from 79 times in 2020 and 107 times in 2019</a:t>
            </a:r>
          </a:p>
          <a:p>
            <a:pPr algn="l"/>
            <a:endParaRPr lang="en-GB" sz="1800">
              <a:solidFill>
                <a:srgbClr val="000000"/>
              </a:solidFill>
              <a:latin typeface="Segoe UI" panose="020B0502040204020203" pitchFamily="34" charset="0"/>
            </a:endParaRPr>
          </a:p>
          <a:p>
            <a:pPr algn="l"/>
            <a:r>
              <a:rPr lang="en-GB" sz="1800">
                <a:solidFill>
                  <a:srgbClr val="000000"/>
                </a:solidFill>
                <a:latin typeface="Segoe UI" panose="020B0502040204020203" pitchFamily="34" charset="0"/>
              </a:rPr>
              <a:t>Those getting big city bonuses are also doing pretty well, especially as the </a:t>
            </a:r>
            <a:r>
              <a:rPr lang="en-GB" b="0" i="0">
                <a:solidFill>
                  <a:srgbClr val="000000"/>
                </a:solidFill>
                <a:effectLst/>
                <a:latin typeface="Segoe UI" panose="020B0502040204020203" pitchFamily="34" charset="0"/>
              </a:rPr>
              <a:t>government lifted the cap on bankers’ bonuses in September, allowing bankers to give themselves unlimited bonuses. </a:t>
            </a:r>
          </a:p>
          <a:p>
            <a:pPr algn="l"/>
            <a:endParaRPr lang="en-GB" b="0" i="0">
              <a:solidFill>
                <a:srgbClr val="000000"/>
              </a:solidFill>
              <a:effectLst/>
              <a:latin typeface="Segoe UI" panose="020B0502040204020203" pitchFamily="34" charset="0"/>
            </a:endParaRPr>
          </a:p>
          <a:p>
            <a:pPr defTabSz="922790">
              <a:spcAft>
                <a:spcPts val="606"/>
              </a:spcAft>
              <a:defRPr/>
            </a:pPr>
            <a:r>
              <a:rPr lang="en-GB"/>
              <a:t>It’s an absolutely great time to be a bad employer. If you want to use insecure contracts, dodgy employment practices, and refuse to pay staff a real living wage, now’s the time. </a:t>
            </a:r>
          </a:p>
          <a:p>
            <a:pPr algn="l"/>
            <a:endParaRPr lang="en-GB"/>
          </a:p>
        </p:txBody>
      </p:sp>
      <p:sp>
        <p:nvSpPr>
          <p:cNvPr id="4" name="Slide Number Placeholder 3"/>
          <p:cNvSpPr>
            <a:spLocks noGrp="1"/>
          </p:cNvSpPr>
          <p:nvPr>
            <p:ph type="sldNum" sz="quarter" idx="5"/>
          </p:nvPr>
        </p:nvSpPr>
        <p:spPr/>
        <p:txBody>
          <a:bodyPr/>
          <a:lstStyle/>
          <a:p>
            <a:fld id="{DE799493-6412-4470-9830-D005B358D66E}" type="slidenum">
              <a:rPr lang="en-GB" smtClean="0"/>
              <a:pPr/>
              <a:t>15</a:t>
            </a:fld>
            <a:endParaRPr lang="en-GB"/>
          </a:p>
        </p:txBody>
      </p:sp>
    </p:spTree>
    <p:extLst>
      <p:ext uri="{BB962C8B-B14F-4D97-AF65-F5344CB8AC3E}">
        <p14:creationId xmlns:p14="http://schemas.microsoft.com/office/powerpoint/2010/main" val="3052627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But there’s also good news. Unions are, in a literal sense, winning during this pay crisis. Unions across the country are winning double figure pay rises, organising in new workplaces, and fighting bad employment practices such as outsourcing.</a:t>
            </a:r>
          </a:p>
          <a:p>
            <a:endParaRPr lang="en-GB"/>
          </a:p>
          <a:p>
            <a:endParaRPr lang="en-GB"/>
          </a:p>
          <a:p>
            <a:endParaRPr lang="en-GB"/>
          </a:p>
          <a:p>
            <a:r>
              <a:rPr lang="en-GB"/>
              <a:t>This is particularly impressive given the raft of anti-trade union laws that have been introduced in the UK, most recently the 2016 trade union act, and the threat of more to come.</a:t>
            </a:r>
          </a:p>
          <a:p>
            <a:endParaRPr lang="en-GB"/>
          </a:p>
          <a:p>
            <a:endParaRPr lang="en-GB"/>
          </a:p>
        </p:txBody>
      </p:sp>
      <p:sp>
        <p:nvSpPr>
          <p:cNvPr id="4" name="Slide Number Placeholder 3"/>
          <p:cNvSpPr>
            <a:spLocks noGrp="1"/>
          </p:cNvSpPr>
          <p:nvPr>
            <p:ph type="sldNum" sz="quarter" idx="5"/>
          </p:nvPr>
        </p:nvSpPr>
        <p:spPr/>
        <p:txBody>
          <a:bodyPr/>
          <a:lstStyle/>
          <a:p>
            <a:fld id="{DE799493-6412-4470-9830-D005B358D66E}" type="slidenum">
              <a:rPr lang="en-GB" smtClean="0"/>
              <a:pPr/>
              <a:t>16</a:t>
            </a:fld>
            <a:endParaRPr lang="en-GB"/>
          </a:p>
        </p:txBody>
      </p:sp>
    </p:spTree>
    <p:extLst>
      <p:ext uri="{BB962C8B-B14F-4D97-AF65-F5344CB8AC3E}">
        <p14:creationId xmlns:p14="http://schemas.microsoft.com/office/powerpoint/2010/main" val="2750734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Even with only six months of data available, 2022 was the biggest year for strike action since 1990. This is before we include December 2022, which saw postal workers, rail workers, bus drivers, nurses, higher education workers, and paramedics strike. </a:t>
            </a:r>
          </a:p>
          <a:p>
            <a:endParaRPr lang="en-GB"/>
          </a:p>
          <a:p>
            <a:endParaRPr lang="en-GB"/>
          </a:p>
          <a:p>
            <a:r>
              <a:rPr lang="en-GB"/>
              <a:t>This is particularly impressive given the raft of anti-trade union laws that have been introduced in the UK, most recently the 2016 trade union act, and the threat of more to come.</a:t>
            </a:r>
          </a:p>
          <a:p>
            <a:endParaRPr lang="en-GB"/>
          </a:p>
          <a:p>
            <a:endParaRPr lang="en-GB"/>
          </a:p>
        </p:txBody>
      </p:sp>
      <p:sp>
        <p:nvSpPr>
          <p:cNvPr id="4" name="Slide Number Placeholder 3"/>
          <p:cNvSpPr>
            <a:spLocks noGrp="1"/>
          </p:cNvSpPr>
          <p:nvPr>
            <p:ph type="sldNum" sz="quarter" idx="5"/>
          </p:nvPr>
        </p:nvSpPr>
        <p:spPr/>
        <p:txBody>
          <a:bodyPr/>
          <a:lstStyle/>
          <a:p>
            <a:fld id="{DE799493-6412-4470-9830-D005B358D66E}" type="slidenum">
              <a:rPr lang="en-GB" smtClean="0"/>
              <a:pPr/>
              <a:t>17</a:t>
            </a:fld>
            <a:endParaRPr lang="en-GB"/>
          </a:p>
        </p:txBody>
      </p:sp>
    </p:spTree>
    <p:extLst>
      <p:ext uri="{BB962C8B-B14F-4D97-AF65-F5344CB8AC3E}">
        <p14:creationId xmlns:p14="http://schemas.microsoft.com/office/powerpoint/2010/main" val="1675898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750888"/>
            <a:ext cx="5002213" cy="3751262"/>
          </a:xfrm>
        </p:spPr>
      </p:sp>
      <p:sp>
        <p:nvSpPr>
          <p:cNvPr id="3" name="Notes Placeholder 2"/>
          <p:cNvSpPr>
            <a:spLocks noGrp="1"/>
          </p:cNvSpPr>
          <p:nvPr>
            <p:ph type="body" idx="1"/>
          </p:nvPr>
        </p:nvSpPr>
        <p:spPr/>
        <p:txBody>
          <a:bodyPr>
            <a:normAutofit/>
          </a:bodyPr>
          <a:lstStyle/>
          <a:p>
            <a:r>
              <a:rPr lang="en-GB"/>
              <a:t>I want to start by just clarifying what we mean by the current pay crisis. A lot of the headlines at the moment are about year-on-year growth. And for good reason, it’s terrible. Real weekly pay has fallen by £22 in the space of just a year. This is particularly hitting public sector workers, where nominal wage growth is weak. Real weekly wages have fallen by almost £40 per week over the past year. </a:t>
            </a:r>
          </a:p>
        </p:txBody>
      </p:sp>
      <p:sp>
        <p:nvSpPr>
          <p:cNvPr id="4" name="Slide Number Placeholder 3"/>
          <p:cNvSpPr>
            <a:spLocks noGrp="1"/>
          </p:cNvSpPr>
          <p:nvPr>
            <p:ph type="sldNum" sz="quarter" idx="10"/>
          </p:nvPr>
        </p:nvSpPr>
        <p:spPr/>
        <p:txBody>
          <a:bodyPr/>
          <a:lstStyle/>
          <a:p>
            <a:fld id="{DE799493-6412-4470-9830-D005B358D66E}" type="slidenum">
              <a:rPr lang="en-GB" smtClean="0"/>
              <a:pPr/>
              <a:t>2</a:t>
            </a:fld>
            <a:endParaRPr lang="en-GB"/>
          </a:p>
        </p:txBody>
      </p:sp>
    </p:spTree>
    <p:extLst>
      <p:ext uri="{BB962C8B-B14F-4D97-AF65-F5344CB8AC3E}">
        <p14:creationId xmlns:p14="http://schemas.microsoft.com/office/powerpoint/2010/main" val="383176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750888"/>
            <a:ext cx="5002213" cy="3751262"/>
          </a:xfrm>
        </p:spPr>
      </p:sp>
      <p:sp>
        <p:nvSpPr>
          <p:cNvPr id="3" name="Notes Placeholder 2"/>
          <p:cNvSpPr>
            <a:spLocks noGrp="1"/>
          </p:cNvSpPr>
          <p:nvPr>
            <p:ph type="body" idx="1"/>
          </p:nvPr>
        </p:nvSpPr>
        <p:spPr/>
        <p:txBody>
          <a:bodyPr>
            <a:normAutofit/>
          </a:bodyPr>
          <a:lstStyle/>
          <a:p>
            <a:r>
              <a:rPr lang="en-GB"/>
              <a:t>But what’s happened to pay over the past year needs to be put into the context of what’s been happening to pay since 2008.</a:t>
            </a:r>
          </a:p>
          <a:p>
            <a:endParaRPr lang="en-GB"/>
          </a:p>
          <a:p>
            <a:r>
              <a:rPr lang="en-GB"/>
              <a:t>The recent falls in real pay are just the latest in a pay squeeze that’s soon to be in its fifteenth year. This chart shows real weekly pay since 2000. Before the financial crisis, real wages typically grew at about 2% per year. This trend ended in 2008, and the latest data shows real wages are still £26 per week lower than they were in 2008. We did have this recovery back above 2008 levels during the pandemic, but that was due to so many low-paid workers lost their job during the pandemic that it skewed the stats upwards. </a:t>
            </a:r>
          </a:p>
          <a:p>
            <a:endParaRPr lang="en-GB"/>
          </a:p>
          <a:p>
            <a:r>
              <a:rPr lang="en-GB"/>
              <a:t>So who are the winners and losers of this ongoing pay squeeze? </a:t>
            </a:r>
          </a:p>
        </p:txBody>
      </p:sp>
      <p:sp>
        <p:nvSpPr>
          <p:cNvPr id="4" name="Slide Number Placeholder 3"/>
          <p:cNvSpPr>
            <a:spLocks noGrp="1"/>
          </p:cNvSpPr>
          <p:nvPr>
            <p:ph type="sldNum" sz="quarter" idx="10"/>
          </p:nvPr>
        </p:nvSpPr>
        <p:spPr/>
        <p:txBody>
          <a:bodyPr/>
          <a:lstStyle/>
          <a:p>
            <a:fld id="{DE799493-6412-4470-9830-D005B358D66E}" type="slidenum">
              <a:rPr lang="en-GB" smtClean="0"/>
              <a:pPr/>
              <a:t>3</a:t>
            </a:fld>
            <a:endParaRPr lang="en-GB"/>
          </a:p>
        </p:txBody>
      </p:sp>
    </p:spTree>
    <p:extLst>
      <p:ext uri="{BB962C8B-B14F-4D97-AF65-F5344CB8AC3E}">
        <p14:creationId xmlns:p14="http://schemas.microsoft.com/office/powerpoint/2010/main" val="232567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 going to start with the losers, because that’s a bit easier and more obvious. </a:t>
            </a:r>
          </a:p>
        </p:txBody>
      </p:sp>
      <p:sp>
        <p:nvSpPr>
          <p:cNvPr id="4" name="Slide Number Placeholder 3"/>
          <p:cNvSpPr>
            <a:spLocks noGrp="1"/>
          </p:cNvSpPr>
          <p:nvPr>
            <p:ph type="sldNum" sz="quarter" idx="5"/>
          </p:nvPr>
        </p:nvSpPr>
        <p:spPr/>
        <p:txBody>
          <a:bodyPr/>
          <a:lstStyle/>
          <a:p>
            <a:fld id="{DE799493-6412-4470-9830-D005B358D66E}" type="slidenum">
              <a:rPr lang="en-GB" smtClean="0"/>
              <a:pPr/>
              <a:t>4</a:t>
            </a:fld>
            <a:endParaRPr lang="en-GB"/>
          </a:p>
        </p:txBody>
      </p:sp>
    </p:spTree>
    <p:extLst>
      <p:ext uri="{BB962C8B-B14F-4D97-AF65-F5344CB8AC3E}">
        <p14:creationId xmlns:p14="http://schemas.microsoft.com/office/powerpoint/2010/main" val="328740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obviously, the average worker is really losing out in the current pay crisis. As mentioned, real pay is currently plummeting. And this follows a pay squeeze that began back in 2008, and, based on OBR forecasts, is set to last until 2027. </a:t>
            </a:r>
          </a:p>
          <a:p>
            <a:endParaRPr lang="en-GB"/>
          </a:p>
          <a:p>
            <a:r>
              <a:rPr lang="en-GB"/>
              <a:t>The extent of this pay squeeze is incomparable to anything we have reliable data for. If we look through the Bank of England’s millennium of data, it’s the worst pay squeeze since Napoleonic times.  </a:t>
            </a:r>
          </a:p>
        </p:txBody>
      </p:sp>
      <p:sp>
        <p:nvSpPr>
          <p:cNvPr id="4" name="Slide Number Placeholder 3"/>
          <p:cNvSpPr>
            <a:spLocks noGrp="1"/>
          </p:cNvSpPr>
          <p:nvPr>
            <p:ph type="sldNum" sz="quarter" idx="5"/>
          </p:nvPr>
        </p:nvSpPr>
        <p:spPr/>
        <p:txBody>
          <a:bodyPr/>
          <a:lstStyle/>
          <a:p>
            <a:fld id="{DE799493-6412-4470-9830-D005B358D66E}" type="slidenum">
              <a:rPr lang="en-GB" smtClean="0"/>
              <a:pPr/>
              <a:t>5</a:t>
            </a:fld>
            <a:endParaRPr lang="en-GB"/>
          </a:p>
        </p:txBody>
      </p:sp>
    </p:spTree>
    <p:extLst>
      <p:ext uri="{BB962C8B-B14F-4D97-AF65-F5344CB8AC3E}">
        <p14:creationId xmlns:p14="http://schemas.microsoft.com/office/powerpoint/2010/main" val="125316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current pay squeeze is particularly hitting public sector workers, where years of pay restraint have eroded real average pay.</a:t>
            </a:r>
          </a:p>
          <a:p>
            <a:endParaRPr lang="en-GB"/>
          </a:p>
          <a:p>
            <a:r>
              <a:rPr lang="en-GB"/>
              <a:t>The chart on screen now shows </a:t>
            </a:r>
          </a:p>
        </p:txBody>
      </p:sp>
      <p:sp>
        <p:nvSpPr>
          <p:cNvPr id="4" name="Slide Number Placeholder 3"/>
          <p:cNvSpPr>
            <a:spLocks noGrp="1"/>
          </p:cNvSpPr>
          <p:nvPr>
            <p:ph type="sldNum" sz="quarter" idx="5"/>
          </p:nvPr>
        </p:nvSpPr>
        <p:spPr/>
        <p:txBody>
          <a:bodyPr/>
          <a:lstStyle/>
          <a:p>
            <a:fld id="{DE799493-6412-4470-9830-D005B358D66E}" type="slidenum">
              <a:rPr lang="en-GB" smtClean="0"/>
              <a:pPr/>
              <a:t>6</a:t>
            </a:fld>
            <a:endParaRPr lang="en-GB"/>
          </a:p>
        </p:txBody>
      </p:sp>
    </p:spTree>
    <p:extLst>
      <p:ext uri="{BB962C8B-B14F-4D97-AF65-F5344CB8AC3E}">
        <p14:creationId xmlns:p14="http://schemas.microsoft.com/office/powerpoint/2010/main" val="1811331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It’s no surprise that those already on low pay will struggle the most when prices begin to rise. This is especially the case when our minimum wage does not guarantee workers enough to live on. The government’s National Living Wage, while increasing by over £4 per hour during the government’s time in power, remains below the Real Living Wage established by the Living Wage Foundation, and far below the TUC’s ask of £15 per hour. The government hyped up its most recent minimum wage rise as large and generous, but the reality is that the minimum wage remains too low to live on.</a:t>
            </a:r>
          </a:p>
          <a:p>
            <a:endParaRPr lang="en-GB"/>
          </a:p>
          <a:p>
            <a:r>
              <a:rPr lang="en-GB"/>
              <a:t>The double whammy of this is that the recent rise in inflation comes straight after a pandemic that disproportionally hit low-paid workers. Low-paid industries faced higher job </a:t>
            </a:r>
            <a:r>
              <a:rPr lang="en-GB" err="1"/>
              <a:t>losses,and</a:t>
            </a:r>
            <a:r>
              <a:rPr lang="en-GB"/>
              <a:t> l</a:t>
            </a:r>
            <a:r>
              <a:rPr lang="en-GB" b="0" i="0">
                <a:solidFill>
                  <a:srgbClr val="000000"/>
                </a:solidFill>
                <a:effectLst/>
                <a:latin typeface="AvenirNextW05-Regular"/>
              </a:rPr>
              <a:t>ow-paid furloughed workers were the most likely not to have their pay topped up while on furlough. Low-paid workers were significantly less likely to get decent sick pay, were more likely to have their finances hit during the pandemic and less likely than higher earners to have saved during the pandemic.</a:t>
            </a:r>
          </a:p>
          <a:p>
            <a:endParaRPr lang="en-GB"/>
          </a:p>
        </p:txBody>
      </p:sp>
      <p:sp>
        <p:nvSpPr>
          <p:cNvPr id="4" name="Slide Number Placeholder 3"/>
          <p:cNvSpPr>
            <a:spLocks noGrp="1"/>
          </p:cNvSpPr>
          <p:nvPr>
            <p:ph type="sldNum" sz="quarter" idx="5"/>
          </p:nvPr>
        </p:nvSpPr>
        <p:spPr/>
        <p:txBody>
          <a:bodyPr/>
          <a:lstStyle/>
          <a:p>
            <a:fld id="{DE799493-6412-4470-9830-D005B358D66E}" type="slidenum">
              <a:rPr lang="en-GB" smtClean="0"/>
              <a:pPr/>
              <a:t>7</a:t>
            </a:fld>
            <a:endParaRPr lang="en-GB"/>
          </a:p>
        </p:txBody>
      </p:sp>
    </p:spTree>
    <p:extLst>
      <p:ext uri="{BB962C8B-B14F-4D97-AF65-F5344CB8AC3E}">
        <p14:creationId xmlns:p14="http://schemas.microsoft.com/office/powerpoint/2010/main" val="36433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know that around 12% of workers We don’t have further breakdowns by ethnicity and disability here as they’re not provided in the annual survey of hours and earnings. </a:t>
            </a:r>
          </a:p>
        </p:txBody>
      </p:sp>
      <p:sp>
        <p:nvSpPr>
          <p:cNvPr id="4" name="Slide Number Placeholder 3"/>
          <p:cNvSpPr>
            <a:spLocks noGrp="1"/>
          </p:cNvSpPr>
          <p:nvPr>
            <p:ph type="sldNum" sz="quarter" idx="5"/>
          </p:nvPr>
        </p:nvSpPr>
        <p:spPr/>
        <p:txBody>
          <a:bodyPr/>
          <a:lstStyle/>
          <a:p>
            <a:fld id="{DE799493-6412-4470-9830-D005B358D66E}" type="slidenum">
              <a:rPr lang="en-GB" smtClean="0"/>
              <a:pPr/>
              <a:t>8</a:t>
            </a:fld>
            <a:endParaRPr lang="en-GB"/>
          </a:p>
        </p:txBody>
      </p:sp>
    </p:spTree>
    <p:extLst>
      <p:ext uri="{BB962C8B-B14F-4D97-AF65-F5344CB8AC3E}">
        <p14:creationId xmlns:p14="http://schemas.microsoft.com/office/powerpoint/2010/main" val="3834583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It’s worth noting here who’s more likely to be low-paid. We know that significant gender pay gaps, disability pay gaps and ethnicity pay gaps exist. Disabled women, for example, are, on average, paid £3.93 per hour less than non-disabled men. Worryingly, we don’t even really know the full extent of these pay gaps for disabled workers and BME workers, as the Annual Survey of Hours &amp; Earnings, which is the most comprehensive data on pay in the UK, doesn’t include a breakdown by ethnicity and disability status. </a:t>
            </a:r>
          </a:p>
        </p:txBody>
      </p:sp>
      <p:sp>
        <p:nvSpPr>
          <p:cNvPr id="4" name="Slide Number Placeholder 3"/>
          <p:cNvSpPr>
            <a:spLocks noGrp="1"/>
          </p:cNvSpPr>
          <p:nvPr>
            <p:ph type="sldNum" sz="quarter" idx="5"/>
          </p:nvPr>
        </p:nvSpPr>
        <p:spPr/>
        <p:txBody>
          <a:bodyPr/>
          <a:lstStyle/>
          <a:p>
            <a:fld id="{DE799493-6412-4470-9830-D005B358D66E}" type="slidenum">
              <a:rPr lang="en-GB" smtClean="0"/>
              <a:pPr/>
              <a:t>9</a:t>
            </a:fld>
            <a:endParaRPr lang="en-GB"/>
          </a:p>
        </p:txBody>
      </p:sp>
    </p:spTree>
    <p:extLst>
      <p:ext uri="{BB962C8B-B14F-4D97-AF65-F5344CB8AC3E}">
        <p14:creationId xmlns:p14="http://schemas.microsoft.com/office/powerpoint/2010/main" val="3812890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UC Title Slide">
    <p:bg>
      <p:bgPr>
        <a:solidFill>
          <a:schemeClr val="accent1"/>
        </a:solidFill>
        <a:effectLst/>
      </p:bgPr>
    </p:bg>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A0A317BD-8209-4597-A3CC-B0DFBB83AA5C}"/>
              </a:ext>
            </a:extLst>
          </p:cNvPr>
          <p:cNvSpPr/>
          <p:nvPr userDrawn="1"/>
        </p:nvSpPr>
        <p:spPr>
          <a:xfrm>
            <a:off x="-6485" y="246888"/>
            <a:ext cx="6052744" cy="4663440"/>
          </a:xfrm>
          <a:custGeom>
            <a:avLst/>
            <a:gdLst>
              <a:gd name="connsiteX0" fmla="*/ 0 w 7434072"/>
              <a:gd name="connsiteY0" fmla="*/ 0 h 4663440"/>
              <a:gd name="connsiteX1" fmla="*/ 5264127 w 7434072"/>
              <a:gd name="connsiteY1" fmla="*/ 0 h 4663440"/>
              <a:gd name="connsiteX2" fmla="*/ 7434072 w 7434072"/>
              <a:gd name="connsiteY2" fmla="*/ 2331720 h 4663440"/>
              <a:gd name="connsiteX3" fmla="*/ 5264127 w 7434072"/>
              <a:gd name="connsiteY3" fmla="*/ 4663440 h 4663440"/>
              <a:gd name="connsiteX4" fmla="*/ 0 w 7434072"/>
              <a:gd name="connsiteY4" fmla="*/ 4663440 h 4663440"/>
              <a:gd name="connsiteX5" fmla="*/ 0 w 7434072"/>
              <a:gd name="connsiteY5" fmla="*/ 0 h 4663440"/>
              <a:gd name="connsiteX0" fmla="*/ 1381328 w 7434072"/>
              <a:gd name="connsiteY0" fmla="*/ 0 h 4663440"/>
              <a:gd name="connsiteX1" fmla="*/ 5264127 w 7434072"/>
              <a:gd name="connsiteY1" fmla="*/ 0 h 4663440"/>
              <a:gd name="connsiteX2" fmla="*/ 7434072 w 7434072"/>
              <a:gd name="connsiteY2" fmla="*/ 2331720 h 4663440"/>
              <a:gd name="connsiteX3" fmla="*/ 5264127 w 7434072"/>
              <a:gd name="connsiteY3" fmla="*/ 4663440 h 4663440"/>
              <a:gd name="connsiteX4" fmla="*/ 0 w 7434072"/>
              <a:gd name="connsiteY4" fmla="*/ 4663440 h 4663440"/>
              <a:gd name="connsiteX5" fmla="*/ 1381328 w 7434072"/>
              <a:gd name="connsiteY5" fmla="*/ 0 h 4663440"/>
              <a:gd name="connsiteX0" fmla="*/ 0 w 6052744"/>
              <a:gd name="connsiteY0" fmla="*/ 0 h 4663440"/>
              <a:gd name="connsiteX1" fmla="*/ 3882799 w 6052744"/>
              <a:gd name="connsiteY1" fmla="*/ 0 h 4663440"/>
              <a:gd name="connsiteX2" fmla="*/ 6052744 w 6052744"/>
              <a:gd name="connsiteY2" fmla="*/ 2331720 h 4663440"/>
              <a:gd name="connsiteX3" fmla="*/ 3882799 w 6052744"/>
              <a:gd name="connsiteY3" fmla="*/ 4663440 h 4663440"/>
              <a:gd name="connsiteX4" fmla="*/ 6485 w 6052744"/>
              <a:gd name="connsiteY4" fmla="*/ 4663440 h 4663440"/>
              <a:gd name="connsiteX5" fmla="*/ 0 w 6052744"/>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2744" h="4663440">
                <a:moveTo>
                  <a:pt x="0" y="0"/>
                </a:moveTo>
                <a:lnTo>
                  <a:pt x="3882799" y="0"/>
                </a:lnTo>
                <a:lnTo>
                  <a:pt x="6052744" y="2331720"/>
                </a:lnTo>
                <a:lnTo>
                  <a:pt x="3882799" y="4663440"/>
                </a:lnTo>
                <a:lnTo>
                  <a:pt x="6485" y="4663440"/>
                </a:lnTo>
                <a:cubicBezTo>
                  <a:pt x="4323" y="3108960"/>
                  <a:pt x="2162" y="1554480"/>
                  <a:pt x="0"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Arrow: Pentagon 7">
            <a:extLst>
              <a:ext uri="{FF2B5EF4-FFF2-40B4-BE49-F238E27FC236}">
                <a16:creationId xmlns:a16="http://schemas.microsoft.com/office/drawing/2014/main" id="{25B385A4-C569-40FB-8623-959A12C99E8D}"/>
              </a:ext>
            </a:extLst>
          </p:cNvPr>
          <p:cNvSpPr/>
          <p:nvPr userDrawn="1"/>
        </p:nvSpPr>
        <p:spPr>
          <a:xfrm>
            <a:off x="-12970" y="0"/>
            <a:ext cx="5339139" cy="5149985"/>
          </a:xfrm>
          <a:custGeom>
            <a:avLst/>
            <a:gdLst>
              <a:gd name="connsiteX0" fmla="*/ 0 w 6713982"/>
              <a:gd name="connsiteY0" fmla="*/ 0 h 5143500"/>
              <a:gd name="connsiteX1" fmla="*/ 4313099 w 6713982"/>
              <a:gd name="connsiteY1" fmla="*/ 0 h 5143500"/>
              <a:gd name="connsiteX2" fmla="*/ 6713982 w 6713982"/>
              <a:gd name="connsiteY2" fmla="*/ 2571750 h 5143500"/>
              <a:gd name="connsiteX3" fmla="*/ 4313099 w 6713982"/>
              <a:gd name="connsiteY3" fmla="*/ 5143500 h 5143500"/>
              <a:gd name="connsiteX4" fmla="*/ 0 w 6713982"/>
              <a:gd name="connsiteY4" fmla="*/ 5143500 h 5143500"/>
              <a:gd name="connsiteX5" fmla="*/ 0 w 6713982"/>
              <a:gd name="connsiteY5" fmla="*/ 0 h 5143500"/>
              <a:gd name="connsiteX0" fmla="*/ 1374843 w 6713982"/>
              <a:gd name="connsiteY0" fmla="*/ 6485 h 5143500"/>
              <a:gd name="connsiteX1" fmla="*/ 4313099 w 6713982"/>
              <a:gd name="connsiteY1" fmla="*/ 0 h 5143500"/>
              <a:gd name="connsiteX2" fmla="*/ 6713982 w 6713982"/>
              <a:gd name="connsiteY2" fmla="*/ 2571750 h 5143500"/>
              <a:gd name="connsiteX3" fmla="*/ 4313099 w 6713982"/>
              <a:gd name="connsiteY3" fmla="*/ 5143500 h 5143500"/>
              <a:gd name="connsiteX4" fmla="*/ 0 w 6713982"/>
              <a:gd name="connsiteY4" fmla="*/ 5143500 h 5143500"/>
              <a:gd name="connsiteX5" fmla="*/ 1374843 w 6713982"/>
              <a:gd name="connsiteY5" fmla="*/ 6485 h 5143500"/>
              <a:gd name="connsiteX0" fmla="*/ 0 w 5339139"/>
              <a:gd name="connsiteY0" fmla="*/ 6485 h 5149985"/>
              <a:gd name="connsiteX1" fmla="*/ 2938256 w 5339139"/>
              <a:gd name="connsiteY1" fmla="*/ 0 h 5149985"/>
              <a:gd name="connsiteX2" fmla="*/ 5339139 w 5339139"/>
              <a:gd name="connsiteY2" fmla="*/ 2571750 h 5149985"/>
              <a:gd name="connsiteX3" fmla="*/ 2938256 w 5339139"/>
              <a:gd name="connsiteY3" fmla="*/ 5143500 h 5149985"/>
              <a:gd name="connsiteX4" fmla="*/ 19455 w 5339139"/>
              <a:gd name="connsiteY4" fmla="*/ 5149985 h 5149985"/>
              <a:gd name="connsiteX5" fmla="*/ 0 w 5339139"/>
              <a:gd name="connsiteY5" fmla="*/ 6485 h 514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9139" h="5149985">
                <a:moveTo>
                  <a:pt x="0" y="6485"/>
                </a:moveTo>
                <a:lnTo>
                  <a:pt x="2938256" y="0"/>
                </a:lnTo>
                <a:lnTo>
                  <a:pt x="5339139" y="2571750"/>
                </a:lnTo>
                <a:lnTo>
                  <a:pt x="2938256" y="5143500"/>
                </a:lnTo>
                <a:lnTo>
                  <a:pt x="19455" y="5149985"/>
                </a:lnTo>
                <a:lnTo>
                  <a:pt x="0" y="6485"/>
                </a:lnTo>
                <a:close/>
              </a:path>
            </a:pathLst>
          </a:custGeom>
          <a:gradFill>
            <a:gsLst>
              <a:gs pos="0">
                <a:schemeClr val="accent1">
                  <a:alpha val="31000"/>
                </a:schemeClr>
              </a:gs>
              <a:gs pos="59000">
                <a:schemeClr val="accent2">
                  <a:lumMod val="9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Rectangle 2"/>
          <p:cNvSpPr>
            <a:spLocks noGrp="1" noChangeArrowheads="1"/>
          </p:cNvSpPr>
          <p:nvPr userDrawn="1">
            <p:ph type="ctrTitle"/>
          </p:nvPr>
        </p:nvSpPr>
        <p:spPr>
          <a:xfrm>
            <a:off x="481189" y="1064529"/>
            <a:ext cx="3480074" cy="1604735"/>
          </a:xfrm>
          <a:prstGeom prst="rect">
            <a:avLst/>
          </a:prstGeom>
          <a:noFill/>
        </p:spPr>
        <p:txBody>
          <a:bodyPr lIns="0" tIns="0" rIns="0" anchor="b"/>
          <a:lstStyle>
            <a:lvl1pPr>
              <a:lnSpc>
                <a:spcPct val="90000"/>
              </a:lnSpc>
              <a:defRPr sz="2900" b="0" kern="1200" cap="none" spc="0" baseline="0">
                <a:solidFill>
                  <a:schemeClr val="bg1"/>
                </a:solidFill>
                <a:latin typeface="Rockwell" panose="02060603020205020403" pitchFamily="18" charset="0"/>
                <a:cs typeface="Segoe UI" panose="020B0502040204020203" pitchFamily="34" charset="0"/>
              </a:defRPr>
            </a:lvl1pPr>
          </a:lstStyle>
          <a:p>
            <a:r>
              <a:rPr lang="en-GB"/>
              <a:t>Click to edit Master title style</a:t>
            </a:r>
          </a:p>
        </p:txBody>
      </p:sp>
      <p:sp>
        <p:nvSpPr>
          <p:cNvPr id="29" name="Rectangle 3"/>
          <p:cNvSpPr>
            <a:spLocks noGrp="1" noChangeArrowheads="1"/>
          </p:cNvSpPr>
          <p:nvPr userDrawn="1">
            <p:ph type="subTitle" idx="1"/>
          </p:nvPr>
        </p:nvSpPr>
        <p:spPr>
          <a:xfrm>
            <a:off x="481085" y="2621919"/>
            <a:ext cx="3481662" cy="903713"/>
          </a:xfrm>
          <a:prstGeom prst="rect">
            <a:avLst/>
          </a:prstGeom>
        </p:spPr>
        <p:txBody>
          <a:bodyPr lIns="0" tIns="0" rIns="0" bIns="0"/>
          <a:lstStyle>
            <a:lvl1pPr marL="0" indent="0">
              <a:spcBef>
                <a:spcPct val="0"/>
              </a:spcBef>
              <a:buFont typeface="Wingdings" pitchFamily="2" charset="2"/>
              <a:buNone/>
              <a:defRPr sz="1700" b="0" baseline="0">
                <a:solidFill>
                  <a:schemeClr val="bg1"/>
                </a:solidFill>
                <a:latin typeface="Rockwell" panose="02060603020205020403" pitchFamily="18" charset="0"/>
                <a:cs typeface="Segoe UI" panose="020B0502040204020203" pitchFamily="34" charset="0"/>
              </a:defRPr>
            </a:lvl1pPr>
          </a:lstStyle>
          <a:p>
            <a:r>
              <a:rPr lang="en-GB"/>
              <a:t>Click to edit Master subtitle style</a:t>
            </a:r>
          </a:p>
        </p:txBody>
      </p:sp>
      <p:pic>
        <p:nvPicPr>
          <p:cNvPr id="5" name="Picture 4">
            <a:extLst>
              <a:ext uri="{FF2B5EF4-FFF2-40B4-BE49-F238E27FC236}">
                <a16:creationId xmlns:a16="http://schemas.microsoft.com/office/drawing/2014/main" id="{EDC0F2BF-76B6-4F9D-AEA4-AF6690D7EC3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47952" y="394287"/>
            <a:ext cx="1100783" cy="699456"/>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C 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7EE5EE2-6846-456A-ACE1-D5173F6C930F}"/>
              </a:ext>
            </a:extLst>
          </p:cNvPr>
          <p:cNvSpPr/>
          <p:nvPr userDrawn="1"/>
        </p:nvSpPr>
        <p:spPr>
          <a:xfrm>
            <a:off x="0" y="4411322"/>
            <a:ext cx="6858000"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Arrow: Pentagon 16">
            <a:extLst>
              <a:ext uri="{FF2B5EF4-FFF2-40B4-BE49-F238E27FC236}">
                <a16:creationId xmlns:a16="http://schemas.microsoft.com/office/drawing/2014/main" id="{1DBD7A0B-FFB3-42BC-A476-392AA2B9279C}"/>
              </a:ext>
            </a:extLst>
          </p:cNvPr>
          <p:cNvSpPr/>
          <p:nvPr userDrawn="1"/>
        </p:nvSpPr>
        <p:spPr>
          <a:xfrm>
            <a:off x="0" y="4411322"/>
            <a:ext cx="6505956"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Rectangle 2"/>
          <p:cNvSpPr>
            <a:spLocks noGrp="1" noChangeArrowheads="1"/>
          </p:cNvSpPr>
          <p:nvPr>
            <p:ph type="title"/>
          </p:nvPr>
        </p:nvSpPr>
        <p:spPr bwMode="auto">
          <a:xfrm>
            <a:off x="483315" y="282576"/>
            <a:ext cx="583931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000" b="0" cap="none" baseline="0">
                <a:solidFill>
                  <a:schemeClr val="accent1"/>
                </a:solidFill>
                <a:latin typeface="Rockwell" panose="02060603020205020403" pitchFamily="18" charset="0"/>
                <a:cs typeface="Segoe UI" panose="020B0502040204020203" pitchFamily="34" charset="0"/>
              </a:defRPr>
            </a:lvl1pPr>
          </a:lstStyle>
          <a:p>
            <a:pPr lvl="0"/>
            <a:r>
              <a:rPr lang="en-GB" noProof="0"/>
              <a:t>Click to edit Master title style</a:t>
            </a:r>
          </a:p>
        </p:txBody>
      </p:sp>
      <p:sp>
        <p:nvSpPr>
          <p:cNvPr id="10" name="Content Placeholder 9"/>
          <p:cNvSpPr>
            <a:spLocks noGrp="1"/>
          </p:cNvSpPr>
          <p:nvPr>
            <p:ph sz="quarter" idx="11"/>
          </p:nvPr>
        </p:nvSpPr>
        <p:spPr>
          <a:xfrm>
            <a:off x="483315" y="1447799"/>
            <a:ext cx="5839310" cy="2727000"/>
          </a:xfrm>
          <a:prstGeom prst="rect">
            <a:avLst/>
          </a:prstGeom>
        </p:spPr>
        <p:txBody>
          <a:bodyPr lIns="0" tIns="0" rIns="0" bIns="0"/>
          <a:lstStyle>
            <a:lvl1pPr marL="0" indent="0" defTabSz="201211">
              <a:lnSpc>
                <a:spcPct val="100000"/>
              </a:lnSpc>
              <a:spcBef>
                <a:spcPts val="0"/>
              </a:spcBef>
              <a:spcAft>
                <a:spcPts val="750"/>
              </a:spcAft>
              <a:defRPr sz="1200">
                <a:latin typeface="Segoe UI" panose="020B0502040204020203" pitchFamily="34" charset="0"/>
                <a:cs typeface="Segoe UI" panose="020B0502040204020203" pitchFamily="34" charset="0"/>
              </a:defRPr>
            </a:lvl1pPr>
            <a:lvl2pPr marL="161996" indent="-161996" defTabSz="201211">
              <a:lnSpc>
                <a:spcPct val="100000"/>
              </a:lnSpc>
              <a:spcBef>
                <a:spcPts val="0"/>
              </a:spcBef>
              <a:spcAft>
                <a:spcPts val="750"/>
              </a:spcAft>
              <a:buClr>
                <a:schemeClr val="accent1"/>
              </a:buClr>
              <a:buSzPct val="100000"/>
              <a:buFont typeface="Arial" pitchFamily="34" charset="0"/>
              <a:buChar char="•"/>
              <a:defRPr sz="1200">
                <a:latin typeface="Segoe UI" panose="020B0502040204020203" pitchFamily="34" charset="0"/>
                <a:cs typeface="Segoe UI" panose="020B0502040204020203" pitchFamily="34" charset="0"/>
              </a:defRPr>
            </a:lvl2pPr>
            <a:lvl3pPr marL="323993" indent="-161996" defTabSz="201211">
              <a:lnSpc>
                <a:spcPct val="100000"/>
              </a:lnSpc>
              <a:spcBef>
                <a:spcPts val="0"/>
              </a:spcBef>
              <a:spcAft>
                <a:spcPts val="750"/>
              </a:spcAft>
              <a:buClr>
                <a:schemeClr val="tx1"/>
              </a:buClr>
              <a:buSzPct val="100000"/>
              <a:buFont typeface="Symbol" pitchFamily="18" charset="2"/>
              <a:buChar char="-"/>
              <a:defRPr sz="1200">
                <a:latin typeface="Segoe UI" panose="020B0502040204020203" pitchFamily="34" charset="0"/>
                <a:cs typeface="Segoe UI" panose="020B0502040204020203" pitchFamily="34" charset="0"/>
              </a:defRPr>
            </a:lvl3pPr>
            <a:lvl4pPr defTabSz="201211">
              <a:lnSpc>
                <a:spcPct val="100000"/>
              </a:lnSpc>
              <a:spcBef>
                <a:spcPts val="0"/>
              </a:spcBef>
              <a:spcAft>
                <a:spcPts val="600"/>
              </a:spcAft>
              <a:buClr>
                <a:schemeClr val="tx1"/>
              </a:buClr>
              <a:buSzPct val="75000"/>
              <a:buFont typeface="Wingdings" pitchFamily="2" charset="2"/>
              <a:buChar char=""/>
              <a:defRPr sz="1200"/>
            </a:lvl4pPr>
            <a:lvl5pPr defTabSz="201211">
              <a:lnSpc>
                <a:spcPct val="100000"/>
              </a:lnSpc>
              <a:spcBef>
                <a:spcPts val="0"/>
              </a:spcBef>
              <a:spcAft>
                <a:spcPts val="600"/>
              </a:spcAft>
              <a:buClr>
                <a:schemeClr val="tx1"/>
              </a:buClr>
              <a:buSzPct val="75000"/>
              <a:buFont typeface="Wingdings" pitchFamily="2" charset="2"/>
              <a:buChar char=""/>
              <a:defRPr sz="1050"/>
            </a:lvl5pPr>
            <a:lvl6pPr defTabSz="201211">
              <a:lnSpc>
                <a:spcPct val="100000"/>
              </a:lnSpc>
              <a:spcAft>
                <a:spcPts val="600"/>
              </a:spcAft>
              <a:buClr>
                <a:schemeClr val="tx1"/>
              </a:buClr>
              <a:buSzPct val="75000"/>
              <a:buFont typeface="Wingdings" pitchFamily="2" charset="2"/>
              <a:buChar char=""/>
              <a:defRPr/>
            </a:lvl6pPr>
          </a:lstStyle>
          <a:p>
            <a:pPr lvl="0"/>
            <a:r>
              <a:rPr lang="en-GB"/>
              <a:t>Click to edit Master text styles</a:t>
            </a:r>
          </a:p>
          <a:p>
            <a:pPr lvl="1"/>
            <a:r>
              <a:rPr lang="en-GB"/>
              <a:t>Second level</a:t>
            </a:r>
          </a:p>
          <a:p>
            <a:pPr lvl="2"/>
            <a:r>
              <a:rPr lang="en-GB"/>
              <a:t>Third level</a:t>
            </a:r>
          </a:p>
        </p:txBody>
      </p:sp>
      <p:pic>
        <p:nvPicPr>
          <p:cNvPr id="16" name="Picture 15">
            <a:extLst>
              <a:ext uri="{FF2B5EF4-FFF2-40B4-BE49-F238E27FC236}">
                <a16:creationId xmlns:a16="http://schemas.microsoft.com/office/drawing/2014/main" id="{310CB9C5-F59C-4CA1-9153-D49D1D445B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C Title and Table">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483314" y="282576"/>
            <a:ext cx="58401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000" b="0" cap="none" baseline="0">
                <a:solidFill>
                  <a:schemeClr val="accent1"/>
                </a:solidFill>
                <a:latin typeface="Rockwell" panose="02060603020205020403" pitchFamily="18" charset="0"/>
                <a:cs typeface="Segoe UI" panose="020B0502040204020203" pitchFamily="34" charset="0"/>
              </a:defRPr>
            </a:lvl1pPr>
          </a:lstStyle>
          <a:p>
            <a:pPr lvl="0"/>
            <a:r>
              <a:rPr lang="en-GB" noProof="0"/>
              <a:t>Click to edit Master title style</a:t>
            </a:r>
          </a:p>
        </p:txBody>
      </p:sp>
      <p:sp>
        <p:nvSpPr>
          <p:cNvPr id="7" name="Table Placeholder 6"/>
          <p:cNvSpPr>
            <a:spLocks noGrp="1"/>
          </p:cNvSpPr>
          <p:nvPr>
            <p:ph type="tbl" sz="quarter" idx="12"/>
          </p:nvPr>
        </p:nvSpPr>
        <p:spPr>
          <a:xfrm>
            <a:off x="488156" y="1447800"/>
            <a:ext cx="5840100" cy="2727000"/>
          </a:xfrm>
          <a:prstGeom prst="rect">
            <a:avLst/>
          </a:prstGeom>
        </p:spPr>
        <p:txBody>
          <a:bodyPr lIns="0" tIns="0" rIns="0" bIns="0"/>
          <a:lstStyle>
            <a:lvl1pPr>
              <a:defRPr sz="900">
                <a:solidFill>
                  <a:schemeClr val="accent1"/>
                </a:solidFill>
                <a:latin typeface="Segoe UI Light" pitchFamily="34" charset="0"/>
              </a:defRPr>
            </a:lvl1pPr>
          </a:lstStyle>
          <a:p>
            <a:endParaRPr lang="en-GB"/>
          </a:p>
        </p:txBody>
      </p:sp>
      <p:sp>
        <p:nvSpPr>
          <p:cNvPr id="8" name="Rectangle 7">
            <a:extLst>
              <a:ext uri="{FF2B5EF4-FFF2-40B4-BE49-F238E27FC236}">
                <a16:creationId xmlns:a16="http://schemas.microsoft.com/office/drawing/2014/main" id="{4F2E1489-AF24-43B7-9DA3-F0A54D166556}"/>
              </a:ext>
            </a:extLst>
          </p:cNvPr>
          <p:cNvSpPr/>
          <p:nvPr userDrawn="1"/>
        </p:nvSpPr>
        <p:spPr>
          <a:xfrm>
            <a:off x="0" y="4411322"/>
            <a:ext cx="6858000"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Arrow: Pentagon 8">
            <a:extLst>
              <a:ext uri="{FF2B5EF4-FFF2-40B4-BE49-F238E27FC236}">
                <a16:creationId xmlns:a16="http://schemas.microsoft.com/office/drawing/2014/main" id="{E0B5423E-E8F3-4590-9207-E1EBD1838C91}"/>
              </a:ext>
            </a:extLst>
          </p:cNvPr>
          <p:cNvSpPr/>
          <p:nvPr userDrawn="1"/>
        </p:nvSpPr>
        <p:spPr>
          <a:xfrm>
            <a:off x="0" y="4411322"/>
            <a:ext cx="6505956"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id="{B2DAA7B3-25F7-468E-99F3-2234A6AD7D5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C Two Column Content">
    <p:spTree>
      <p:nvGrpSpPr>
        <p:cNvPr id="1" name=""/>
        <p:cNvGrpSpPr/>
        <p:nvPr/>
      </p:nvGrpSpPr>
      <p:grpSpPr>
        <a:xfrm>
          <a:off x="0" y="0"/>
          <a:ext cx="0" cy="0"/>
          <a:chOff x="0" y="0"/>
          <a:chExt cx="0" cy="0"/>
        </a:xfrm>
      </p:grpSpPr>
      <p:sp>
        <p:nvSpPr>
          <p:cNvPr id="18" name="Content Placeholder 9"/>
          <p:cNvSpPr>
            <a:spLocks noGrp="1"/>
          </p:cNvSpPr>
          <p:nvPr>
            <p:ph sz="quarter" idx="11"/>
          </p:nvPr>
        </p:nvSpPr>
        <p:spPr>
          <a:xfrm>
            <a:off x="483314" y="1447799"/>
            <a:ext cx="2817099" cy="2727000"/>
          </a:xfrm>
          <a:prstGeom prst="rect">
            <a:avLst/>
          </a:prstGeom>
        </p:spPr>
        <p:txBody>
          <a:bodyPr lIns="0" tIns="0" rIns="0" bIns="0"/>
          <a:lstStyle>
            <a:lvl1pPr marL="0" indent="0" defTabSz="201211">
              <a:lnSpc>
                <a:spcPct val="100000"/>
              </a:lnSpc>
              <a:spcBef>
                <a:spcPts val="0"/>
              </a:spcBef>
              <a:spcAft>
                <a:spcPts val="750"/>
              </a:spcAft>
              <a:defRPr sz="1200">
                <a:latin typeface="Segoe UI" panose="020B0502040204020203" pitchFamily="34" charset="0"/>
                <a:cs typeface="Segoe UI" panose="020B0502040204020203" pitchFamily="34" charset="0"/>
              </a:defRPr>
            </a:lvl1pPr>
            <a:lvl2pPr marL="161996" indent="-161996" defTabSz="201211">
              <a:lnSpc>
                <a:spcPct val="100000"/>
              </a:lnSpc>
              <a:spcBef>
                <a:spcPts val="0"/>
              </a:spcBef>
              <a:spcAft>
                <a:spcPts val="750"/>
              </a:spcAft>
              <a:buClr>
                <a:schemeClr val="accent1"/>
              </a:buClr>
              <a:buSzPct val="100000"/>
              <a:buFont typeface="Arial" pitchFamily="34" charset="0"/>
              <a:buChar char="•"/>
              <a:defRPr sz="1200">
                <a:latin typeface="Segoe UI" panose="020B0502040204020203" pitchFamily="34" charset="0"/>
                <a:cs typeface="Segoe UI" panose="020B0502040204020203" pitchFamily="34" charset="0"/>
              </a:defRPr>
            </a:lvl2pPr>
            <a:lvl3pPr marL="323993" indent="-161996" defTabSz="201211">
              <a:lnSpc>
                <a:spcPct val="100000"/>
              </a:lnSpc>
              <a:spcBef>
                <a:spcPts val="0"/>
              </a:spcBef>
              <a:spcAft>
                <a:spcPts val="750"/>
              </a:spcAft>
              <a:buClr>
                <a:schemeClr val="tx1"/>
              </a:buClr>
              <a:buSzPct val="100000"/>
              <a:buFont typeface="Symbol" pitchFamily="18" charset="2"/>
              <a:buChar char="-"/>
              <a:defRPr sz="1200">
                <a:latin typeface="Segoe UI" panose="020B0502040204020203" pitchFamily="34" charset="0"/>
                <a:cs typeface="Segoe UI" panose="020B0502040204020203" pitchFamily="34" charset="0"/>
              </a:defRPr>
            </a:lvl3pPr>
            <a:lvl4pPr defTabSz="201211">
              <a:lnSpc>
                <a:spcPct val="100000"/>
              </a:lnSpc>
              <a:spcBef>
                <a:spcPts val="0"/>
              </a:spcBef>
              <a:spcAft>
                <a:spcPts val="600"/>
              </a:spcAft>
              <a:buClr>
                <a:schemeClr val="tx1"/>
              </a:buClr>
              <a:buSzPct val="75000"/>
              <a:buFont typeface="Wingdings" pitchFamily="2" charset="2"/>
              <a:buChar char=""/>
              <a:defRPr sz="1200"/>
            </a:lvl4pPr>
            <a:lvl5pPr defTabSz="201211">
              <a:lnSpc>
                <a:spcPct val="100000"/>
              </a:lnSpc>
              <a:spcBef>
                <a:spcPts val="0"/>
              </a:spcBef>
              <a:spcAft>
                <a:spcPts val="600"/>
              </a:spcAft>
              <a:buClr>
                <a:schemeClr val="tx1"/>
              </a:buClr>
              <a:buSzPct val="75000"/>
              <a:buFont typeface="Wingdings" pitchFamily="2" charset="2"/>
              <a:buChar char=""/>
              <a:defRPr sz="1050"/>
            </a:lvl5pPr>
            <a:lvl6pPr defTabSz="201211">
              <a:lnSpc>
                <a:spcPct val="100000"/>
              </a:lnSpc>
              <a:spcAft>
                <a:spcPts val="600"/>
              </a:spcAft>
              <a:buClr>
                <a:schemeClr val="tx1"/>
              </a:buClr>
              <a:buSzPct val="75000"/>
              <a:buFont typeface="Wingdings" pitchFamily="2" charset="2"/>
              <a:buChar char=""/>
              <a:defRPr/>
            </a:lvl6pPr>
          </a:lstStyle>
          <a:p>
            <a:pPr lvl="0"/>
            <a:r>
              <a:rPr lang="en-GB"/>
              <a:t>Click to edit Master text styles</a:t>
            </a:r>
          </a:p>
          <a:p>
            <a:pPr lvl="1"/>
            <a:r>
              <a:rPr lang="en-GB"/>
              <a:t>Second level</a:t>
            </a:r>
          </a:p>
          <a:p>
            <a:pPr lvl="2"/>
            <a:r>
              <a:rPr lang="en-GB"/>
              <a:t>Third level</a:t>
            </a:r>
          </a:p>
        </p:txBody>
      </p:sp>
      <p:sp>
        <p:nvSpPr>
          <p:cNvPr id="20" name="Content Placeholder 9"/>
          <p:cNvSpPr>
            <a:spLocks noGrp="1"/>
          </p:cNvSpPr>
          <p:nvPr>
            <p:ph sz="quarter" idx="12"/>
          </p:nvPr>
        </p:nvSpPr>
        <p:spPr>
          <a:xfrm>
            <a:off x="3506315" y="1447799"/>
            <a:ext cx="2817099" cy="2727000"/>
          </a:xfrm>
          <a:prstGeom prst="rect">
            <a:avLst/>
          </a:prstGeom>
        </p:spPr>
        <p:txBody>
          <a:bodyPr lIns="0" tIns="0" rIns="0" bIns="0"/>
          <a:lstStyle>
            <a:lvl1pPr marL="0" indent="0" defTabSz="201211">
              <a:lnSpc>
                <a:spcPct val="100000"/>
              </a:lnSpc>
              <a:spcBef>
                <a:spcPts val="0"/>
              </a:spcBef>
              <a:spcAft>
                <a:spcPts val="750"/>
              </a:spcAft>
              <a:defRPr sz="1200">
                <a:latin typeface="Segoe UI" panose="020B0502040204020203" pitchFamily="34" charset="0"/>
                <a:cs typeface="Segoe UI" panose="020B0502040204020203" pitchFamily="34" charset="0"/>
              </a:defRPr>
            </a:lvl1pPr>
            <a:lvl2pPr marL="161996" indent="-161996" defTabSz="201211">
              <a:lnSpc>
                <a:spcPct val="100000"/>
              </a:lnSpc>
              <a:spcBef>
                <a:spcPts val="0"/>
              </a:spcBef>
              <a:spcAft>
                <a:spcPts val="750"/>
              </a:spcAft>
              <a:buClr>
                <a:schemeClr val="accent1"/>
              </a:buClr>
              <a:buSzPct val="100000"/>
              <a:buFont typeface="Arial" pitchFamily="34" charset="0"/>
              <a:buChar char="•"/>
              <a:defRPr sz="1200">
                <a:latin typeface="Segoe UI" panose="020B0502040204020203" pitchFamily="34" charset="0"/>
                <a:cs typeface="Segoe UI" panose="020B0502040204020203" pitchFamily="34" charset="0"/>
              </a:defRPr>
            </a:lvl2pPr>
            <a:lvl3pPr marL="323993" indent="-161996" defTabSz="201211">
              <a:lnSpc>
                <a:spcPct val="100000"/>
              </a:lnSpc>
              <a:spcBef>
                <a:spcPts val="0"/>
              </a:spcBef>
              <a:spcAft>
                <a:spcPts val="750"/>
              </a:spcAft>
              <a:buClr>
                <a:schemeClr val="tx1"/>
              </a:buClr>
              <a:buSzPct val="100000"/>
              <a:buFont typeface="Symbol" pitchFamily="18" charset="2"/>
              <a:buChar char="-"/>
              <a:defRPr sz="1200">
                <a:latin typeface="Segoe UI" panose="020B0502040204020203" pitchFamily="34" charset="0"/>
                <a:cs typeface="Segoe UI" panose="020B0502040204020203" pitchFamily="34" charset="0"/>
              </a:defRPr>
            </a:lvl3pPr>
            <a:lvl4pPr defTabSz="201211">
              <a:lnSpc>
                <a:spcPct val="100000"/>
              </a:lnSpc>
              <a:spcBef>
                <a:spcPts val="0"/>
              </a:spcBef>
              <a:spcAft>
                <a:spcPts val="600"/>
              </a:spcAft>
              <a:buClr>
                <a:schemeClr val="tx1"/>
              </a:buClr>
              <a:buSzPct val="75000"/>
              <a:buFont typeface="Wingdings" pitchFamily="2" charset="2"/>
              <a:buChar char=""/>
              <a:defRPr sz="1200"/>
            </a:lvl4pPr>
            <a:lvl5pPr defTabSz="201211">
              <a:lnSpc>
                <a:spcPct val="100000"/>
              </a:lnSpc>
              <a:spcBef>
                <a:spcPts val="0"/>
              </a:spcBef>
              <a:spcAft>
                <a:spcPts val="600"/>
              </a:spcAft>
              <a:buClr>
                <a:schemeClr val="tx1"/>
              </a:buClr>
              <a:buSzPct val="75000"/>
              <a:buFont typeface="Wingdings" pitchFamily="2" charset="2"/>
              <a:buChar char=""/>
              <a:defRPr sz="1050"/>
            </a:lvl5pPr>
            <a:lvl6pPr defTabSz="201211">
              <a:lnSpc>
                <a:spcPct val="100000"/>
              </a:lnSpc>
              <a:spcAft>
                <a:spcPts val="600"/>
              </a:spcAft>
              <a:buClr>
                <a:schemeClr val="tx1"/>
              </a:buClr>
              <a:buSzPct val="75000"/>
              <a:buFont typeface="Wingdings" pitchFamily="2" charset="2"/>
              <a:buChar char=""/>
              <a:defRPr/>
            </a:lvl6pPr>
          </a:lstStyle>
          <a:p>
            <a:pPr lvl="0"/>
            <a:r>
              <a:rPr lang="en-GB"/>
              <a:t>Click to edit Master text styles</a:t>
            </a:r>
          </a:p>
          <a:p>
            <a:pPr lvl="1"/>
            <a:r>
              <a:rPr lang="en-GB"/>
              <a:t>Second level</a:t>
            </a:r>
          </a:p>
          <a:p>
            <a:pPr lvl="2"/>
            <a:r>
              <a:rPr lang="en-GB"/>
              <a:t>Third level</a:t>
            </a:r>
          </a:p>
        </p:txBody>
      </p:sp>
      <p:sp>
        <p:nvSpPr>
          <p:cNvPr id="21" name="Rectangle 2"/>
          <p:cNvSpPr>
            <a:spLocks noGrp="1" noChangeArrowheads="1"/>
          </p:cNvSpPr>
          <p:nvPr>
            <p:ph type="title"/>
          </p:nvPr>
        </p:nvSpPr>
        <p:spPr bwMode="auto">
          <a:xfrm>
            <a:off x="483314" y="282576"/>
            <a:ext cx="58401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000" b="0" cap="none" baseline="0">
                <a:solidFill>
                  <a:schemeClr val="accent1"/>
                </a:solidFill>
                <a:latin typeface="Rockwell" panose="02060603020205020403" pitchFamily="18" charset="0"/>
                <a:cs typeface="Segoe UI" panose="020B0502040204020203" pitchFamily="34" charset="0"/>
              </a:defRPr>
            </a:lvl1pPr>
          </a:lstStyle>
          <a:p>
            <a:pPr lvl="0"/>
            <a:r>
              <a:rPr lang="en-GB" noProof="0"/>
              <a:t>Click to edit Master title style</a:t>
            </a:r>
          </a:p>
        </p:txBody>
      </p:sp>
      <p:sp>
        <p:nvSpPr>
          <p:cNvPr id="8" name="Rectangle 7">
            <a:extLst>
              <a:ext uri="{FF2B5EF4-FFF2-40B4-BE49-F238E27FC236}">
                <a16:creationId xmlns:a16="http://schemas.microsoft.com/office/drawing/2014/main" id="{5E9E741C-6BEE-4F96-892D-6CB78DCD0CB2}"/>
              </a:ext>
            </a:extLst>
          </p:cNvPr>
          <p:cNvSpPr/>
          <p:nvPr userDrawn="1"/>
        </p:nvSpPr>
        <p:spPr>
          <a:xfrm>
            <a:off x="0" y="4411322"/>
            <a:ext cx="6858000"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Arrow: Pentagon 11">
            <a:extLst>
              <a:ext uri="{FF2B5EF4-FFF2-40B4-BE49-F238E27FC236}">
                <a16:creationId xmlns:a16="http://schemas.microsoft.com/office/drawing/2014/main" id="{60994A3B-10A8-42B6-BFFB-15659037D54D}"/>
              </a:ext>
            </a:extLst>
          </p:cNvPr>
          <p:cNvSpPr/>
          <p:nvPr userDrawn="1"/>
        </p:nvSpPr>
        <p:spPr>
          <a:xfrm>
            <a:off x="0" y="4411322"/>
            <a:ext cx="6505956"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id="{4E86BD03-CC6E-4B57-8D6A-EFCB306E4C2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C Quote and Picture Slide">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B846579-57EF-4C9C-815D-BF24C0C6D989}"/>
              </a:ext>
            </a:extLst>
          </p:cNvPr>
          <p:cNvSpPr>
            <a:spLocks noGrp="1"/>
          </p:cNvSpPr>
          <p:nvPr>
            <p:ph type="body" sz="quarter" idx="11" hasCustomPrompt="1"/>
          </p:nvPr>
        </p:nvSpPr>
        <p:spPr>
          <a:xfrm>
            <a:off x="408684" y="752951"/>
            <a:ext cx="2438034" cy="734011"/>
          </a:xfrm>
          <a:prstGeom prst="rect">
            <a:avLst/>
          </a:prstGeom>
          <a:solidFill>
            <a:schemeClr val="accent1"/>
          </a:solidFill>
          <a:ln w="38100">
            <a:solidFill>
              <a:schemeClr val="accent2"/>
            </a:solidFill>
            <a:miter lim="800000"/>
          </a:ln>
        </p:spPr>
        <p:txBody>
          <a:bodyPr wrap="square" lIns="216000" tIns="144000" rIns="216000" bIns="144000">
            <a:spAutoFit/>
          </a:bodyPr>
          <a:lstStyle>
            <a:lvl1pPr>
              <a:lnSpc>
                <a:spcPct val="90000"/>
              </a:lnSpc>
              <a:spcAft>
                <a:spcPts val="0"/>
              </a:spcAft>
              <a:defRPr lang="en-GB" sz="1600" kern="1200" baseline="0" dirty="0">
                <a:solidFill>
                  <a:schemeClr val="bg1"/>
                </a:solidFill>
                <a:latin typeface="Rockwell" panose="02060603020205020403" pitchFamily="18" charset="0"/>
                <a:ea typeface="+mn-ea"/>
                <a:cs typeface="Segoe UI" panose="020B0502040204020203" pitchFamily="34" charset="0"/>
              </a:defRPr>
            </a:lvl1pPr>
          </a:lstStyle>
          <a:p>
            <a:pPr marL="0" lvl="0" indent="0" algn="l" defTabSz="201211" rtl="0" eaLnBrk="1" latinLnBrk="0" hangingPunct="1">
              <a:lnSpc>
                <a:spcPct val="90000"/>
              </a:lnSpc>
              <a:spcBef>
                <a:spcPts val="0"/>
              </a:spcBef>
              <a:spcAft>
                <a:spcPts val="0"/>
              </a:spcAft>
              <a:buClr>
                <a:schemeClr val="accent2"/>
              </a:buClr>
              <a:buSzPct val="85000"/>
              <a:buFont typeface="Wingdings" pitchFamily="2" charset="2"/>
              <a:buNone/>
            </a:pPr>
            <a:r>
              <a:rPr lang="en-US"/>
              <a:t>Click to edit Master text styles</a:t>
            </a:r>
            <a:endParaRPr lang="en-GB"/>
          </a:p>
        </p:txBody>
      </p:sp>
      <p:sp>
        <p:nvSpPr>
          <p:cNvPr id="9" name="Rectangle 8">
            <a:extLst>
              <a:ext uri="{FF2B5EF4-FFF2-40B4-BE49-F238E27FC236}">
                <a16:creationId xmlns:a16="http://schemas.microsoft.com/office/drawing/2014/main" id="{55C22994-A52E-42B8-ABCF-9269E0E6795A}"/>
              </a:ext>
            </a:extLst>
          </p:cNvPr>
          <p:cNvSpPr/>
          <p:nvPr userDrawn="1"/>
        </p:nvSpPr>
        <p:spPr>
          <a:xfrm>
            <a:off x="0" y="4411322"/>
            <a:ext cx="6858000"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Arrow: Pentagon 9">
            <a:extLst>
              <a:ext uri="{FF2B5EF4-FFF2-40B4-BE49-F238E27FC236}">
                <a16:creationId xmlns:a16="http://schemas.microsoft.com/office/drawing/2014/main" id="{4BF43DC0-4B70-4F7C-8456-618E6B2638E0}"/>
              </a:ext>
            </a:extLst>
          </p:cNvPr>
          <p:cNvSpPr/>
          <p:nvPr userDrawn="1"/>
        </p:nvSpPr>
        <p:spPr>
          <a:xfrm>
            <a:off x="0" y="4411322"/>
            <a:ext cx="6505956"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15C843B1-05E2-4F2A-904C-FD6D804F866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extLst>
      <p:ext uri="{BB962C8B-B14F-4D97-AF65-F5344CB8AC3E}">
        <p14:creationId xmlns:p14="http://schemas.microsoft.com/office/powerpoint/2010/main" val="23050810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C Section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DC10CF-6928-4481-8711-87F563713839}"/>
              </a:ext>
            </a:extLst>
          </p:cNvPr>
          <p:cNvGrpSpPr/>
          <p:nvPr userDrawn="1"/>
        </p:nvGrpSpPr>
        <p:grpSpPr>
          <a:xfrm>
            <a:off x="0" y="2191100"/>
            <a:ext cx="3547354" cy="2952399"/>
            <a:chOff x="0" y="0"/>
            <a:chExt cx="7434072" cy="5143500"/>
          </a:xfrm>
        </p:grpSpPr>
        <p:sp>
          <p:nvSpPr>
            <p:cNvPr id="11" name="Arrow: Pentagon 10">
              <a:extLst>
                <a:ext uri="{FF2B5EF4-FFF2-40B4-BE49-F238E27FC236}">
                  <a16:creationId xmlns:a16="http://schemas.microsoft.com/office/drawing/2014/main" id="{E4CEC9AF-39A8-457B-A3B3-A6D95565CDBB}"/>
                </a:ext>
              </a:extLst>
            </p:cNvPr>
            <p:cNvSpPr/>
            <p:nvPr userDrawn="1"/>
          </p:nvSpPr>
          <p:spPr>
            <a:xfrm>
              <a:off x="0" y="246888"/>
              <a:ext cx="7434072" cy="4663440"/>
            </a:xfrm>
            <a:prstGeom prst="homePlate">
              <a:avLst>
                <a:gd name="adj" fmla="val 46531"/>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Arrow: Pentagon 11">
              <a:extLst>
                <a:ext uri="{FF2B5EF4-FFF2-40B4-BE49-F238E27FC236}">
                  <a16:creationId xmlns:a16="http://schemas.microsoft.com/office/drawing/2014/main" id="{1F2BD6E3-3E41-4FB8-B222-3A6F8C42E477}"/>
                </a:ext>
              </a:extLst>
            </p:cNvPr>
            <p:cNvSpPr/>
            <p:nvPr userDrawn="1"/>
          </p:nvSpPr>
          <p:spPr>
            <a:xfrm>
              <a:off x="0" y="0"/>
              <a:ext cx="6713982" cy="5143500"/>
            </a:xfrm>
            <a:prstGeom prst="homePlate">
              <a:avLst>
                <a:gd name="adj" fmla="val 46678"/>
              </a:avLst>
            </a:prstGeom>
            <a:gradFill>
              <a:gsLst>
                <a:gs pos="0">
                  <a:schemeClr val="accent1">
                    <a:alpha val="31000"/>
                  </a:schemeClr>
                </a:gs>
                <a:gs pos="59000">
                  <a:schemeClr val="accent2">
                    <a:lumMod val="9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0" name="Text Placeholder 9"/>
          <p:cNvSpPr>
            <a:spLocks noGrp="1"/>
          </p:cNvSpPr>
          <p:nvPr>
            <p:ph type="body" sz="quarter" idx="10" hasCustomPrompt="1"/>
          </p:nvPr>
        </p:nvSpPr>
        <p:spPr>
          <a:xfrm>
            <a:off x="486204" y="2708910"/>
            <a:ext cx="1741031" cy="1884656"/>
          </a:xfrm>
          <a:prstGeom prst="rect">
            <a:avLst/>
          </a:prstGeom>
          <a:noFill/>
          <a:ln w="76200">
            <a:noFill/>
            <a:miter lim="800000"/>
          </a:ln>
        </p:spPr>
        <p:txBody>
          <a:bodyPr wrap="square" lIns="0" tIns="0" rIns="288000" bIns="0" anchor="ctr">
            <a:noAutofit/>
          </a:bodyPr>
          <a:lstStyle>
            <a:lvl1pPr>
              <a:lnSpc>
                <a:spcPct val="90000"/>
              </a:lnSpc>
              <a:spcAft>
                <a:spcPts val="0"/>
              </a:spcAft>
              <a:defRPr lang="en-GB" sz="2000" kern="1200" dirty="0" smtClean="0">
                <a:solidFill>
                  <a:schemeClr val="bg1"/>
                </a:solidFill>
                <a:latin typeface="Rockwell" panose="02060603020205020403" pitchFamily="18" charset="0"/>
                <a:ea typeface="+mn-ea"/>
                <a:cs typeface="Segoe UI" panose="020B0502040204020203" pitchFamily="34" charset="0"/>
              </a:defRPr>
            </a:lvl1pPr>
          </a:lstStyle>
          <a:p>
            <a:pPr lvl="0"/>
            <a:r>
              <a:rPr lang="en-US"/>
              <a:t>Click to edit Master text styles</a:t>
            </a:r>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00C659-7099-4A55-9CB5-B0B3354905A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33743" y="1875805"/>
            <a:ext cx="2190514" cy="1391889"/>
          </a:xfrm>
          <a:prstGeom prst="rect">
            <a:avLst/>
          </a:prstGeom>
        </p:spPr>
      </p:pic>
    </p:spTree>
    <p:extLst>
      <p:ext uri="{BB962C8B-B14F-4D97-AF65-F5344CB8AC3E}">
        <p14:creationId xmlns:p14="http://schemas.microsoft.com/office/powerpoint/2010/main" val="7274196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93" r:id="rId2"/>
    <p:sldLayoutId id="2147483696" r:id="rId3"/>
    <p:sldLayoutId id="2147483690" r:id="rId4"/>
    <p:sldLayoutId id="2147483705" r:id="rId5"/>
    <p:sldLayoutId id="2147483695" r:id="rId6"/>
    <p:sldLayoutId id="2147483697" r:id="rId7"/>
  </p:sldLayoutIdLst>
  <p:transition>
    <p:fade/>
  </p:transition>
  <p:hf hdr="0"/>
  <p:txStyles>
    <p:titleStyle>
      <a:lvl1pPr algn="l" defTabSz="685784" rtl="0" eaLnBrk="1" latinLnBrk="0" hangingPunct="1">
        <a:spcBef>
          <a:spcPct val="0"/>
        </a:spcBef>
        <a:buNone/>
        <a:defRPr sz="1500" b="1" kern="1200" cap="none" baseline="0">
          <a:solidFill>
            <a:schemeClr val="accent2"/>
          </a:solidFill>
          <a:latin typeface="+mj-lt"/>
          <a:ea typeface="+mj-ea"/>
          <a:cs typeface="+mj-cs"/>
        </a:defRPr>
      </a:lvl1pPr>
    </p:titleStyle>
    <p:bodyStyle>
      <a:lvl1pPr marL="0" indent="0" algn="l" defTabSz="201211" rtl="0" eaLnBrk="1" latinLnBrk="0" hangingPunct="1">
        <a:lnSpc>
          <a:spcPct val="120000"/>
        </a:lnSpc>
        <a:spcBef>
          <a:spcPts val="0"/>
        </a:spcBef>
        <a:spcAft>
          <a:spcPts val="450"/>
        </a:spcAft>
        <a:buClr>
          <a:schemeClr val="accent2"/>
        </a:buClr>
        <a:buSzPct val="85000"/>
        <a:buFont typeface="Wingdings" pitchFamily="2" charset="2"/>
        <a:buNone/>
        <a:defRPr sz="1350" kern="1200" baseline="0">
          <a:solidFill>
            <a:schemeClr val="tx1"/>
          </a:solidFill>
          <a:latin typeface="+mn-lt"/>
          <a:ea typeface="+mn-ea"/>
          <a:cs typeface="+mn-cs"/>
        </a:defRPr>
      </a:lvl1pPr>
      <a:lvl2pPr marL="202401" indent="-202401" algn="l" defTabSz="201211" rtl="0" eaLnBrk="1" latinLnBrk="0" hangingPunct="1">
        <a:lnSpc>
          <a:spcPct val="120000"/>
        </a:lnSpc>
        <a:spcBef>
          <a:spcPts val="0"/>
        </a:spcBef>
        <a:spcAft>
          <a:spcPts val="450"/>
        </a:spcAft>
        <a:buClr>
          <a:schemeClr val="accent2"/>
        </a:buClr>
        <a:buSzPct val="85000"/>
        <a:buFont typeface="Wingdings" pitchFamily="2" charset="2"/>
        <a:buChar char="n"/>
        <a:defRPr sz="1350" b="0" kern="1200">
          <a:solidFill>
            <a:schemeClr val="tx1"/>
          </a:solidFill>
          <a:latin typeface="+mn-lt"/>
          <a:ea typeface="+mn-ea"/>
          <a:cs typeface="+mn-cs"/>
        </a:defRPr>
      </a:lvl2pPr>
      <a:lvl3pPr marL="340511" indent="-138109" algn="l" defTabSz="201211" rtl="0" eaLnBrk="1" latinLnBrk="0" hangingPunct="1">
        <a:lnSpc>
          <a:spcPct val="120000"/>
        </a:lnSpc>
        <a:spcBef>
          <a:spcPts val="0"/>
        </a:spcBef>
        <a:spcAft>
          <a:spcPts val="450"/>
        </a:spcAft>
        <a:buClr>
          <a:schemeClr val="tx1"/>
        </a:buClr>
        <a:buSzPct val="75000"/>
        <a:buFont typeface="Wingdings" pitchFamily="2" charset="2"/>
        <a:buChar char=""/>
        <a:defRPr sz="1350" b="0" kern="1200">
          <a:solidFill>
            <a:schemeClr val="tx1"/>
          </a:solidFill>
          <a:latin typeface="+mn-lt"/>
          <a:ea typeface="+mn-ea"/>
          <a:cs typeface="+mn-cs"/>
        </a:defRPr>
      </a:lvl3pPr>
      <a:lvl4pPr marL="473857" indent="-133347" algn="l" defTabSz="201211" rtl="0" eaLnBrk="1" latinLnBrk="0" hangingPunct="1">
        <a:lnSpc>
          <a:spcPct val="120000"/>
        </a:lnSpc>
        <a:spcBef>
          <a:spcPts val="0"/>
        </a:spcBef>
        <a:spcAft>
          <a:spcPts val="450"/>
        </a:spcAft>
        <a:buClr>
          <a:schemeClr val="tx1"/>
        </a:buClr>
        <a:buSzPct val="75000"/>
        <a:buFont typeface="Wingdings" pitchFamily="2" charset="2"/>
        <a:buChar char=""/>
        <a:defRPr sz="1200" b="0" kern="1200" baseline="0">
          <a:solidFill>
            <a:schemeClr val="tx1"/>
          </a:solidFill>
          <a:latin typeface="+mn-lt"/>
          <a:ea typeface="+mn-ea"/>
          <a:cs typeface="+mn-cs"/>
        </a:defRPr>
      </a:lvl4pPr>
      <a:lvl5pPr marL="608395" indent="-129776" algn="l" defTabSz="201211" rtl="0" eaLnBrk="1" latinLnBrk="0" hangingPunct="1">
        <a:lnSpc>
          <a:spcPct val="120000"/>
        </a:lnSpc>
        <a:spcBef>
          <a:spcPts val="0"/>
        </a:spcBef>
        <a:spcAft>
          <a:spcPts val="450"/>
        </a:spcAft>
        <a:buClr>
          <a:schemeClr val="tx1"/>
        </a:buClr>
        <a:buSzPct val="75000"/>
        <a:buFont typeface="Wingdings" pitchFamily="2" charset="2"/>
        <a:buChar char=""/>
        <a:defRPr sz="1050" kern="1200">
          <a:solidFill>
            <a:schemeClr val="tx1"/>
          </a:solidFill>
          <a:latin typeface="+mn-lt"/>
          <a:ea typeface="+mn-ea"/>
          <a:cs typeface="+mn-cs"/>
        </a:defRPr>
      </a:lvl5pPr>
      <a:lvl6pPr marL="741741" indent="-133347" algn="l" defTabSz="201211" rtl="0" eaLnBrk="1" latinLnBrk="0" hangingPunct="1">
        <a:lnSpc>
          <a:spcPct val="120000"/>
        </a:lnSpc>
        <a:spcBef>
          <a:spcPts val="0"/>
        </a:spcBef>
        <a:spcAft>
          <a:spcPts val="450"/>
        </a:spcAft>
        <a:buClr>
          <a:schemeClr val="tx1"/>
        </a:buClr>
        <a:buSzPct val="75000"/>
        <a:buFont typeface="Wingdings" pitchFamily="2" charset="2"/>
        <a:buChar char=""/>
        <a:defRPr sz="900" kern="1200">
          <a:solidFill>
            <a:schemeClr val="tx1"/>
          </a:solidFill>
          <a:latin typeface="+mn-lt"/>
          <a:ea typeface="+mn-ea"/>
          <a:cs typeface="+mn-cs"/>
        </a:defRPr>
      </a:lvl6pPr>
      <a:lvl7pPr marL="2228795"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descr="&lt;TITLE&gt;{71.22047,448.3887,82.72717,133.6836}"/>
          <p:cNvSpPr>
            <a:spLocks noGrp="1"/>
          </p:cNvSpPr>
          <p:nvPr>
            <p:ph type="ctrTitle"/>
          </p:nvPr>
        </p:nvSpPr>
        <p:spPr/>
        <p:txBody>
          <a:bodyPr/>
          <a:lstStyle/>
          <a:p>
            <a:r>
              <a:rPr lang="en-GB"/>
              <a:t>Winners and losers of the current pay crisis</a:t>
            </a:r>
          </a:p>
        </p:txBody>
      </p:sp>
      <p:sp>
        <p:nvSpPr>
          <p:cNvPr id="23" name="Subtitle 22" descr="&lt;SUBTITLE&gt;{95.66929,212.5984,168.378,133.6836}"/>
          <p:cNvSpPr>
            <a:spLocks noGrp="1"/>
          </p:cNvSpPr>
          <p:nvPr>
            <p:ph type="subTitle" idx="1"/>
          </p:nvPr>
        </p:nvSpPr>
        <p:spPr>
          <a:xfrm>
            <a:off x="481085" y="2776466"/>
            <a:ext cx="3481662" cy="903713"/>
          </a:xfrm>
        </p:spPr>
        <p:txBody>
          <a:bodyPr lIns="0" tIns="0" rIns="0" bIns="0" anchor="t"/>
          <a:lstStyle/>
          <a:p>
            <a:r>
              <a:rPr lang="en-GB" dirty="0"/>
              <a:t>Alex Collinson, TUC Policy Officer</a:t>
            </a:r>
            <a:endParaRPr 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F009-7ED4-8653-E8AC-63DFCF88EB67}"/>
              </a:ext>
            </a:extLst>
          </p:cNvPr>
          <p:cNvSpPr>
            <a:spLocks noGrp="1"/>
          </p:cNvSpPr>
          <p:nvPr>
            <p:ph type="title"/>
          </p:nvPr>
        </p:nvSpPr>
        <p:spPr>
          <a:xfrm>
            <a:off x="483315" y="282576"/>
            <a:ext cx="5839310" cy="466286"/>
          </a:xfrm>
        </p:spPr>
        <p:txBody>
          <a:bodyPr/>
          <a:lstStyle/>
          <a:p>
            <a:r>
              <a:rPr lang="en-GB"/>
              <a:t>Anyone already struggling</a:t>
            </a:r>
          </a:p>
        </p:txBody>
      </p:sp>
      <p:pic>
        <p:nvPicPr>
          <p:cNvPr id="5" name="Picture 4">
            <a:extLst>
              <a:ext uri="{FF2B5EF4-FFF2-40B4-BE49-F238E27FC236}">
                <a16:creationId xmlns:a16="http://schemas.microsoft.com/office/drawing/2014/main" id="{DF05C13F-E8D6-7A93-B625-BE570EC069D1}"/>
              </a:ext>
            </a:extLst>
          </p:cNvPr>
          <p:cNvPicPr>
            <a:picLocks noChangeAspect="1"/>
          </p:cNvPicPr>
          <p:nvPr/>
        </p:nvPicPr>
        <p:blipFill>
          <a:blip r:embed="rId3"/>
          <a:stretch>
            <a:fillRect/>
          </a:stretch>
        </p:blipFill>
        <p:spPr>
          <a:xfrm>
            <a:off x="344258" y="925158"/>
            <a:ext cx="6169484" cy="2931895"/>
          </a:xfrm>
          <a:prstGeom prst="rect">
            <a:avLst/>
          </a:prstGeom>
        </p:spPr>
      </p:pic>
    </p:spTree>
    <p:extLst>
      <p:ext uri="{BB962C8B-B14F-4D97-AF65-F5344CB8AC3E}">
        <p14:creationId xmlns:p14="http://schemas.microsoft.com/office/powerpoint/2010/main" val="4459351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F009-7ED4-8653-E8AC-63DFCF88EB67}"/>
              </a:ext>
            </a:extLst>
          </p:cNvPr>
          <p:cNvSpPr>
            <a:spLocks noGrp="1"/>
          </p:cNvSpPr>
          <p:nvPr>
            <p:ph type="title"/>
          </p:nvPr>
        </p:nvSpPr>
        <p:spPr>
          <a:xfrm>
            <a:off x="483315" y="282576"/>
            <a:ext cx="5839310" cy="466286"/>
          </a:xfrm>
        </p:spPr>
        <p:txBody>
          <a:bodyPr/>
          <a:lstStyle/>
          <a:p>
            <a:r>
              <a:rPr lang="en-GB"/>
              <a:t>More struggles</a:t>
            </a:r>
          </a:p>
        </p:txBody>
      </p:sp>
      <p:pic>
        <p:nvPicPr>
          <p:cNvPr id="6" name="Picture 5">
            <a:extLst>
              <a:ext uri="{FF2B5EF4-FFF2-40B4-BE49-F238E27FC236}">
                <a16:creationId xmlns:a16="http://schemas.microsoft.com/office/drawing/2014/main" id="{2413AC26-21D5-26A9-E521-C50D52ED6981}"/>
              </a:ext>
            </a:extLst>
          </p:cNvPr>
          <p:cNvPicPr>
            <a:picLocks noChangeAspect="1"/>
          </p:cNvPicPr>
          <p:nvPr/>
        </p:nvPicPr>
        <p:blipFill>
          <a:blip r:embed="rId3"/>
          <a:stretch>
            <a:fillRect/>
          </a:stretch>
        </p:blipFill>
        <p:spPr>
          <a:xfrm>
            <a:off x="748715" y="941713"/>
            <a:ext cx="5360570" cy="3382666"/>
          </a:xfrm>
          <a:prstGeom prst="rect">
            <a:avLst/>
          </a:prstGeom>
        </p:spPr>
      </p:pic>
    </p:spTree>
    <p:extLst>
      <p:ext uri="{BB962C8B-B14F-4D97-AF65-F5344CB8AC3E}">
        <p14:creationId xmlns:p14="http://schemas.microsoft.com/office/powerpoint/2010/main" val="408890199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785EC-DCBE-D29E-0D99-833AAF19E30D}"/>
              </a:ext>
            </a:extLst>
          </p:cNvPr>
          <p:cNvSpPr>
            <a:spLocks noGrp="1"/>
          </p:cNvSpPr>
          <p:nvPr>
            <p:ph type="title"/>
          </p:nvPr>
        </p:nvSpPr>
        <p:spPr>
          <a:xfrm>
            <a:off x="483315" y="282576"/>
            <a:ext cx="5839310" cy="482052"/>
          </a:xfrm>
        </p:spPr>
        <p:txBody>
          <a:bodyPr/>
          <a:lstStyle/>
          <a:p>
            <a:r>
              <a:rPr lang="en-GB"/>
              <a:t>People without a safety net</a:t>
            </a:r>
          </a:p>
        </p:txBody>
      </p:sp>
      <p:pic>
        <p:nvPicPr>
          <p:cNvPr id="6" name="Picture 5">
            <a:extLst>
              <a:ext uri="{FF2B5EF4-FFF2-40B4-BE49-F238E27FC236}">
                <a16:creationId xmlns:a16="http://schemas.microsoft.com/office/drawing/2014/main" id="{A410F1A3-DA10-7A83-3DA3-AD30573BF1FF}"/>
              </a:ext>
            </a:extLst>
          </p:cNvPr>
          <p:cNvPicPr>
            <a:picLocks noChangeAspect="1"/>
          </p:cNvPicPr>
          <p:nvPr/>
        </p:nvPicPr>
        <p:blipFill>
          <a:blip r:embed="rId3"/>
          <a:stretch>
            <a:fillRect/>
          </a:stretch>
        </p:blipFill>
        <p:spPr>
          <a:xfrm>
            <a:off x="3402970" y="910543"/>
            <a:ext cx="3297847" cy="3070888"/>
          </a:xfrm>
          <a:prstGeom prst="rect">
            <a:avLst/>
          </a:prstGeom>
        </p:spPr>
      </p:pic>
      <p:sp>
        <p:nvSpPr>
          <p:cNvPr id="3" name="TextBox 2">
            <a:extLst>
              <a:ext uri="{FF2B5EF4-FFF2-40B4-BE49-F238E27FC236}">
                <a16:creationId xmlns:a16="http://schemas.microsoft.com/office/drawing/2014/main" id="{7E08B8BF-61CB-E628-8D71-107992B71164}"/>
              </a:ext>
            </a:extLst>
          </p:cNvPr>
          <p:cNvSpPr txBox="1"/>
          <p:nvPr/>
        </p:nvSpPr>
        <p:spPr>
          <a:xfrm>
            <a:off x="157183" y="1209878"/>
            <a:ext cx="2790298" cy="2723744"/>
          </a:xfrm>
          <a:prstGeom prst="rect">
            <a:avLst/>
          </a:prstGeom>
          <a:noFill/>
        </p:spPr>
        <p:txBody>
          <a:bodyPr wrap="square" lIns="0" tIns="0" rIns="0" bIns="0" rtlCol="0">
            <a:noAutofit/>
          </a:bodyPr>
          <a:lstStyle/>
          <a:p>
            <a:pPr>
              <a:lnSpc>
                <a:spcPct val="113000"/>
              </a:lnSpc>
              <a:spcAft>
                <a:spcPts val="60"/>
              </a:spcAft>
            </a:pPr>
            <a:r>
              <a:rPr lang="en-US" sz="1600" b="0" i="0">
                <a:solidFill>
                  <a:srgbClr val="221551"/>
                </a:solidFill>
                <a:effectLst/>
              </a:rPr>
              <a:t>“Shocking levels of economic and racial inequality in Britain are revealed in </a:t>
            </a:r>
            <a:r>
              <a:rPr lang="en-US" sz="1600" b="0" i="1">
                <a:solidFill>
                  <a:srgbClr val="221551"/>
                </a:solidFill>
                <a:effectLst/>
              </a:rPr>
              <a:t>The </a:t>
            </a:r>
            <a:r>
              <a:rPr lang="en-US" sz="1600" b="0" i="1" err="1">
                <a:solidFill>
                  <a:srgbClr val="221551"/>
                </a:solidFill>
                <a:effectLst/>
              </a:rPr>
              <a:t>Colour</a:t>
            </a:r>
            <a:r>
              <a:rPr lang="en-US" sz="1600" b="0" i="1">
                <a:solidFill>
                  <a:srgbClr val="221551"/>
                </a:solidFill>
                <a:effectLst/>
              </a:rPr>
              <a:t> of Money ..</a:t>
            </a:r>
            <a:r>
              <a:rPr lang="en-US" sz="1600" b="0" i="0">
                <a:solidFill>
                  <a:srgbClr val="221551"/>
                </a:solidFill>
                <a:effectLst/>
              </a:rPr>
              <a:t>. Black and minority ethnic (BME) people generally have much lower levels of savings or assets than White British people.”</a:t>
            </a:r>
          </a:p>
          <a:p>
            <a:pPr>
              <a:lnSpc>
                <a:spcPct val="113000"/>
              </a:lnSpc>
              <a:spcAft>
                <a:spcPts val="60"/>
              </a:spcAft>
            </a:pPr>
            <a:endParaRPr lang="en-US" sz="1600">
              <a:solidFill>
                <a:srgbClr val="221551"/>
              </a:solidFill>
            </a:endParaRPr>
          </a:p>
          <a:p>
            <a:pPr>
              <a:lnSpc>
                <a:spcPct val="113000"/>
              </a:lnSpc>
              <a:spcAft>
                <a:spcPts val="60"/>
              </a:spcAft>
            </a:pPr>
            <a:r>
              <a:rPr lang="en-US" sz="1600" i="1">
                <a:solidFill>
                  <a:srgbClr val="221551"/>
                </a:solidFill>
              </a:rPr>
              <a:t>- Runnymede Trust</a:t>
            </a:r>
            <a:endParaRPr lang="en-GB" sz="1600" i="1"/>
          </a:p>
        </p:txBody>
      </p:sp>
    </p:spTree>
    <p:extLst>
      <p:ext uri="{BB962C8B-B14F-4D97-AF65-F5344CB8AC3E}">
        <p14:creationId xmlns:p14="http://schemas.microsoft.com/office/powerpoint/2010/main" val="2522668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A128-3F1F-4AE2-844F-EB9820100719}"/>
              </a:ext>
            </a:extLst>
          </p:cNvPr>
          <p:cNvSpPr>
            <a:spLocks noGrp="1"/>
          </p:cNvSpPr>
          <p:nvPr>
            <p:ph type="title"/>
          </p:nvPr>
        </p:nvSpPr>
        <p:spPr>
          <a:xfrm>
            <a:off x="483315" y="282576"/>
            <a:ext cx="5839310" cy="653595"/>
          </a:xfrm>
        </p:spPr>
        <p:txBody>
          <a:bodyPr/>
          <a:lstStyle/>
          <a:p>
            <a:r>
              <a:rPr lang="en-GB"/>
              <a:t>Benefits recipients </a:t>
            </a:r>
          </a:p>
        </p:txBody>
      </p:sp>
      <p:pic>
        <p:nvPicPr>
          <p:cNvPr id="1026" name="Picture 2">
            <a:extLst>
              <a:ext uri="{FF2B5EF4-FFF2-40B4-BE49-F238E27FC236}">
                <a16:creationId xmlns:a16="http://schemas.microsoft.com/office/drawing/2014/main" id="{8112C041-DCFC-A22B-3404-86A713041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388" y="1048657"/>
            <a:ext cx="4991223" cy="329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0562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FB932F-EA55-2093-82A0-E4D2874687D8}"/>
              </a:ext>
            </a:extLst>
          </p:cNvPr>
          <p:cNvSpPr>
            <a:spLocks noGrp="1"/>
          </p:cNvSpPr>
          <p:nvPr>
            <p:ph type="body" sz="quarter" idx="10"/>
          </p:nvPr>
        </p:nvSpPr>
        <p:spPr/>
        <p:txBody>
          <a:bodyPr/>
          <a:lstStyle/>
          <a:p>
            <a:r>
              <a:rPr lang="en-GB"/>
              <a:t>Winners?</a:t>
            </a:r>
          </a:p>
        </p:txBody>
      </p:sp>
    </p:spTree>
    <p:extLst>
      <p:ext uri="{BB962C8B-B14F-4D97-AF65-F5344CB8AC3E}">
        <p14:creationId xmlns:p14="http://schemas.microsoft.com/office/powerpoint/2010/main" val="89998463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4554-B9A3-2E3C-ACAA-A03C5698C7A8}"/>
              </a:ext>
            </a:extLst>
          </p:cNvPr>
          <p:cNvSpPr>
            <a:spLocks noGrp="1"/>
          </p:cNvSpPr>
          <p:nvPr>
            <p:ph type="title"/>
          </p:nvPr>
        </p:nvSpPr>
        <p:spPr>
          <a:xfrm>
            <a:off x="483315" y="169683"/>
            <a:ext cx="5839310" cy="469916"/>
          </a:xfrm>
        </p:spPr>
        <p:txBody>
          <a:bodyPr/>
          <a:lstStyle/>
          <a:p>
            <a:r>
              <a:rPr lang="en-GB"/>
              <a:t>Shareholders and CEOs</a:t>
            </a:r>
          </a:p>
        </p:txBody>
      </p:sp>
      <p:graphicFrame>
        <p:nvGraphicFramePr>
          <p:cNvPr id="4" name="Table 4">
            <a:extLst>
              <a:ext uri="{FF2B5EF4-FFF2-40B4-BE49-F238E27FC236}">
                <a16:creationId xmlns:a16="http://schemas.microsoft.com/office/drawing/2014/main" id="{4D2B395F-13B6-508F-E88E-E9AD865343D4}"/>
              </a:ext>
            </a:extLst>
          </p:cNvPr>
          <p:cNvGraphicFramePr>
            <a:graphicFrameLocks noGrp="1"/>
          </p:cNvGraphicFramePr>
          <p:nvPr>
            <p:ph sz="quarter" idx="11"/>
            <p:extLst>
              <p:ext uri="{D42A27DB-BD31-4B8C-83A1-F6EECF244321}">
                <p14:modId xmlns:p14="http://schemas.microsoft.com/office/powerpoint/2010/main" val="1250823445"/>
              </p:ext>
            </p:extLst>
          </p:nvPr>
        </p:nvGraphicFramePr>
        <p:xfrm>
          <a:off x="397374" y="2807421"/>
          <a:ext cx="5840410" cy="1244600"/>
        </p:xfrm>
        <a:graphic>
          <a:graphicData uri="http://schemas.openxmlformats.org/drawingml/2006/table">
            <a:tbl>
              <a:tblPr firstRow="1" bandRow="1">
                <a:tableStyleId>{5C22544A-7EE6-4342-B048-85BDC9FD1C3A}</a:tableStyleId>
              </a:tblPr>
              <a:tblGrid>
                <a:gridCol w="1168082">
                  <a:extLst>
                    <a:ext uri="{9D8B030D-6E8A-4147-A177-3AD203B41FA5}">
                      <a16:colId xmlns:a16="http://schemas.microsoft.com/office/drawing/2014/main" val="1903825579"/>
                    </a:ext>
                  </a:extLst>
                </a:gridCol>
                <a:gridCol w="1168082">
                  <a:extLst>
                    <a:ext uri="{9D8B030D-6E8A-4147-A177-3AD203B41FA5}">
                      <a16:colId xmlns:a16="http://schemas.microsoft.com/office/drawing/2014/main" val="3289937277"/>
                    </a:ext>
                  </a:extLst>
                </a:gridCol>
                <a:gridCol w="1168082">
                  <a:extLst>
                    <a:ext uri="{9D8B030D-6E8A-4147-A177-3AD203B41FA5}">
                      <a16:colId xmlns:a16="http://schemas.microsoft.com/office/drawing/2014/main" val="2147812828"/>
                    </a:ext>
                  </a:extLst>
                </a:gridCol>
                <a:gridCol w="886812">
                  <a:extLst>
                    <a:ext uri="{9D8B030D-6E8A-4147-A177-3AD203B41FA5}">
                      <a16:colId xmlns:a16="http://schemas.microsoft.com/office/drawing/2014/main" val="4274132573"/>
                    </a:ext>
                  </a:extLst>
                </a:gridCol>
                <a:gridCol w="1449352">
                  <a:extLst>
                    <a:ext uri="{9D8B030D-6E8A-4147-A177-3AD203B41FA5}">
                      <a16:colId xmlns:a16="http://schemas.microsoft.com/office/drawing/2014/main" val="634807834"/>
                    </a:ext>
                  </a:extLst>
                </a:gridCol>
              </a:tblGrid>
              <a:tr h="370840">
                <a:tc>
                  <a:txBody>
                    <a:bodyPr/>
                    <a:lstStyle/>
                    <a:p>
                      <a:r>
                        <a:rPr lang="en-GB"/>
                        <a:t>Period</a:t>
                      </a:r>
                    </a:p>
                  </a:txBody>
                  <a:tcPr/>
                </a:tc>
                <a:tc>
                  <a:txBody>
                    <a:bodyPr/>
                    <a:lstStyle/>
                    <a:p>
                      <a:r>
                        <a:rPr lang="en-GB"/>
                        <a:t>CPI inflation</a:t>
                      </a:r>
                    </a:p>
                  </a:txBody>
                  <a:tcPr/>
                </a:tc>
                <a:tc>
                  <a:txBody>
                    <a:bodyPr/>
                    <a:lstStyle/>
                    <a:p>
                      <a:r>
                        <a:rPr lang="en-GB"/>
                        <a:t>Dividends</a:t>
                      </a:r>
                    </a:p>
                  </a:txBody>
                  <a:tcPr/>
                </a:tc>
                <a:tc>
                  <a:txBody>
                    <a:bodyPr/>
                    <a:lstStyle/>
                    <a:p>
                      <a:r>
                        <a:rPr lang="en-GB"/>
                        <a:t>Wages</a:t>
                      </a:r>
                    </a:p>
                  </a:txBody>
                  <a:tcPr/>
                </a:tc>
                <a:tc>
                  <a:txBody>
                    <a:bodyPr/>
                    <a:lstStyle/>
                    <a:p>
                      <a:r>
                        <a:rPr lang="en-GB"/>
                        <a:t>Wages/dividends growth ratio</a:t>
                      </a:r>
                    </a:p>
                  </a:txBody>
                  <a:tcPr/>
                </a:tc>
                <a:extLst>
                  <a:ext uri="{0D108BD9-81ED-4DB2-BD59-A6C34878D82A}">
                    <a16:rowId xmlns:a16="http://schemas.microsoft.com/office/drawing/2014/main" val="4087961555"/>
                  </a:ext>
                </a:extLst>
              </a:tr>
              <a:tr h="370840">
                <a:tc>
                  <a:txBody>
                    <a:bodyPr/>
                    <a:lstStyle/>
                    <a:p>
                      <a:r>
                        <a:rPr lang="en-GB"/>
                        <a:t>1987-2008</a:t>
                      </a:r>
                    </a:p>
                  </a:txBody>
                  <a:tcPr/>
                </a:tc>
                <a:tc>
                  <a:txBody>
                    <a:bodyPr/>
                    <a:lstStyle/>
                    <a:p>
                      <a:r>
                        <a:rPr lang="en-GB"/>
                        <a:t>2.8%</a:t>
                      </a:r>
                    </a:p>
                  </a:txBody>
                  <a:tcPr/>
                </a:tc>
                <a:tc>
                  <a:txBody>
                    <a:bodyPr/>
                    <a:lstStyle/>
                    <a:p>
                      <a:r>
                        <a:rPr lang="en-GB"/>
                        <a:t>10.4%</a:t>
                      </a:r>
                    </a:p>
                  </a:txBody>
                  <a:tcPr/>
                </a:tc>
                <a:tc>
                  <a:txBody>
                    <a:bodyPr/>
                    <a:lstStyle/>
                    <a:p>
                      <a:r>
                        <a:rPr lang="en-GB"/>
                        <a:t>5.2%</a:t>
                      </a:r>
                    </a:p>
                  </a:txBody>
                  <a:tcPr/>
                </a:tc>
                <a:tc>
                  <a:txBody>
                    <a:bodyPr/>
                    <a:lstStyle/>
                    <a:p>
                      <a:r>
                        <a:rPr lang="en-GB"/>
                        <a:t>2.0/1</a:t>
                      </a:r>
                    </a:p>
                  </a:txBody>
                  <a:tcPr/>
                </a:tc>
                <a:extLst>
                  <a:ext uri="{0D108BD9-81ED-4DB2-BD59-A6C34878D82A}">
                    <a16:rowId xmlns:a16="http://schemas.microsoft.com/office/drawing/2014/main" val="3426474111"/>
                  </a:ext>
                </a:extLst>
              </a:tr>
              <a:tr h="370840">
                <a:tc>
                  <a:txBody>
                    <a:bodyPr/>
                    <a:lstStyle/>
                    <a:p>
                      <a:r>
                        <a:rPr lang="en-GB"/>
                        <a:t>2008-2019</a:t>
                      </a:r>
                    </a:p>
                  </a:txBody>
                  <a:tcPr/>
                </a:tc>
                <a:tc>
                  <a:txBody>
                    <a:bodyPr/>
                    <a:lstStyle/>
                    <a:p>
                      <a:r>
                        <a:rPr lang="en-GB"/>
                        <a:t>2.2%</a:t>
                      </a:r>
                    </a:p>
                  </a:txBody>
                  <a:tcPr/>
                </a:tc>
                <a:tc>
                  <a:txBody>
                    <a:bodyPr/>
                    <a:lstStyle/>
                    <a:p>
                      <a:r>
                        <a:rPr lang="en-GB"/>
                        <a:t>6.3%</a:t>
                      </a:r>
                    </a:p>
                  </a:txBody>
                  <a:tcPr/>
                </a:tc>
                <a:tc>
                  <a:txBody>
                    <a:bodyPr/>
                    <a:lstStyle/>
                    <a:p>
                      <a:r>
                        <a:rPr lang="en-GB"/>
                        <a:t>1.9%</a:t>
                      </a:r>
                    </a:p>
                  </a:txBody>
                  <a:tcPr/>
                </a:tc>
                <a:tc>
                  <a:txBody>
                    <a:bodyPr/>
                    <a:lstStyle/>
                    <a:p>
                      <a:r>
                        <a:rPr lang="en-GB"/>
                        <a:t>3.2/1</a:t>
                      </a:r>
                    </a:p>
                  </a:txBody>
                  <a:tcPr/>
                </a:tc>
                <a:extLst>
                  <a:ext uri="{0D108BD9-81ED-4DB2-BD59-A6C34878D82A}">
                    <a16:rowId xmlns:a16="http://schemas.microsoft.com/office/drawing/2014/main" val="340647771"/>
                  </a:ext>
                </a:extLst>
              </a:tr>
            </a:tbl>
          </a:graphicData>
        </a:graphic>
      </p:graphicFrame>
      <p:sp>
        <p:nvSpPr>
          <p:cNvPr id="6" name="TextBox 5">
            <a:extLst>
              <a:ext uri="{FF2B5EF4-FFF2-40B4-BE49-F238E27FC236}">
                <a16:creationId xmlns:a16="http://schemas.microsoft.com/office/drawing/2014/main" id="{BE85BE71-1B0C-92C7-559E-AFAA876933C4}"/>
              </a:ext>
            </a:extLst>
          </p:cNvPr>
          <p:cNvSpPr txBox="1"/>
          <p:nvPr/>
        </p:nvSpPr>
        <p:spPr>
          <a:xfrm>
            <a:off x="397374" y="791850"/>
            <a:ext cx="5840410" cy="1779900"/>
          </a:xfrm>
          <a:prstGeom prst="rect">
            <a:avLst/>
          </a:prstGeom>
          <a:noFill/>
        </p:spPr>
        <p:txBody>
          <a:bodyPr wrap="square" lIns="0" tIns="0" rIns="0" bIns="0" rtlCol="0">
            <a:noAutofit/>
          </a:bodyPr>
          <a:lstStyle/>
          <a:p>
            <a:pPr marL="285750" indent="-285750">
              <a:lnSpc>
                <a:spcPct val="113000"/>
              </a:lnSpc>
              <a:spcAft>
                <a:spcPts val="60"/>
              </a:spcAft>
              <a:buFont typeface="Arial" panose="020B0604020202020204" pitchFamily="34" charset="0"/>
              <a:buChar char="•"/>
            </a:pPr>
            <a:r>
              <a:rPr lang="en-GB" sz="1400">
                <a:solidFill>
                  <a:schemeClr val="bg2">
                    <a:lumMod val="10000"/>
                  </a:schemeClr>
                </a:solidFill>
              </a:rPr>
              <a:t>Shareholder dividends have grown faster than wages, and the gap between the two is getting wider. B</a:t>
            </a:r>
            <a:r>
              <a:rPr lang="en-GB" sz="1400" b="0" i="0">
                <a:solidFill>
                  <a:schemeClr val="bg2">
                    <a:lumMod val="10000"/>
                  </a:schemeClr>
                </a:solidFill>
                <a:effectLst/>
              </a:rPr>
              <a:t>efore the financial crisis, the average annual growth of dividends to shareholders was double the rate of annual average wage growth. Since the financial crisis, the gap has widened with dividends growing at more than three times the rate of wages.</a:t>
            </a:r>
          </a:p>
          <a:p>
            <a:pPr marL="285750" indent="-285750">
              <a:lnSpc>
                <a:spcPct val="113000"/>
              </a:lnSpc>
              <a:spcAft>
                <a:spcPts val="60"/>
              </a:spcAft>
              <a:buFont typeface="Arial" panose="020B0604020202020204" pitchFamily="34" charset="0"/>
              <a:buChar char="•"/>
            </a:pPr>
            <a:r>
              <a:rPr lang="en-GB" sz="1400">
                <a:solidFill>
                  <a:schemeClr val="bg2">
                    <a:lumMod val="10000"/>
                  </a:schemeClr>
                </a:solidFill>
              </a:rPr>
              <a:t>High Pay Centre and TUC research finds that median FTSE 100 CEO pay increased 39% in 2021</a:t>
            </a:r>
          </a:p>
        </p:txBody>
      </p:sp>
    </p:spTree>
    <p:extLst>
      <p:ext uri="{BB962C8B-B14F-4D97-AF65-F5344CB8AC3E}">
        <p14:creationId xmlns:p14="http://schemas.microsoft.com/office/powerpoint/2010/main" val="427219761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FE5A-6244-4B8A-8881-26E6FC5F5C8E}"/>
              </a:ext>
            </a:extLst>
          </p:cNvPr>
          <p:cNvSpPr>
            <a:spLocks noGrp="1"/>
          </p:cNvSpPr>
          <p:nvPr>
            <p:ph type="title"/>
          </p:nvPr>
        </p:nvSpPr>
        <p:spPr>
          <a:xfrm>
            <a:off x="509345" y="177208"/>
            <a:ext cx="5839310" cy="444739"/>
          </a:xfrm>
        </p:spPr>
        <p:txBody>
          <a:bodyPr/>
          <a:lstStyle/>
          <a:p>
            <a:r>
              <a:rPr lang="en-GB"/>
              <a:t>Unions</a:t>
            </a:r>
          </a:p>
        </p:txBody>
      </p:sp>
      <p:pic>
        <p:nvPicPr>
          <p:cNvPr id="7" name="Content Placeholder 6">
            <a:extLst>
              <a:ext uri="{FF2B5EF4-FFF2-40B4-BE49-F238E27FC236}">
                <a16:creationId xmlns:a16="http://schemas.microsoft.com/office/drawing/2014/main" id="{6A1FAD3E-9701-08CE-B8F5-204C0EF529F7}"/>
              </a:ext>
            </a:extLst>
          </p:cNvPr>
          <p:cNvPicPr>
            <a:picLocks noGrp="1" noChangeAspect="1"/>
          </p:cNvPicPr>
          <p:nvPr>
            <p:ph sz="quarter" idx="11"/>
          </p:nvPr>
        </p:nvPicPr>
        <p:blipFill>
          <a:blip r:embed="rId3"/>
          <a:stretch>
            <a:fillRect/>
          </a:stretch>
        </p:blipFill>
        <p:spPr>
          <a:xfrm>
            <a:off x="4460594" y="0"/>
            <a:ext cx="2397406" cy="2727325"/>
          </a:xfrm>
        </p:spPr>
      </p:pic>
      <p:pic>
        <p:nvPicPr>
          <p:cNvPr id="5" name="Picture 4">
            <a:extLst>
              <a:ext uri="{FF2B5EF4-FFF2-40B4-BE49-F238E27FC236}">
                <a16:creationId xmlns:a16="http://schemas.microsoft.com/office/drawing/2014/main" id="{9FC3665E-F033-A09A-34B4-01BB282BF5BF}"/>
              </a:ext>
            </a:extLst>
          </p:cNvPr>
          <p:cNvPicPr>
            <a:picLocks noChangeAspect="1"/>
          </p:cNvPicPr>
          <p:nvPr/>
        </p:nvPicPr>
        <p:blipFill>
          <a:blip r:embed="rId4"/>
          <a:stretch>
            <a:fillRect/>
          </a:stretch>
        </p:blipFill>
        <p:spPr>
          <a:xfrm>
            <a:off x="516415" y="968375"/>
            <a:ext cx="3709464" cy="1213505"/>
          </a:xfrm>
          <a:prstGeom prst="rect">
            <a:avLst/>
          </a:prstGeom>
        </p:spPr>
      </p:pic>
      <p:pic>
        <p:nvPicPr>
          <p:cNvPr id="9" name="Picture 8">
            <a:extLst>
              <a:ext uri="{FF2B5EF4-FFF2-40B4-BE49-F238E27FC236}">
                <a16:creationId xmlns:a16="http://schemas.microsoft.com/office/drawing/2014/main" id="{B9E73572-96B9-63EC-8506-FF5965A4AB40}"/>
              </a:ext>
            </a:extLst>
          </p:cNvPr>
          <p:cNvPicPr>
            <a:picLocks noChangeAspect="1"/>
          </p:cNvPicPr>
          <p:nvPr/>
        </p:nvPicPr>
        <p:blipFill>
          <a:blip r:embed="rId5"/>
          <a:stretch>
            <a:fillRect/>
          </a:stretch>
        </p:blipFill>
        <p:spPr>
          <a:xfrm>
            <a:off x="89909" y="3152291"/>
            <a:ext cx="3709465" cy="1208093"/>
          </a:xfrm>
          <a:prstGeom prst="rect">
            <a:avLst/>
          </a:prstGeom>
        </p:spPr>
      </p:pic>
      <p:pic>
        <p:nvPicPr>
          <p:cNvPr id="11" name="Picture 10">
            <a:extLst>
              <a:ext uri="{FF2B5EF4-FFF2-40B4-BE49-F238E27FC236}">
                <a16:creationId xmlns:a16="http://schemas.microsoft.com/office/drawing/2014/main" id="{81C09B97-8523-119A-CF87-C0984BF99F0D}"/>
              </a:ext>
            </a:extLst>
          </p:cNvPr>
          <p:cNvPicPr>
            <a:picLocks noChangeAspect="1"/>
          </p:cNvPicPr>
          <p:nvPr/>
        </p:nvPicPr>
        <p:blipFill>
          <a:blip r:embed="rId6"/>
          <a:stretch>
            <a:fillRect/>
          </a:stretch>
        </p:blipFill>
        <p:spPr>
          <a:xfrm>
            <a:off x="1762809" y="34636"/>
            <a:ext cx="2697785" cy="808758"/>
          </a:xfrm>
          <a:prstGeom prst="rect">
            <a:avLst/>
          </a:prstGeom>
        </p:spPr>
      </p:pic>
      <p:pic>
        <p:nvPicPr>
          <p:cNvPr id="13" name="Picture 12">
            <a:extLst>
              <a:ext uri="{FF2B5EF4-FFF2-40B4-BE49-F238E27FC236}">
                <a16:creationId xmlns:a16="http://schemas.microsoft.com/office/drawing/2014/main" id="{FC1BA3C0-A8F8-B33C-C877-2B2862A02190}"/>
              </a:ext>
            </a:extLst>
          </p:cNvPr>
          <p:cNvPicPr>
            <a:picLocks noChangeAspect="1"/>
          </p:cNvPicPr>
          <p:nvPr/>
        </p:nvPicPr>
        <p:blipFill>
          <a:blip r:embed="rId7"/>
          <a:stretch>
            <a:fillRect/>
          </a:stretch>
        </p:blipFill>
        <p:spPr>
          <a:xfrm>
            <a:off x="321825" y="2181880"/>
            <a:ext cx="4098644" cy="852823"/>
          </a:xfrm>
          <a:prstGeom prst="rect">
            <a:avLst/>
          </a:prstGeom>
        </p:spPr>
      </p:pic>
      <p:pic>
        <p:nvPicPr>
          <p:cNvPr id="15" name="Picture 14">
            <a:extLst>
              <a:ext uri="{FF2B5EF4-FFF2-40B4-BE49-F238E27FC236}">
                <a16:creationId xmlns:a16="http://schemas.microsoft.com/office/drawing/2014/main" id="{FB9C36C7-7B05-D837-C481-A94BFE53E229}"/>
              </a:ext>
            </a:extLst>
          </p:cNvPr>
          <p:cNvPicPr>
            <a:picLocks noChangeAspect="1"/>
          </p:cNvPicPr>
          <p:nvPr/>
        </p:nvPicPr>
        <p:blipFill>
          <a:blip r:embed="rId8"/>
          <a:stretch>
            <a:fillRect/>
          </a:stretch>
        </p:blipFill>
        <p:spPr>
          <a:xfrm>
            <a:off x="4049044" y="3100062"/>
            <a:ext cx="2719047" cy="992934"/>
          </a:xfrm>
          <a:prstGeom prst="rect">
            <a:avLst/>
          </a:prstGeom>
        </p:spPr>
      </p:pic>
    </p:spTree>
    <p:extLst>
      <p:ext uri="{BB962C8B-B14F-4D97-AF65-F5344CB8AC3E}">
        <p14:creationId xmlns:p14="http://schemas.microsoft.com/office/powerpoint/2010/main" val="212899732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FE5A-6244-4B8A-8881-26E6FC5F5C8E}"/>
              </a:ext>
            </a:extLst>
          </p:cNvPr>
          <p:cNvSpPr>
            <a:spLocks noGrp="1"/>
          </p:cNvSpPr>
          <p:nvPr>
            <p:ph type="title"/>
          </p:nvPr>
        </p:nvSpPr>
        <p:spPr>
          <a:xfrm>
            <a:off x="509345" y="177208"/>
            <a:ext cx="5839310" cy="444739"/>
          </a:xfrm>
        </p:spPr>
        <p:txBody>
          <a:bodyPr/>
          <a:lstStyle/>
          <a:p>
            <a:r>
              <a:rPr lang="en-GB"/>
              <a:t>Unions</a:t>
            </a:r>
          </a:p>
        </p:txBody>
      </p:sp>
      <p:pic>
        <p:nvPicPr>
          <p:cNvPr id="1026" name="Picture 2" descr="Chart showing number of days lost to strike action each year since 1980. 2022 has the largest number since 1990, but small in comparison to much of the 1980s.">
            <a:extLst>
              <a:ext uri="{FF2B5EF4-FFF2-40B4-BE49-F238E27FC236}">
                <a16:creationId xmlns:a16="http://schemas.microsoft.com/office/drawing/2014/main" id="{544CE3C6-E8F3-8A06-B937-60E2CE9DA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70" y="887085"/>
            <a:ext cx="5208259" cy="328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99327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6544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83315" y="282576"/>
            <a:ext cx="5839310" cy="573767"/>
          </a:xfrm>
        </p:spPr>
        <p:txBody>
          <a:bodyPr/>
          <a:lstStyle/>
          <a:p>
            <a:r>
              <a:rPr lang="en-GB"/>
              <a:t>What do we mean by the current pay crisis</a:t>
            </a:r>
          </a:p>
        </p:txBody>
      </p:sp>
      <p:pic>
        <p:nvPicPr>
          <p:cNvPr id="3" name="Picture 2">
            <a:extLst>
              <a:ext uri="{FF2B5EF4-FFF2-40B4-BE49-F238E27FC236}">
                <a16:creationId xmlns:a16="http://schemas.microsoft.com/office/drawing/2014/main" id="{0CEF73C6-697A-EEA9-3C52-D8F0BC4630B2}"/>
              </a:ext>
            </a:extLst>
          </p:cNvPr>
          <p:cNvPicPr>
            <a:picLocks noChangeAspect="1"/>
          </p:cNvPicPr>
          <p:nvPr/>
        </p:nvPicPr>
        <p:blipFill>
          <a:blip r:embed="rId3"/>
          <a:stretch>
            <a:fillRect/>
          </a:stretch>
        </p:blipFill>
        <p:spPr>
          <a:xfrm>
            <a:off x="591532" y="1036038"/>
            <a:ext cx="5674936" cy="3071424"/>
          </a:xfrm>
          <a:prstGeom prst="rect">
            <a:avLst/>
          </a:prstGeom>
        </p:spPr>
      </p:pic>
    </p:spTree>
    <p:extLst>
      <p:ext uri="{BB962C8B-B14F-4D97-AF65-F5344CB8AC3E}">
        <p14:creationId xmlns:p14="http://schemas.microsoft.com/office/powerpoint/2010/main" val="21328118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83315" y="282576"/>
            <a:ext cx="5839310" cy="573767"/>
          </a:xfrm>
        </p:spPr>
        <p:txBody>
          <a:bodyPr/>
          <a:lstStyle/>
          <a:p>
            <a:r>
              <a:rPr lang="en-GB"/>
              <a:t>What do we mean by the current pay crisis</a:t>
            </a:r>
          </a:p>
        </p:txBody>
      </p:sp>
      <p:pic>
        <p:nvPicPr>
          <p:cNvPr id="4" name="Picture 3">
            <a:extLst>
              <a:ext uri="{FF2B5EF4-FFF2-40B4-BE49-F238E27FC236}">
                <a16:creationId xmlns:a16="http://schemas.microsoft.com/office/drawing/2014/main" id="{4A0E5A58-11B8-08FD-FB3A-9147A45415F9}"/>
              </a:ext>
            </a:extLst>
          </p:cNvPr>
          <p:cNvPicPr>
            <a:picLocks noChangeAspect="1"/>
          </p:cNvPicPr>
          <p:nvPr/>
        </p:nvPicPr>
        <p:blipFill>
          <a:blip r:embed="rId3"/>
          <a:stretch>
            <a:fillRect/>
          </a:stretch>
        </p:blipFill>
        <p:spPr>
          <a:xfrm>
            <a:off x="1186915" y="905590"/>
            <a:ext cx="4295633" cy="3332320"/>
          </a:xfrm>
          <a:prstGeom prst="rect">
            <a:avLst/>
          </a:prstGeom>
        </p:spPr>
      </p:pic>
    </p:spTree>
    <p:extLst>
      <p:ext uri="{BB962C8B-B14F-4D97-AF65-F5344CB8AC3E}">
        <p14:creationId xmlns:p14="http://schemas.microsoft.com/office/powerpoint/2010/main" val="9881012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FB932F-EA55-2093-82A0-E4D2874687D8}"/>
              </a:ext>
            </a:extLst>
          </p:cNvPr>
          <p:cNvSpPr>
            <a:spLocks noGrp="1"/>
          </p:cNvSpPr>
          <p:nvPr>
            <p:ph type="body" sz="quarter" idx="10"/>
          </p:nvPr>
        </p:nvSpPr>
        <p:spPr/>
        <p:txBody>
          <a:bodyPr/>
          <a:lstStyle/>
          <a:p>
            <a:r>
              <a:rPr lang="en-GB"/>
              <a:t>Losers</a:t>
            </a:r>
          </a:p>
        </p:txBody>
      </p:sp>
    </p:spTree>
    <p:extLst>
      <p:ext uri="{BB962C8B-B14F-4D97-AF65-F5344CB8AC3E}">
        <p14:creationId xmlns:p14="http://schemas.microsoft.com/office/powerpoint/2010/main" val="33042652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A932C-DC66-C807-5CC5-0E31749F2B07}"/>
              </a:ext>
            </a:extLst>
          </p:cNvPr>
          <p:cNvSpPr>
            <a:spLocks noGrp="1"/>
          </p:cNvSpPr>
          <p:nvPr>
            <p:ph type="title"/>
          </p:nvPr>
        </p:nvSpPr>
        <p:spPr>
          <a:xfrm>
            <a:off x="274479" y="-171121"/>
            <a:ext cx="5839310" cy="800116"/>
          </a:xfrm>
        </p:spPr>
        <p:txBody>
          <a:bodyPr/>
          <a:lstStyle/>
          <a:p>
            <a:r>
              <a:rPr lang="en-GB"/>
              <a:t>The average worker</a:t>
            </a:r>
          </a:p>
        </p:txBody>
      </p:sp>
      <p:pic>
        <p:nvPicPr>
          <p:cNvPr id="5" name="Picture 4">
            <a:extLst>
              <a:ext uri="{FF2B5EF4-FFF2-40B4-BE49-F238E27FC236}">
                <a16:creationId xmlns:a16="http://schemas.microsoft.com/office/drawing/2014/main" id="{63E4AFA8-A9C0-177C-AFC2-96ABB87EA624}"/>
              </a:ext>
            </a:extLst>
          </p:cNvPr>
          <p:cNvPicPr>
            <a:picLocks noChangeAspect="1"/>
          </p:cNvPicPr>
          <p:nvPr/>
        </p:nvPicPr>
        <p:blipFill>
          <a:blip r:embed="rId3"/>
          <a:stretch>
            <a:fillRect/>
          </a:stretch>
        </p:blipFill>
        <p:spPr>
          <a:xfrm>
            <a:off x="587733" y="834269"/>
            <a:ext cx="5630474" cy="3217981"/>
          </a:xfrm>
          <a:prstGeom prst="rect">
            <a:avLst/>
          </a:prstGeom>
        </p:spPr>
      </p:pic>
    </p:spTree>
    <p:extLst>
      <p:ext uri="{BB962C8B-B14F-4D97-AF65-F5344CB8AC3E}">
        <p14:creationId xmlns:p14="http://schemas.microsoft.com/office/powerpoint/2010/main" val="16046767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A932C-DC66-C807-5CC5-0E31749F2B07}"/>
              </a:ext>
            </a:extLst>
          </p:cNvPr>
          <p:cNvSpPr>
            <a:spLocks noGrp="1"/>
          </p:cNvSpPr>
          <p:nvPr>
            <p:ph type="title"/>
          </p:nvPr>
        </p:nvSpPr>
        <p:spPr>
          <a:xfrm>
            <a:off x="274479" y="-171121"/>
            <a:ext cx="5839310" cy="800116"/>
          </a:xfrm>
        </p:spPr>
        <p:txBody>
          <a:bodyPr/>
          <a:lstStyle/>
          <a:p>
            <a:r>
              <a:rPr lang="en-GB"/>
              <a:t>Public sector workers</a:t>
            </a:r>
          </a:p>
        </p:txBody>
      </p:sp>
      <p:pic>
        <p:nvPicPr>
          <p:cNvPr id="9" name="Picture 8">
            <a:extLst>
              <a:ext uri="{FF2B5EF4-FFF2-40B4-BE49-F238E27FC236}">
                <a16:creationId xmlns:a16="http://schemas.microsoft.com/office/drawing/2014/main" id="{20515D0E-53FB-6F90-FFD5-2B824ABA23E9}"/>
              </a:ext>
            </a:extLst>
          </p:cNvPr>
          <p:cNvPicPr>
            <a:picLocks noChangeAspect="1"/>
          </p:cNvPicPr>
          <p:nvPr/>
        </p:nvPicPr>
        <p:blipFill>
          <a:blip r:embed="rId3"/>
          <a:stretch>
            <a:fillRect/>
          </a:stretch>
        </p:blipFill>
        <p:spPr>
          <a:xfrm>
            <a:off x="861081" y="833390"/>
            <a:ext cx="5135838" cy="3476720"/>
          </a:xfrm>
          <a:prstGeom prst="rect">
            <a:avLst/>
          </a:prstGeom>
        </p:spPr>
      </p:pic>
    </p:spTree>
    <p:extLst>
      <p:ext uri="{BB962C8B-B14F-4D97-AF65-F5344CB8AC3E}">
        <p14:creationId xmlns:p14="http://schemas.microsoft.com/office/powerpoint/2010/main" val="250801640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E97DF-1608-5C70-FFFF-855FF51F265F}"/>
              </a:ext>
            </a:extLst>
          </p:cNvPr>
          <p:cNvSpPr>
            <a:spLocks noGrp="1"/>
          </p:cNvSpPr>
          <p:nvPr>
            <p:ph type="title"/>
          </p:nvPr>
        </p:nvSpPr>
        <p:spPr>
          <a:xfrm>
            <a:off x="370193" y="-227673"/>
            <a:ext cx="5839310" cy="800116"/>
          </a:xfrm>
        </p:spPr>
        <p:txBody>
          <a:bodyPr/>
          <a:lstStyle/>
          <a:p>
            <a:r>
              <a:rPr lang="en-GB"/>
              <a:t>Low-paid workers</a:t>
            </a:r>
          </a:p>
        </p:txBody>
      </p:sp>
      <p:pic>
        <p:nvPicPr>
          <p:cNvPr id="7" name="Picture 6">
            <a:extLst>
              <a:ext uri="{FF2B5EF4-FFF2-40B4-BE49-F238E27FC236}">
                <a16:creationId xmlns:a16="http://schemas.microsoft.com/office/drawing/2014/main" id="{1C97E860-A160-289B-8C93-4008792644DD}"/>
              </a:ext>
            </a:extLst>
          </p:cNvPr>
          <p:cNvPicPr>
            <a:picLocks noChangeAspect="1"/>
          </p:cNvPicPr>
          <p:nvPr/>
        </p:nvPicPr>
        <p:blipFill>
          <a:blip r:embed="rId3"/>
          <a:stretch>
            <a:fillRect/>
          </a:stretch>
        </p:blipFill>
        <p:spPr>
          <a:xfrm>
            <a:off x="754335" y="887413"/>
            <a:ext cx="5349330" cy="3368674"/>
          </a:xfrm>
          <a:prstGeom prst="rect">
            <a:avLst/>
          </a:prstGeom>
        </p:spPr>
      </p:pic>
    </p:spTree>
    <p:extLst>
      <p:ext uri="{BB962C8B-B14F-4D97-AF65-F5344CB8AC3E}">
        <p14:creationId xmlns:p14="http://schemas.microsoft.com/office/powerpoint/2010/main" val="39238087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E97DF-1608-5C70-FFFF-855FF51F265F}"/>
              </a:ext>
            </a:extLst>
          </p:cNvPr>
          <p:cNvSpPr>
            <a:spLocks noGrp="1"/>
          </p:cNvSpPr>
          <p:nvPr>
            <p:ph type="title"/>
          </p:nvPr>
        </p:nvSpPr>
        <p:spPr>
          <a:xfrm>
            <a:off x="370193" y="-227673"/>
            <a:ext cx="5839310" cy="800116"/>
          </a:xfrm>
        </p:spPr>
        <p:txBody>
          <a:bodyPr/>
          <a:lstStyle/>
          <a:p>
            <a:r>
              <a:rPr lang="en-GB"/>
              <a:t>Low-paid workers</a:t>
            </a:r>
          </a:p>
        </p:txBody>
      </p:sp>
      <p:pic>
        <p:nvPicPr>
          <p:cNvPr id="5" name="Picture 4">
            <a:extLst>
              <a:ext uri="{FF2B5EF4-FFF2-40B4-BE49-F238E27FC236}">
                <a16:creationId xmlns:a16="http://schemas.microsoft.com/office/drawing/2014/main" id="{332370D1-B13C-ADCD-07FF-F6BA82940851}"/>
              </a:ext>
            </a:extLst>
          </p:cNvPr>
          <p:cNvPicPr>
            <a:picLocks noChangeAspect="1"/>
          </p:cNvPicPr>
          <p:nvPr/>
        </p:nvPicPr>
        <p:blipFill>
          <a:blip r:embed="rId3"/>
          <a:stretch>
            <a:fillRect/>
          </a:stretch>
        </p:blipFill>
        <p:spPr>
          <a:xfrm>
            <a:off x="1203927" y="910844"/>
            <a:ext cx="4450145" cy="3321812"/>
          </a:xfrm>
          <a:prstGeom prst="rect">
            <a:avLst/>
          </a:prstGeom>
        </p:spPr>
      </p:pic>
    </p:spTree>
    <p:extLst>
      <p:ext uri="{BB962C8B-B14F-4D97-AF65-F5344CB8AC3E}">
        <p14:creationId xmlns:p14="http://schemas.microsoft.com/office/powerpoint/2010/main" val="33788776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785EC-DCBE-D29E-0D99-833AAF19E30D}"/>
              </a:ext>
            </a:extLst>
          </p:cNvPr>
          <p:cNvSpPr>
            <a:spLocks noGrp="1"/>
          </p:cNvSpPr>
          <p:nvPr>
            <p:ph type="title"/>
          </p:nvPr>
        </p:nvSpPr>
        <p:spPr>
          <a:xfrm>
            <a:off x="483315" y="168585"/>
            <a:ext cx="5839310" cy="651547"/>
          </a:xfrm>
        </p:spPr>
        <p:txBody>
          <a:bodyPr/>
          <a:lstStyle/>
          <a:p>
            <a:r>
              <a:rPr lang="en-GB"/>
              <a:t>Low-paid workers</a:t>
            </a:r>
          </a:p>
        </p:txBody>
      </p:sp>
      <p:pic>
        <p:nvPicPr>
          <p:cNvPr id="6" name="Picture 5">
            <a:extLst>
              <a:ext uri="{FF2B5EF4-FFF2-40B4-BE49-F238E27FC236}">
                <a16:creationId xmlns:a16="http://schemas.microsoft.com/office/drawing/2014/main" id="{14CDCC9F-2291-30A1-8885-8E0F2096470D}"/>
              </a:ext>
            </a:extLst>
          </p:cNvPr>
          <p:cNvPicPr>
            <a:picLocks noChangeAspect="1"/>
          </p:cNvPicPr>
          <p:nvPr/>
        </p:nvPicPr>
        <p:blipFill>
          <a:blip r:embed="rId3"/>
          <a:stretch>
            <a:fillRect/>
          </a:stretch>
        </p:blipFill>
        <p:spPr>
          <a:xfrm>
            <a:off x="845803" y="1099236"/>
            <a:ext cx="5166393" cy="2945027"/>
          </a:xfrm>
          <a:prstGeom prst="rect">
            <a:avLst/>
          </a:prstGeom>
        </p:spPr>
      </p:pic>
    </p:spTree>
    <p:extLst>
      <p:ext uri="{BB962C8B-B14F-4D97-AF65-F5344CB8AC3E}">
        <p14:creationId xmlns:p14="http://schemas.microsoft.com/office/powerpoint/2010/main" val="3853299847"/>
      </p:ext>
    </p:extLst>
  </p:cSld>
  <p:clrMapOvr>
    <a:masterClrMapping/>
  </p:clrMapOvr>
  <p:transition>
    <p:fade/>
  </p:transition>
</p:sld>
</file>

<file path=ppt/theme/theme1.xml><?xml version="1.0" encoding="utf-8"?>
<a:theme xmlns:a="http://schemas.openxmlformats.org/drawingml/2006/main" name="TUC layouts">
  <a:themeElements>
    <a:clrScheme name="TUC Aubergine">
      <a:dk1>
        <a:srgbClr val="1D1D1D"/>
      </a:dk1>
      <a:lt1>
        <a:srgbClr val="FFFFFF"/>
      </a:lt1>
      <a:dk2>
        <a:srgbClr val="999999"/>
      </a:dk2>
      <a:lt2>
        <a:srgbClr val="CCCCCC"/>
      </a:lt2>
      <a:accent1>
        <a:srgbClr val="8F2F68"/>
      </a:accent1>
      <a:accent2>
        <a:srgbClr val="63184B"/>
      </a:accent2>
      <a:accent3>
        <a:srgbClr val="D8BF22"/>
      </a:accent3>
      <a:accent4>
        <a:srgbClr val="867B49"/>
      </a:accent4>
      <a:accent5>
        <a:srgbClr val="3EADB6"/>
      </a:accent5>
      <a:accent6>
        <a:srgbClr val="457178"/>
      </a:accent6>
      <a:hlink>
        <a:srgbClr val="1D1D1D"/>
      </a:hlink>
      <a:folHlink>
        <a:srgbClr val="1D1D1D"/>
      </a:folHlink>
    </a:clrScheme>
    <a:fontScheme name="TUC table">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77800" indent="-177800">
          <a:lnSpc>
            <a:spcPct val="113000"/>
          </a:lnSpc>
          <a:spcAft>
            <a:spcPts val="60"/>
          </a:spcAft>
          <a:buFont typeface="Wingdings"/>
          <a:buChar char="n"/>
          <a:defRPr sz="1600" dirty="0" smtClean="0"/>
        </a:defPPr>
      </a:lstStyle>
    </a:txDef>
  </a:objectDefaults>
  <a:extraClrSchemeLst/>
</a:theme>
</file>

<file path=ppt/theme/theme2.xml><?xml version="1.0" encoding="utf-8"?>
<a:theme xmlns:a="http://schemas.openxmlformats.org/drawingml/2006/main" name="Office Theme">
  <a:themeElements>
    <a:clrScheme name="TUC Final PPT Template">
      <a:dk1>
        <a:srgbClr val="1D1D1D"/>
      </a:dk1>
      <a:lt1>
        <a:srgbClr val="FFFFFF"/>
      </a:lt1>
      <a:dk2>
        <a:srgbClr val="999999"/>
      </a:dk2>
      <a:lt2>
        <a:srgbClr val="CCCCCC"/>
      </a:lt2>
      <a:accent1>
        <a:srgbClr val="B3282D"/>
      </a:accent1>
      <a:accent2>
        <a:srgbClr val="CB686D"/>
      </a:accent2>
      <a:accent3>
        <a:srgbClr val="94569E"/>
      </a:accent3>
      <a:accent4>
        <a:srgbClr val="0076A9"/>
      </a:accent4>
      <a:accent5>
        <a:srgbClr val="C3C31E"/>
      </a:accent5>
      <a:accent6>
        <a:srgbClr val="DE8703"/>
      </a:accent6>
      <a:hlink>
        <a:srgbClr val="1D1D1D"/>
      </a:hlink>
      <a:folHlink>
        <a:srgbClr val="1D1D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UC Final PPT Template">
      <a:dk1>
        <a:srgbClr val="1D1D1D"/>
      </a:dk1>
      <a:lt1>
        <a:srgbClr val="FFFFFF"/>
      </a:lt1>
      <a:dk2>
        <a:srgbClr val="999999"/>
      </a:dk2>
      <a:lt2>
        <a:srgbClr val="CCCCCC"/>
      </a:lt2>
      <a:accent1>
        <a:srgbClr val="B3282D"/>
      </a:accent1>
      <a:accent2>
        <a:srgbClr val="CB686D"/>
      </a:accent2>
      <a:accent3>
        <a:srgbClr val="94569E"/>
      </a:accent3>
      <a:accent4>
        <a:srgbClr val="0076A9"/>
      </a:accent4>
      <a:accent5>
        <a:srgbClr val="C3C31E"/>
      </a:accent5>
      <a:accent6>
        <a:srgbClr val="DE8703"/>
      </a:accent6>
      <a:hlink>
        <a:srgbClr val="1D1D1D"/>
      </a:hlink>
      <a:folHlink>
        <a:srgbClr val="1D1D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4c7089a6-7e34-4da5-8d2b-dd7bb62097c5" xsi:nil="true"/>
    <lcf76f155ced4ddcb4097134ff3c332f xmlns="7f84c06d-aab4-4666-acbc-dd8b8feace1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8C43C7D3003748A5DD6B68236E50AD" ma:contentTypeVersion="17" ma:contentTypeDescription="Create a new document." ma:contentTypeScope="" ma:versionID="bc75574e3b98711967d8cd8648dddec0">
  <xsd:schema xmlns:xsd="http://www.w3.org/2001/XMLSchema" xmlns:xs="http://www.w3.org/2001/XMLSchema" xmlns:p="http://schemas.microsoft.com/office/2006/metadata/properties" xmlns:ns1="http://schemas.microsoft.com/sharepoint/v3" xmlns:ns2="7f84c06d-aab4-4666-acbc-dd8b8feace10" xmlns:ns3="c21c95aa-95dc-4e70-b944-a996db0d6de7" xmlns:ns4="4c7089a6-7e34-4da5-8d2b-dd7bb62097c5" targetNamespace="http://schemas.microsoft.com/office/2006/metadata/properties" ma:root="true" ma:fieldsID="b913963d0f473b1dade13373df478321" ns1:_="" ns2:_="" ns3:_="" ns4:_="">
    <xsd:import namespace="http://schemas.microsoft.com/sharepoint/v3"/>
    <xsd:import namespace="7f84c06d-aab4-4666-acbc-dd8b8feace10"/>
    <xsd:import namespace="c21c95aa-95dc-4e70-b944-a996db0d6de7"/>
    <xsd:import namespace="4c7089a6-7e34-4da5-8d2b-dd7bb62097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84c06d-aab4-4666-acbc-dd8b8feac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51fab-051d-45c2-bf11-9453f0790ff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1c95aa-95dc-4e70-b944-a996db0d6d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7089a6-7e34-4da5-8d2b-dd7bb62097c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39c1bd7-80b4-48e6-8e71-722fd9451f80}" ma:internalName="TaxCatchAll" ma:showField="CatchAllData" ma:web="c21c95aa-95dc-4e70-b944-a996db0d6d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2F65C4-F34F-46F4-AF2C-83F4C9F23850}">
  <ds:schemaRefs>
    <ds:schemaRef ds:uri="4c7089a6-7e34-4da5-8d2b-dd7bb62097c5"/>
    <ds:schemaRef ds:uri="7f84c06d-aab4-4666-acbc-dd8b8feace10"/>
    <ds:schemaRef ds:uri="c21c95aa-95dc-4e70-b944-a996db0d6d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1E6276E-1FA8-4D4C-B38A-F3D716C73324}">
  <ds:schemaRefs>
    <ds:schemaRef ds:uri="http://schemas.microsoft.com/sharepoint/v3/contenttype/forms"/>
  </ds:schemaRefs>
</ds:datastoreItem>
</file>

<file path=customXml/itemProps3.xml><?xml version="1.0" encoding="utf-8"?>
<ds:datastoreItem xmlns:ds="http://schemas.openxmlformats.org/officeDocument/2006/customXml" ds:itemID="{86947FB2-5C48-47EB-9972-4ECAB574EBA6}">
  <ds:schemaRefs>
    <ds:schemaRef ds:uri="4c7089a6-7e34-4da5-8d2b-dd7bb62097c5"/>
    <ds:schemaRef ds:uri="7f84c06d-aab4-4666-acbc-dd8b8feace10"/>
    <ds:schemaRef ds:uri="c21c95aa-95dc-4e70-b944-a996db0d6d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18</Slides>
  <Notes>16</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TUC layouts</vt:lpstr>
      <vt:lpstr>Winners and losers of the current pay crisis</vt:lpstr>
      <vt:lpstr>What do we mean by the current pay crisis</vt:lpstr>
      <vt:lpstr>What do we mean by the current pay crisis</vt:lpstr>
      <vt:lpstr>PowerPoint Presentation</vt:lpstr>
      <vt:lpstr>The average worker</vt:lpstr>
      <vt:lpstr>Public sector workers</vt:lpstr>
      <vt:lpstr>Low-paid workers</vt:lpstr>
      <vt:lpstr>Low-paid workers</vt:lpstr>
      <vt:lpstr>Low-paid workers</vt:lpstr>
      <vt:lpstr>Anyone already struggling</vt:lpstr>
      <vt:lpstr>More struggles</vt:lpstr>
      <vt:lpstr>People without a safety net</vt:lpstr>
      <vt:lpstr>Benefits recipients </vt:lpstr>
      <vt:lpstr>PowerPoint Presentation</vt:lpstr>
      <vt:lpstr>Shareholders and CEOs</vt:lpstr>
      <vt:lpstr>Unions</vt:lpstr>
      <vt:lpstr>Unions</vt:lpstr>
      <vt:lpstr>PowerPoint Presentation</vt:lpstr>
    </vt:vector>
  </TitlesOfParts>
  <Manager>Rob Saunders</Manager>
  <Company>TUC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TUC Template</dc:title>
  <dc:creator>TUC</dc:creator>
  <cp:revision>4</cp:revision>
  <dcterms:created xsi:type="dcterms:W3CDTF">2009-11-25T14:32:06Z</dcterms:created>
  <dcterms:modified xsi:type="dcterms:W3CDTF">2023-02-09T14:24:37Z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4</vt:i4>
  </property>
  <property fmtid="{D5CDD505-2E9C-101B-9397-08002B2CF9AE}" pid="4" name="ContentTypeId">
    <vt:lpwstr>0x010100BA8C43C7D3003748A5DD6B68236E50AD</vt:lpwstr>
  </property>
  <property fmtid="{D5CDD505-2E9C-101B-9397-08002B2CF9AE}" pid="5" name="MediaServiceImageTags">
    <vt:lpwstr/>
  </property>
</Properties>
</file>