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18"/>
  </p:notesMasterIdLst>
  <p:sldIdLst>
    <p:sldId id="604" r:id="rId5"/>
    <p:sldId id="679" r:id="rId6"/>
    <p:sldId id="697" r:id="rId7"/>
    <p:sldId id="691" r:id="rId8"/>
    <p:sldId id="684" r:id="rId9"/>
    <p:sldId id="688" r:id="rId10"/>
    <p:sldId id="698" r:id="rId11"/>
    <p:sldId id="689" r:id="rId12"/>
    <p:sldId id="690" r:id="rId13"/>
    <p:sldId id="699" r:id="rId14"/>
    <p:sldId id="702" r:id="rId15"/>
    <p:sldId id="700" r:id="rId16"/>
    <p:sldId id="701" r:id="rId1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66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2FDD65-DC5B-4866-B832-60F9639E0E63}" v="1" dt="2023-02-08T15:28:02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ff Tily" userId="2a08a5b5-1b1b-46f6-a2e8-55cfc470ae13" providerId="ADAL" clId="{512FDD65-DC5B-4866-B832-60F9639E0E63}"/>
    <pc:docChg chg="modNotesMaster">
      <pc:chgData name="Geoff Tily" userId="2a08a5b5-1b1b-46f6-a2e8-55cfc470ae13" providerId="ADAL" clId="{512FDD65-DC5B-4866-B832-60F9639E0E63}" dt="2023-02-08T15:28:02.088" v="0"/>
      <pc:docMkLst>
        <pc:docMk/>
      </pc:docMkLst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wa\Documents\BOOK%20RICHER%20POORER%20PUBLICITY\GRAPHS%20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wa\Documents\TALKS%202021\graphs%20TU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wa\Documents\TALKS%202021\TUC%20graph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wa\Documents\TALKS%202021\TUC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wa\Documents\TALKS%202021\TUC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Sheet1!$D$25:$D$27</c:f>
              <c:numCache>
                <c:formatCode>General</c:formatCode>
                <c:ptCount val="3"/>
                <c:pt idx="0">
                  <c:v>1880</c:v>
                </c:pt>
                <c:pt idx="1">
                  <c:v>1970</c:v>
                </c:pt>
                <c:pt idx="2">
                  <c:v>2019</c:v>
                </c:pt>
              </c:numCache>
            </c:numRef>
          </c:cat>
          <c:val>
            <c:numRef>
              <c:f>Sheet1!$E$25:$E$27</c:f>
              <c:numCache>
                <c:formatCode>0.0</c:formatCode>
                <c:ptCount val="3"/>
                <c:pt idx="0" formatCode="General">
                  <c:v>7.5</c:v>
                </c:pt>
                <c:pt idx="1">
                  <c:v>3</c:v>
                </c:pt>
                <c:pt idx="2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4D-4075-85D0-87DDF2373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7118800"/>
        <c:axId val="287119192"/>
      </c:barChart>
      <c:catAx>
        <c:axId val="287118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19192"/>
        <c:crosses val="autoZero"/>
        <c:auto val="1"/>
        <c:lblAlgn val="ctr"/>
        <c:lblOffset val="100"/>
        <c:noMultiLvlLbl val="0"/>
      </c:catAx>
      <c:valAx>
        <c:axId val="287119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Ratio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18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Sheet1!$A$60</c:f>
              <c:strCache>
                <c:ptCount val="1"/>
                <c:pt idx="0">
                  <c:v>1970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Sheet1!$B$59:$C$59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Sheet1!$B$60:$C$60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F6-4944-B6E1-C23985794436}"/>
            </c:ext>
          </c:extLst>
        </c:ser>
        <c:ser>
          <c:idx val="1"/>
          <c:order val="1"/>
          <c:tx>
            <c:strRef>
              <c:f>Sheet1!$A$61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C75-4064-8322-94BBDA40A9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Sheet1!$B$59:$C$59</c:f>
              <c:strCache>
                <c:ptCount val="2"/>
                <c:pt idx="0">
                  <c:v>public</c:v>
                </c:pt>
                <c:pt idx="1">
                  <c:v>private</c:v>
                </c:pt>
              </c:strCache>
            </c:strRef>
          </c:cat>
          <c:val>
            <c:numRef>
              <c:f>Sheet1!$B$61:$C$61</c:f>
              <c:numCache>
                <c:formatCode>0%</c:formatCode>
                <c:ptCount val="2"/>
                <c:pt idx="0">
                  <c:v>0.18</c:v>
                </c:pt>
                <c:pt idx="1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F6-4944-B6E1-C239857944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87122328"/>
        <c:axId val="287134480"/>
      </c:barChart>
      <c:catAx>
        <c:axId val="287122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4480"/>
        <c:crosses val="autoZero"/>
        <c:auto val="1"/>
        <c:lblAlgn val="ctr"/>
        <c:lblOffset val="100"/>
        <c:noMultiLvlLbl val="0"/>
      </c:catAx>
      <c:valAx>
        <c:axId val="28713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% of total wealth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22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110309128025657E-2"/>
          <c:y val="2.2875816993464051E-2"/>
          <c:w val="0.88498840769903764"/>
          <c:h val="0.898148148148148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1940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Sheet1!$C$7:$D$7</c:f>
              <c:numCache>
                <c:formatCode>0%</c:formatCode>
                <c:ptCount val="2"/>
                <c:pt idx="0">
                  <c:v>0.83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D-49EB-B95D-CA675317E249}"/>
            </c:ext>
          </c:extLst>
        </c:ser>
        <c:ser>
          <c:idx val="1"/>
          <c:order val="1"/>
          <c:tx>
            <c:strRef>
              <c:f>Sheet1!$B$8</c:f>
              <c:strCache>
                <c:ptCount val="1"/>
                <c:pt idx="0">
                  <c:v>1990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Sheet1!$C$8:$D$8</c:f>
              <c:numCache>
                <c:formatCode>0%</c:formatCode>
                <c:ptCount val="2"/>
                <c:pt idx="0">
                  <c:v>0.47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D-49EB-B95D-CA675317E249}"/>
            </c:ext>
          </c:extLst>
        </c:ser>
        <c:ser>
          <c:idx val="2"/>
          <c:order val="2"/>
          <c:tx>
            <c:strRef>
              <c:f>Sheet1!$B$9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Sheet1!$C$9:$D$9</c:f>
              <c:numCache>
                <c:formatCode>0%</c:formatCode>
                <c:ptCount val="2"/>
                <c:pt idx="0">
                  <c:v>0.56999999999999995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FD-49EB-B95D-CA675317E2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133696"/>
        <c:axId val="287134088"/>
      </c:barChart>
      <c:catAx>
        <c:axId val="2871336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7134088"/>
        <c:crosses val="autoZero"/>
        <c:auto val="1"/>
        <c:lblAlgn val="ctr"/>
        <c:lblOffset val="100"/>
        <c:noMultiLvlLbl val="0"/>
      </c:catAx>
      <c:valAx>
        <c:axId val="287134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Sheet1!$C$22</c:f>
              <c:strCache>
                <c:ptCount val="1"/>
                <c:pt idx="0">
                  <c:v>Wealth (% National income)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Sheet1!$B$23:$B$25</c:f>
              <c:numCache>
                <c:formatCode>General</c:formatCode>
                <c:ptCount val="3"/>
                <c:pt idx="0">
                  <c:v>1970</c:v>
                </c:pt>
                <c:pt idx="1">
                  <c:v>2000</c:v>
                </c:pt>
                <c:pt idx="2">
                  <c:v>2020</c:v>
                </c:pt>
              </c:numCache>
            </c:numRef>
          </c:cat>
          <c:val>
            <c:numRef>
              <c:f>Sheet1!$C$23:$C$25</c:f>
              <c:numCache>
                <c:formatCode>0%</c:formatCode>
                <c:ptCount val="3"/>
                <c:pt idx="0">
                  <c:v>0.4</c:v>
                </c:pt>
                <c:pt idx="1">
                  <c:v>0.1</c:v>
                </c:pt>
                <c:pt idx="2">
                  <c:v>-0.2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A9-411E-AE39-E0E8A6FA9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134872"/>
        <c:axId val="287132520"/>
      </c:barChart>
      <c:catAx>
        <c:axId val="287134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2520"/>
        <c:crosses val="autoZero"/>
        <c:auto val="1"/>
        <c:lblAlgn val="ctr"/>
        <c:lblOffset val="100"/>
        <c:noMultiLvlLbl val="0"/>
      </c:catAx>
      <c:valAx>
        <c:axId val="287132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Wealth (% National income)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4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30444509996973"/>
          <c:y val="9.9083934331305468E-2"/>
          <c:w val="0.82608552055993001"/>
          <c:h val="0.773911708046753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Sheet1!$C$42</c:f>
              <c:strCache>
                <c:ptCount val="1"/>
                <c:pt idx="0">
                  <c:v>Share global emissions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Sheet1!$B$43:$B$45</c:f>
              <c:strCache>
                <c:ptCount val="3"/>
                <c:pt idx="0">
                  <c:v>Bottom 50%</c:v>
                </c:pt>
                <c:pt idx="1">
                  <c:v>Top 10%</c:v>
                </c:pt>
                <c:pt idx="2">
                  <c:v>Top 1%</c:v>
                </c:pt>
              </c:strCache>
            </c:strRef>
          </c:cat>
          <c:val>
            <c:numRef>
              <c:f>Sheet1!$C$43:$C$45</c:f>
              <c:numCache>
                <c:formatCode>0%</c:formatCode>
                <c:ptCount val="3"/>
                <c:pt idx="0">
                  <c:v>0.12</c:v>
                </c:pt>
                <c:pt idx="1">
                  <c:v>0.48</c:v>
                </c:pt>
                <c:pt idx="2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FB-47B4-91B0-472C3A196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132912"/>
        <c:axId val="287135264"/>
      </c:barChart>
      <c:catAx>
        <c:axId val="287132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5264"/>
        <c:crosses val="autoZero"/>
        <c:auto val="1"/>
        <c:lblAlgn val="ctr"/>
        <c:lblOffset val="100"/>
        <c:noMultiLvlLbl val="0"/>
      </c:catAx>
      <c:valAx>
        <c:axId val="287135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Share global emissions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7132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0.47126</cdr:x>
      <cdr:y>0.46755</cdr:y>
    </cdr:from>
    <cdr:to>
      <cdr:x>0.58621</cdr:x>
      <cdr:y>0.56615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52328" y="1707258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0.73563</cdr:x>
      <cdr:y>0.10115</cdr:y>
    </cdr:from>
    <cdr:to>
      <cdr:x>0.97355</cdr:x>
      <cdr:y>0.17175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08512" y="369332"/>
          <a:ext cx="1490464" cy="2578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0.78161</cdr:x>
      <cdr:y>0.10115</cdr:y>
    </cdr:from>
    <cdr:to>
      <cdr:x>0.95056</cdr:x>
      <cdr:y>0.38273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896544" y="369332"/>
          <a:ext cx="1058416" cy="10281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800" dirty="0"/>
            <a:t>6.5 x</a:t>
          </a:r>
          <a:r>
            <a:rPr lang="en-GB" sz="1100" dirty="0"/>
            <a:t>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</cdr:x>
      <cdr:y>0.05755</cdr:y>
    </cdr:from>
    <cdr:to>
      <cdr:x>0.42736</cdr:x>
      <cdr:y>0.44108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386608" y="223664"/>
          <a:ext cx="1130424" cy="14904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0.28125</cdr:x>
      <cdr:y>0.16873</cdr:y>
    </cdr:from>
    <cdr:to>
      <cdr:x>0.39236</cdr:x>
      <cdr:y>0.2799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314600" y="655712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0.2725</cdr:x>
      <cdr:y>0.09461</cdr:y>
    </cdr:from>
    <cdr:to>
      <cdr:x>0.40986</cdr:x>
      <cdr:y>0.24284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242592" y="367680"/>
          <a:ext cx="113042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800" dirty="0"/>
            <a:t>Top 10%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99A52F1-18DA-4CC6-BC2F-EE2D845241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6493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A52F1-18DA-4CC6-BC2F-EE2D845241E5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8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A52F1-18DA-4CC6-BC2F-EE2D845241E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32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F3513-E60F-4FDD-895C-9F1CCA61EC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33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C44D9-F249-4D95-AEA6-B33A5814E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22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4492F-F597-42B9-A0A0-0C70533544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1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E8A45-35E9-48DB-825B-38C31B4915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14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8AD04-AA50-49B0-8291-251DBBC4FA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02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94C21-D416-4DBA-96B8-7EF35025914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60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2F21-F82C-47BE-8B27-BB264F25EC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07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F1599-2F03-4CF7-9590-DB88B91499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39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6310B-A8BF-44CD-A7A0-87AB82A88F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2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5C2C8-B062-47EF-8BE0-51712BDEA0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3F659-CD9D-4BF5-8D02-1A94D8B0F2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68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B08B5-35DC-4163-95D1-EF9211BC1B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045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665F6FC4-6FF7-4CF6-8A01-708E9D3519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ewartlansley.co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://socialismoryourmoneyback.blogspot.com/2014/08/life-at-top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policy.bristoluniversitypress.co.uk/the-richer-the-poor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>
                <a:solidFill>
                  <a:srgbClr val="7030A0"/>
                </a:solidFill>
              </a:rPr>
              <a:t>            TUC Conference,  2023</a:t>
            </a:r>
            <a:br>
              <a:rPr lang="en-GB" sz="3600" u="sng">
                <a:solidFill>
                  <a:srgbClr val="7030A0"/>
                </a:solidFill>
              </a:rPr>
            </a:br>
            <a:r>
              <a:rPr lang="en-GB" sz="2400" u="sng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520280"/>
          </a:xfrm>
        </p:spPr>
        <p:txBody>
          <a:bodyPr/>
          <a:lstStyle/>
          <a:p>
            <a:pPr marL="0" indent="0">
              <a:buNone/>
            </a:pPr>
            <a:endParaRPr lang="en-GB" sz="2000" b="1"/>
          </a:p>
          <a:p>
            <a:pPr marL="0" indent="0">
              <a:buNone/>
            </a:pPr>
            <a:endParaRPr lang="en-GB" sz="2000" b="1"/>
          </a:p>
          <a:p>
            <a:pPr marL="0" indent="0">
              <a:buNone/>
            </a:pPr>
            <a:r>
              <a:rPr lang="en-GB" sz="3600" b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GB" sz="36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Britain’s wealth mountain and</a:t>
            </a:r>
          </a:p>
          <a:p>
            <a:pPr marL="0" indent="0">
              <a:buNone/>
            </a:pPr>
            <a:r>
              <a:rPr lang="en-GB" sz="36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social reconstruction</a:t>
            </a:r>
          </a:p>
          <a:p>
            <a:pPr marL="0" indent="0">
              <a:buNone/>
            </a:pPr>
            <a:endParaRPr lang="en-GB" sz="1800"/>
          </a:p>
          <a:p>
            <a:pPr marL="0" indent="0">
              <a:buNone/>
            </a:pPr>
            <a:r>
              <a:rPr lang="en-GB" sz="2400" i="1"/>
              <a:t>                                 Stewart Lansley</a:t>
            </a:r>
          </a:p>
          <a:p>
            <a:pPr marL="0" indent="0">
              <a:buNone/>
            </a:pPr>
            <a:r>
              <a:rPr lang="en-GB" sz="1800"/>
              <a:t>                                         </a:t>
            </a:r>
            <a:r>
              <a:rPr lang="en-GB" sz="1800">
                <a:hlinkClick r:id="rId3"/>
              </a:rPr>
              <a:t>www.stewartlansley.co.uk</a:t>
            </a:r>
            <a:r>
              <a:rPr lang="en-GB" sz="2000"/>
              <a:t> </a:t>
            </a:r>
          </a:p>
          <a:p>
            <a:pPr marL="0" indent="0">
              <a:buNone/>
            </a:pPr>
            <a:r>
              <a:rPr lang="en-GB" sz="1800"/>
              <a:t>                                           </a:t>
            </a:r>
          </a:p>
        </p:txBody>
      </p:sp>
      <p:pic>
        <p:nvPicPr>
          <p:cNvPr id="6" name="Picture 2" descr="http://www.toomuchonline.org/art_2014/parking-super-yacht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72816"/>
            <a:ext cx="3045305" cy="151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Young Homeless Depressed Man Lying Down on Bench Color image depicting the front view of a young adult homeless man lying down and sleeping on a bench outdoors. He is holding a cardboard sign with the words 'homeless and hungry', hoping for help from passersby. The man is clearly sad, and has an unkempt beard. The man wears just a blue hooded top even though it is cold. Room for copy space. Homelessness Stock Photo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348880"/>
            <a:ext cx="2592288" cy="14401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3380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        </a:t>
            </a:r>
            <a:r>
              <a:rPr lang="en-GB" sz="3600" b="1">
                <a:solidFill>
                  <a:srgbClr val="7030A0"/>
                </a:solidFill>
              </a:rPr>
              <a:t>The policy response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40768"/>
            <a:ext cx="7499176" cy="4526632"/>
          </a:xfrm>
        </p:spPr>
        <p:txBody>
          <a:bodyPr/>
          <a:lstStyle/>
          <a:p>
            <a:endParaRPr lang="en-GB"/>
          </a:p>
          <a:p>
            <a:r>
              <a:rPr lang="en-GB" sz="2800"/>
              <a:t>Tax rate – 1.5% </a:t>
            </a:r>
          </a:p>
          <a:p>
            <a:endParaRPr lang="en-GB" sz="2800"/>
          </a:p>
          <a:p>
            <a:r>
              <a:rPr lang="en-GB" sz="2800"/>
              <a:t>Politics pro-wealth tax </a:t>
            </a:r>
          </a:p>
          <a:p>
            <a:endParaRPr lang="en-GB" sz="2800"/>
          </a:p>
          <a:p>
            <a:r>
              <a:rPr lang="en-GB" sz="2800"/>
              <a:t>Option 1: higher taxes: one-off solidarity tax/ higher existing wealth taxes  </a:t>
            </a:r>
          </a:p>
          <a:p>
            <a:endParaRPr lang="en-GB" sz="2800"/>
          </a:p>
          <a:p>
            <a:r>
              <a:rPr lang="en-GB" sz="2800"/>
              <a:t>Option 2: common ownership </a:t>
            </a:r>
          </a:p>
        </p:txBody>
      </p:sp>
    </p:spTree>
    <p:extLst>
      <p:ext uri="{BB962C8B-B14F-4D97-AF65-F5344CB8AC3E}">
        <p14:creationId xmlns:p14="http://schemas.microsoft.com/office/powerpoint/2010/main" val="445486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                  </a:t>
            </a:r>
            <a:r>
              <a:rPr lang="en-GB">
                <a:solidFill>
                  <a:srgbClr val="7030A0"/>
                </a:solidFill>
              </a:rPr>
              <a:t> Source: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3888" y="2558253"/>
            <a:ext cx="5884933" cy="2601384"/>
          </a:xfrm>
        </p:spPr>
        <p:txBody>
          <a:bodyPr/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06688" y="-707762"/>
            <a:ext cx="653881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" descr="The Richer, The Poorer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251" y="2420888"/>
            <a:ext cx="204220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28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297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496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08112"/>
          </a:xfrm>
        </p:spPr>
        <p:txBody>
          <a:bodyPr/>
          <a:lstStyle/>
          <a:p>
            <a:r>
              <a:rPr lang="en-GB" sz="3600" b="1"/>
              <a:t>          </a:t>
            </a:r>
            <a:r>
              <a:rPr lang="en-GB" sz="3600" b="1">
                <a:solidFill>
                  <a:srgbClr val="7030A0"/>
                </a:solidFill>
              </a:rPr>
              <a:t>            Asset rich </a:t>
            </a:r>
            <a:br>
              <a:rPr lang="en-GB" sz="3600">
                <a:solidFill>
                  <a:srgbClr val="7030A0"/>
                </a:solidFill>
              </a:rPr>
            </a:br>
            <a:r>
              <a:rPr lang="en-GB" sz="3600">
                <a:solidFill>
                  <a:srgbClr val="7030A0"/>
                </a:solidFill>
              </a:rPr>
              <a:t>              </a:t>
            </a:r>
            <a:r>
              <a:rPr lang="en-GB" sz="2000">
                <a:solidFill>
                  <a:srgbClr val="7030A0"/>
                </a:solidFill>
              </a:rPr>
              <a:t>     wealth as share of economy, UK </a:t>
            </a:r>
            <a:br>
              <a:rPr lang="en-GB">
                <a:solidFill>
                  <a:srgbClr val="7030A0"/>
                </a:solidFill>
              </a:rPr>
            </a:br>
            <a:endParaRPr lang="en-GB" sz="2400">
              <a:solidFill>
                <a:srgbClr val="7030A0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6644F38-8E64-43B7-A5BA-A814804B52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982538"/>
              </p:ext>
            </p:extLst>
          </p:nvPr>
        </p:nvGraphicFramePr>
        <p:xfrm>
          <a:off x="1475656" y="2009774"/>
          <a:ext cx="6264696" cy="3651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27784" y="2009774"/>
            <a:ext cx="900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7.5 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9992" y="3717032"/>
            <a:ext cx="772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3 x </a:t>
            </a:r>
          </a:p>
        </p:txBody>
      </p:sp>
    </p:spTree>
    <p:extLst>
      <p:ext uri="{BB962C8B-B14F-4D97-AF65-F5344CB8AC3E}">
        <p14:creationId xmlns:p14="http://schemas.microsoft.com/office/powerpoint/2010/main" val="406109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>
                <a:solidFill>
                  <a:srgbClr val="7030A0"/>
                </a:solidFill>
              </a:rPr>
              <a:t>              Public v private assets</a:t>
            </a:r>
            <a:r>
              <a:rPr lang="en-GB" sz="3600">
                <a:solidFill>
                  <a:srgbClr val="7030A0"/>
                </a:solidFill>
              </a:rPr>
              <a:t>,</a:t>
            </a:r>
            <a:br>
              <a:rPr lang="en-GB" sz="3600">
                <a:solidFill>
                  <a:srgbClr val="7030A0"/>
                </a:solidFill>
              </a:rPr>
            </a:br>
            <a:r>
              <a:rPr lang="en-GB" sz="3600">
                <a:solidFill>
                  <a:srgbClr val="7030A0"/>
                </a:solidFill>
              </a:rPr>
              <a:t>                       </a:t>
            </a:r>
            <a:r>
              <a:rPr lang="en-GB" sz="2000">
                <a:solidFill>
                  <a:srgbClr val="7030A0"/>
                </a:solidFill>
              </a:rPr>
              <a:t>UK, 1970 – 2018 </a:t>
            </a:r>
            <a:endParaRPr lang="en-GB" sz="200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0FA792C-E0B2-EB14-74DF-0B94910FD1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5923380"/>
              </p:ext>
            </p:extLst>
          </p:nvPr>
        </p:nvGraphicFramePr>
        <p:xfrm>
          <a:off x="1619672" y="1700808"/>
          <a:ext cx="6480720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03648" y="6309320"/>
            <a:ext cx="9505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/>
              <a:t>Source: The Richer, The Poorer, How Britain Enriched the Few and Failed the Poor </a:t>
            </a:r>
          </a:p>
        </p:txBody>
      </p:sp>
    </p:spTree>
    <p:extLst>
      <p:ext uri="{BB962C8B-B14F-4D97-AF65-F5344CB8AC3E}">
        <p14:creationId xmlns:p14="http://schemas.microsoft.com/office/powerpoint/2010/main" val="4238425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/>
              <a:t>          </a:t>
            </a:r>
            <a:r>
              <a:rPr lang="en-GB" sz="3600" b="1">
                <a:solidFill>
                  <a:srgbClr val="7030A0"/>
                </a:solidFill>
              </a:rPr>
              <a:t>Wealth concentration, UK  </a:t>
            </a:r>
            <a:br>
              <a:rPr lang="en-GB">
                <a:solidFill>
                  <a:srgbClr val="7030A0"/>
                </a:solidFill>
              </a:rPr>
            </a:br>
            <a:r>
              <a:rPr lang="en-GB" sz="2000">
                <a:solidFill>
                  <a:srgbClr val="7030A0"/>
                </a:solidFill>
              </a:rPr>
              <a:t>                                               1940-2020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CBF736B-3D1B-FB38-711B-CCE7B112CC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955383"/>
              </p:ext>
            </p:extLst>
          </p:nvPr>
        </p:nvGraphicFramePr>
        <p:xfrm>
          <a:off x="457200" y="1981200"/>
          <a:ext cx="8229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6019800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/>
              <a:t>1940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6054314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/>
              <a:t>1990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34172" y="6019800"/>
            <a:ext cx="777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2020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96136" y="4005064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/>
              <a:t>Bottom 50%</a:t>
            </a:r>
          </a:p>
        </p:txBody>
      </p:sp>
    </p:spTree>
    <p:extLst>
      <p:ext uri="{BB962C8B-B14F-4D97-AF65-F5344CB8AC3E}">
        <p14:creationId xmlns:p14="http://schemas.microsoft.com/office/powerpoint/2010/main" val="2632886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224"/>
            <a:ext cx="8229600" cy="1371600"/>
          </a:xfrm>
        </p:spPr>
        <p:txBody>
          <a:bodyPr/>
          <a:lstStyle/>
          <a:p>
            <a:r>
              <a:rPr lang="en-GB" sz="3600">
                <a:solidFill>
                  <a:srgbClr val="7030A0"/>
                </a:solidFill>
              </a:rPr>
              <a:t>         </a:t>
            </a:r>
            <a:r>
              <a:rPr lang="en-GB" sz="3600" b="1">
                <a:solidFill>
                  <a:srgbClr val="7030A0"/>
                </a:solidFill>
              </a:rPr>
              <a:t>Sources of wealth inequality</a:t>
            </a:r>
            <a:endParaRPr lang="en-GB" sz="3200" b="1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981200"/>
            <a:ext cx="7499176" cy="3886200"/>
          </a:xfrm>
        </p:spPr>
        <p:txBody>
          <a:bodyPr/>
          <a:lstStyle/>
          <a:p>
            <a:r>
              <a:rPr lang="en-GB" sz="2400" i="1"/>
              <a:t>Privatisation</a:t>
            </a:r>
          </a:p>
          <a:p>
            <a:endParaRPr lang="en-GB" sz="2400"/>
          </a:p>
          <a:p>
            <a:r>
              <a:rPr lang="en-GB" sz="2400" i="1"/>
              <a:t>‘Passive accumulation` </a:t>
            </a:r>
            <a:r>
              <a:rPr lang="en-GB" sz="2400"/>
              <a:t>via asset inflation: </a:t>
            </a:r>
          </a:p>
          <a:p>
            <a:pPr marL="0" indent="0">
              <a:buNone/>
            </a:pPr>
            <a:r>
              <a:rPr lang="en-GB" sz="2400"/>
              <a:t>    John Stuart Mill called ‘growing rich while asleep`</a:t>
            </a:r>
          </a:p>
          <a:p>
            <a:pPr marL="0" indent="0">
              <a:buNone/>
            </a:pPr>
            <a:endParaRPr lang="en-GB" sz="2400"/>
          </a:p>
          <a:p>
            <a:r>
              <a:rPr lang="en-GB" sz="2400" i="1"/>
              <a:t>Corporate extraction </a:t>
            </a:r>
            <a:r>
              <a:rPr lang="en-GB" sz="2400"/>
              <a:t>– </a:t>
            </a:r>
          </a:p>
          <a:p>
            <a:pPr marL="0" indent="0">
              <a:buNone/>
            </a:pPr>
            <a:r>
              <a:rPr lang="en-GB" sz="2400"/>
              <a:t>          </a:t>
            </a:r>
            <a:r>
              <a:rPr lang="en-GB" sz="2000"/>
              <a:t>- p</a:t>
            </a:r>
            <a:r>
              <a:rPr lang="en-US" sz="2000" err="1"/>
              <a:t>rofit</a:t>
            </a:r>
            <a:r>
              <a:rPr lang="en-US" sz="2000"/>
              <a:t> rises siphoned off via dividends/ executive pay </a:t>
            </a:r>
          </a:p>
          <a:p>
            <a:pPr marL="0" indent="0">
              <a:buNone/>
            </a:pPr>
            <a:r>
              <a:rPr lang="en-US" sz="2000"/>
              <a:t>            - anti-competitive devices </a:t>
            </a:r>
          </a:p>
          <a:p>
            <a:pPr marL="0" indent="0">
              <a:buNone/>
            </a:pPr>
            <a:r>
              <a:rPr lang="en-US" sz="2000"/>
              <a:t>            - private equity </a:t>
            </a:r>
            <a:endParaRPr lang="en-GB" sz="2000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5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7030A0"/>
                </a:solidFill>
              </a:rPr>
              <a:t>    </a:t>
            </a:r>
            <a:r>
              <a:rPr lang="en-GB" sz="4000" b="1">
                <a:solidFill>
                  <a:srgbClr val="7030A0"/>
                </a:solidFill>
              </a:rPr>
              <a:t>Nineteenth century capitalism: </a:t>
            </a:r>
            <a:br>
              <a:rPr lang="en-GB" sz="4000">
                <a:solidFill>
                  <a:srgbClr val="7030A0"/>
                </a:solidFill>
              </a:rPr>
            </a:br>
            <a:r>
              <a:rPr lang="en-GB" sz="4000">
                <a:solidFill>
                  <a:srgbClr val="7030A0"/>
                </a:solidFill>
              </a:rPr>
              <a:t>               </a:t>
            </a:r>
            <a:r>
              <a:rPr lang="en-GB" sz="2800">
                <a:solidFill>
                  <a:srgbClr val="7030A0"/>
                </a:solidFill>
              </a:rPr>
              <a:t>Warnings re ‘extraction’ 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43608" y="2564904"/>
            <a:ext cx="7643192" cy="3302496"/>
          </a:xfrm>
        </p:spPr>
        <p:txBody>
          <a:bodyPr/>
          <a:lstStyle/>
          <a:p>
            <a:pPr marL="0" indent="0">
              <a:buNone/>
            </a:pPr>
            <a:r>
              <a:rPr lang="en-GB" sz="2000"/>
              <a:t>      </a:t>
            </a:r>
          </a:p>
          <a:p>
            <a:r>
              <a:rPr lang="en-GB" sz="2000"/>
              <a:t>‘</a:t>
            </a:r>
            <a:r>
              <a:rPr lang="en-US" sz="2000"/>
              <a:t>production of economic goods’ v  ‘appropriation </a:t>
            </a:r>
          </a:p>
          <a:p>
            <a:pPr marL="0" indent="0">
              <a:buNone/>
            </a:pPr>
            <a:r>
              <a:rPr lang="en-US" sz="2000"/>
              <a:t>      of goods produced by others’   </a:t>
            </a:r>
          </a:p>
          <a:p>
            <a:pPr marL="0" indent="0">
              <a:buNone/>
            </a:pPr>
            <a:r>
              <a:rPr lang="en-US" sz="2000"/>
              <a:t>                                                               </a:t>
            </a:r>
            <a:r>
              <a:rPr lang="en-US" sz="2000" i="1"/>
              <a:t>Vilfredo Pareto, 1896</a:t>
            </a:r>
          </a:p>
          <a:p>
            <a:pPr marL="0" indent="0">
              <a:buNone/>
            </a:pPr>
            <a:endParaRPr lang="en-US" sz="2000" i="1"/>
          </a:p>
          <a:p>
            <a:pPr marL="400050"/>
            <a:r>
              <a:rPr lang="en-US" sz="2000"/>
              <a:t>‘market sabotage’ </a:t>
            </a:r>
          </a:p>
          <a:p>
            <a:pPr marL="57150" indent="0">
              <a:buNone/>
            </a:pPr>
            <a:r>
              <a:rPr lang="en-US" sz="2000" i="1"/>
              <a:t>                                                              Thorsten Veblen, 1905</a:t>
            </a:r>
          </a:p>
          <a:p>
            <a:pPr marL="57150" indent="0">
              <a:buNone/>
            </a:pPr>
            <a:endParaRPr lang="en-US" sz="2000" i="1"/>
          </a:p>
          <a:p>
            <a:pPr marL="57150" indent="0">
              <a:buNone/>
            </a:pPr>
            <a:r>
              <a:rPr lang="en-US" sz="2000" i="1"/>
              <a:t>                                                                  </a:t>
            </a:r>
            <a:endParaRPr lang="en-US" sz="2000"/>
          </a:p>
          <a:p>
            <a:pPr marL="57150" indent="0">
              <a:buNone/>
            </a:pPr>
            <a:endParaRPr lang="en-GB" sz="2000"/>
          </a:p>
          <a:p>
            <a:pPr marL="57150" indent="0">
              <a:buNone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109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    </a:t>
            </a:r>
            <a:r>
              <a:rPr lang="en-GB" sz="3600" b="1">
                <a:solidFill>
                  <a:srgbClr val="7030A0"/>
                </a:solidFill>
              </a:rPr>
              <a:t>Impact of wealth accumulation</a:t>
            </a:r>
            <a:br>
              <a:rPr lang="en-GB" sz="3600" b="1">
                <a:solidFill>
                  <a:srgbClr val="7030A0"/>
                </a:solidFill>
              </a:rPr>
            </a:br>
            <a:r>
              <a:rPr lang="en-GB" sz="3600" b="1">
                <a:solidFill>
                  <a:srgbClr val="7030A0"/>
                </a:solidFill>
              </a:rPr>
              <a:t>                   ‘</a:t>
            </a:r>
            <a:r>
              <a:rPr lang="en-GB" sz="2800" b="1">
                <a:solidFill>
                  <a:srgbClr val="7030A0"/>
                </a:solidFill>
              </a:rPr>
              <a:t>crowding out’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981200"/>
            <a:ext cx="7787208" cy="3886200"/>
          </a:xfrm>
        </p:spPr>
        <p:txBody>
          <a:bodyPr/>
          <a:lstStyle/>
          <a:p>
            <a:r>
              <a:rPr lang="en-US" sz="2400"/>
              <a:t>Unearned, yet v lightly  taxed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/>
              <a:t>Principal driver of inequality </a:t>
            </a:r>
          </a:p>
          <a:p>
            <a:endParaRPr lang="en-US" sz="2400"/>
          </a:p>
          <a:p>
            <a:r>
              <a:rPr lang="en-US" sz="2400"/>
              <a:t>Return x ‘luxury capitalism’ - </a:t>
            </a:r>
            <a:r>
              <a:rPr lang="en-GB" sz="2400"/>
              <a:t>econ activity skewed by over-rich class, resources deflected from </a:t>
            </a:r>
            <a:r>
              <a:rPr lang="en-US" sz="2400"/>
              <a:t>essential needs   </a:t>
            </a:r>
          </a:p>
          <a:p>
            <a:endParaRPr lang="en-US" sz="2400"/>
          </a:p>
          <a:p>
            <a:r>
              <a:rPr lang="en-US" sz="2400"/>
              <a:t>‘Private affluence, public squalor’ 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213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2000200"/>
          </a:xfrm>
        </p:spPr>
        <p:txBody>
          <a:bodyPr/>
          <a:lstStyle/>
          <a:p>
            <a:r>
              <a:rPr lang="en-GB"/>
              <a:t>    </a:t>
            </a:r>
            <a:r>
              <a:rPr lang="en-GB" sz="3600" b="1"/>
              <a:t>I</a:t>
            </a:r>
            <a:r>
              <a:rPr lang="en-GB" sz="3600" b="1">
                <a:solidFill>
                  <a:srgbClr val="7030A0"/>
                </a:solidFill>
              </a:rPr>
              <a:t>mpact: government made poorer</a:t>
            </a:r>
            <a:endParaRPr lang="en-GB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10379496" cy="5328592"/>
          </a:xfrm>
        </p:spPr>
        <p:txBody>
          <a:bodyPr/>
          <a:lstStyle/>
          <a:p>
            <a:pPr marL="0" indent="0">
              <a:buNone/>
            </a:pPr>
            <a:r>
              <a:rPr lang="en-GB" sz="2000"/>
              <a:t>                 (assets less debts, % of UK economy, 1970-2020)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8C2DF9-5D07-2C69-D7F9-E534EBDD78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5729496"/>
              </p:ext>
            </p:extLst>
          </p:nvPr>
        </p:nvGraphicFramePr>
        <p:xfrm>
          <a:off x="1475656" y="1844824"/>
          <a:ext cx="669674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557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386"/>
            <a:ext cx="8229600" cy="1659414"/>
          </a:xfrm>
        </p:spPr>
        <p:txBody>
          <a:bodyPr/>
          <a:lstStyle/>
          <a:p>
            <a:r>
              <a:rPr lang="en-GB" sz="4000"/>
              <a:t>    </a:t>
            </a:r>
            <a:r>
              <a:rPr lang="en-GB" sz="4000" b="1"/>
              <a:t>  </a:t>
            </a:r>
            <a:r>
              <a:rPr lang="en-GB" sz="3600" b="1"/>
              <a:t>I</a:t>
            </a:r>
            <a:r>
              <a:rPr lang="en-GB" sz="3600" b="1">
                <a:solidFill>
                  <a:srgbClr val="7030A0"/>
                </a:solidFill>
              </a:rPr>
              <a:t>mpact:</a:t>
            </a:r>
            <a:r>
              <a:rPr lang="en-GB" sz="3600" b="1"/>
              <a:t> </a:t>
            </a:r>
            <a:r>
              <a:rPr lang="en-GB" sz="3600" b="1">
                <a:solidFill>
                  <a:srgbClr val="7030A0"/>
                </a:solidFill>
              </a:rPr>
              <a:t>on environmental crisis</a:t>
            </a:r>
            <a:br>
              <a:rPr lang="en-GB" sz="4000">
                <a:solidFill>
                  <a:srgbClr val="7030A0"/>
                </a:solidFill>
              </a:rPr>
            </a:br>
            <a:r>
              <a:rPr lang="en-GB" sz="4000">
                <a:solidFill>
                  <a:srgbClr val="7030A0"/>
                </a:solidFill>
              </a:rPr>
              <a:t>            </a:t>
            </a:r>
            <a:r>
              <a:rPr lang="en-GB" sz="2400">
                <a:solidFill>
                  <a:srgbClr val="7030A0"/>
                </a:solidFill>
              </a:rPr>
              <a:t>global carbon emissions, 2019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              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31315A4-E776-B300-0B16-F38CF8A57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716155"/>
              </p:ext>
            </p:extLst>
          </p:nvPr>
        </p:nvGraphicFramePr>
        <p:xfrm>
          <a:off x="1115616" y="1556792"/>
          <a:ext cx="6264696" cy="4310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55776" y="4077072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12%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3968" y="2132856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48%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0152" y="3933056"/>
            <a:ext cx="862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/>
              <a:t>17%</a:t>
            </a:r>
          </a:p>
        </p:txBody>
      </p:sp>
    </p:spTree>
    <p:extLst>
      <p:ext uri="{BB962C8B-B14F-4D97-AF65-F5344CB8AC3E}">
        <p14:creationId xmlns:p14="http://schemas.microsoft.com/office/powerpoint/2010/main" val="3342247118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8C43C7D3003748A5DD6B68236E50AD" ma:contentTypeVersion="17" ma:contentTypeDescription="Create a new document." ma:contentTypeScope="" ma:versionID="bc75574e3b98711967d8cd8648dddec0">
  <xsd:schema xmlns:xsd="http://www.w3.org/2001/XMLSchema" xmlns:xs="http://www.w3.org/2001/XMLSchema" xmlns:p="http://schemas.microsoft.com/office/2006/metadata/properties" xmlns:ns1="http://schemas.microsoft.com/sharepoint/v3" xmlns:ns2="7f84c06d-aab4-4666-acbc-dd8b8feace10" xmlns:ns3="c21c95aa-95dc-4e70-b944-a996db0d6de7" xmlns:ns4="4c7089a6-7e34-4da5-8d2b-dd7bb62097c5" targetNamespace="http://schemas.microsoft.com/office/2006/metadata/properties" ma:root="true" ma:fieldsID="b913963d0f473b1dade13373df478321" ns1:_="" ns2:_="" ns3:_="" ns4:_="">
    <xsd:import namespace="http://schemas.microsoft.com/sharepoint/v3"/>
    <xsd:import namespace="7f84c06d-aab4-4666-acbc-dd8b8feace10"/>
    <xsd:import namespace="c21c95aa-95dc-4e70-b944-a996db0d6de7"/>
    <xsd:import namespace="4c7089a6-7e34-4da5-8d2b-dd7bb62097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4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84c06d-aab4-4666-acbc-dd8b8feace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b51fab-051d-45c2-bf11-9453f0790f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c95aa-95dc-4e70-b944-a996db0d6d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089a6-7e34-4da5-8d2b-dd7bb62097c5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239c1bd7-80b4-48e6-8e71-722fd9451f80}" ma:internalName="TaxCatchAll" ma:showField="CatchAllData" ma:web="c21c95aa-95dc-4e70-b944-a996db0d6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c7089a6-7e34-4da5-8d2b-dd7bb62097c5" xsi:nil="true"/>
    <_ip_UnifiedCompliancePolicyProperties xmlns="http://schemas.microsoft.com/sharepoint/v3" xsi:nil="true"/>
    <lcf76f155ced4ddcb4097134ff3c332f xmlns="7f84c06d-aab4-4666-acbc-dd8b8feace1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581E41D-BA07-4197-BDD4-8CFC41AAC07F}">
  <ds:schemaRefs>
    <ds:schemaRef ds:uri="4c7089a6-7e34-4da5-8d2b-dd7bb62097c5"/>
    <ds:schemaRef ds:uri="7f84c06d-aab4-4666-acbc-dd8b8feace10"/>
    <ds:schemaRef ds:uri="c21c95aa-95dc-4e70-b944-a996db0d6d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2512FCD-BAF8-493A-81F6-CBC98600F623}">
  <ds:schemaRefs>
    <ds:schemaRef ds:uri="4c7089a6-7e34-4da5-8d2b-dd7bb62097c5"/>
    <ds:schemaRef ds:uri="7f84c06d-aab4-4666-acbc-dd8b8feace10"/>
    <ds:schemaRef ds:uri="c21c95aa-95dc-4e70-b944-a996db0d6de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CB83DD0-6DAF-4512-A630-1DD1A03E317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Application>Microsoft Office PowerPoint</Application>
  <PresentationFormat>On-screen Show (4:3)</PresentationFormat>
  <Slides>13</Slides>
  <Notes>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Pixel</vt:lpstr>
      <vt:lpstr>            TUC Conference,  2023  </vt:lpstr>
      <vt:lpstr>                      Asset rich                     wealth as share of economy, UK  </vt:lpstr>
      <vt:lpstr>              Public v private assets,                        UK, 1970 – 2018 </vt:lpstr>
      <vt:lpstr>          Wealth concentration, UK                                                  1940-2020 </vt:lpstr>
      <vt:lpstr>         Sources of wealth inequality</vt:lpstr>
      <vt:lpstr>    Nineteenth century capitalism:                 Warnings re ‘extraction’  </vt:lpstr>
      <vt:lpstr>    Impact of wealth accumulation                    ‘crowding out’ </vt:lpstr>
      <vt:lpstr>    Impact: government made poorer</vt:lpstr>
      <vt:lpstr>      Impact: on environmental crisis             global carbon emissions, 2019</vt:lpstr>
      <vt:lpstr>         The policy response </vt:lpstr>
      <vt:lpstr>                   Source: </vt:lpstr>
      <vt:lpstr>PowerPoint Presentation</vt:lpstr>
      <vt:lpstr>PowerPoint Presentation</vt:lpstr>
    </vt:vector>
  </TitlesOfParts>
  <Company>Lloyd's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ranniean</dc:creator>
  <cp:revision>1</cp:revision>
  <cp:lastPrinted>2023-02-08T15:28:10Z</cp:lastPrinted>
  <dcterms:created xsi:type="dcterms:W3CDTF">2011-10-19T14:37:55Z</dcterms:created>
  <dcterms:modified xsi:type="dcterms:W3CDTF">2023-02-08T15:29:15Z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0x010100BA8C43C7D3003748A5DD6B68236E50AD</vt:lpwstr>
  </property>
  <property fmtid="{D5CDD505-2E9C-101B-9397-08002B2CF9AE}" pid="3" name="MediaServiceImageTags">
    <vt:lpwstr/>
  </property>
</Properties>
</file>