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ADDAA-CCFD-44D1-A6C2-EC529CEDF238}" v="2" dt="2023-02-08T15:30:57.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Tily" userId="2a08a5b5-1b1b-46f6-a2e8-55cfc470ae13" providerId="ADAL" clId="{B77ADDAA-CCFD-44D1-A6C2-EC529CEDF238}"/>
    <pc:docChg chg="modSld modNotesMaster">
      <pc:chgData name="Geoff Tily" userId="2a08a5b5-1b1b-46f6-a2e8-55cfc470ae13" providerId="ADAL" clId="{B77ADDAA-CCFD-44D1-A6C2-EC529CEDF238}" dt="2023-02-08T15:30:57.987" v="1"/>
      <pc:docMkLst>
        <pc:docMk/>
      </pc:docMkLst>
      <pc:sldChg chg="modNotes">
        <pc:chgData name="Geoff Tily" userId="2a08a5b5-1b1b-46f6-a2e8-55cfc470ae13" providerId="ADAL" clId="{B77ADDAA-CCFD-44D1-A6C2-EC529CEDF238}" dt="2023-02-08T15:30:57.987" v="1"/>
        <pc:sldMkLst>
          <pc:docMk/>
          <pc:sldMk cId="0" sldId="256"/>
        </pc:sldMkLst>
      </pc:sldChg>
      <pc:sldChg chg="modNotes">
        <pc:chgData name="Geoff Tily" userId="2a08a5b5-1b1b-46f6-a2e8-55cfc470ae13" providerId="ADAL" clId="{B77ADDAA-CCFD-44D1-A6C2-EC529CEDF238}" dt="2023-02-08T15:30:57.987" v="1"/>
        <pc:sldMkLst>
          <pc:docMk/>
          <pc:sldMk cId="0" sldId="257"/>
        </pc:sldMkLst>
      </pc:sldChg>
      <pc:sldChg chg="modNotes">
        <pc:chgData name="Geoff Tily" userId="2a08a5b5-1b1b-46f6-a2e8-55cfc470ae13" providerId="ADAL" clId="{B77ADDAA-CCFD-44D1-A6C2-EC529CEDF238}" dt="2023-02-08T15:30:57.987" v="1"/>
        <pc:sldMkLst>
          <pc:docMk/>
          <pc:sldMk cId="0" sldId="258"/>
        </pc:sldMkLst>
      </pc:sldChg>
      <pc:sldChg chg="modNotes">
        <pc:chgData name="Geoff Tily" userId="2a08a5b5-1b1b-46f6-a2e8-55cfc470ae13" providerId="ADAL" clId="{B77ADDAA-CCFD-44D1-A6C2-EC529CEDF238}" dt="2023-02-08T15:30:57.987" v="1"/>
        <pc:sldMkLst>
          <pc:docMk/>
          <pc:sldMk cId="0" sldId="259"/>
        </pc:sldMkLst>
      </pc:sldChg>
      <pc:sldChg chg="modNotes">
        <pc:chgData name="Geoff Tily" userId="2a08a5b5-1b1b-46f6-a2e8-55cfc470ae13" providerId="ADAL" clId="{B77ADDAA-CCFD-44D1-A6C2-EC529CEDF238}" dt="2023-02-08T15:30:57.987" v="1"/>
        <pc:sldMkLst>
          <pc:docMk/>
          <pc:sldMk cId="0" sldId="260"/>
        </pc:sldMkLst>
      </pc:sldChg>
      <pc:sldChg chg="modNotes">
        <pc:chgData name="Geoff Tily" userId="2a08a5b5-1b1b-46f6-a2e8-55cfc470ae13" providerId="ADAL" clId="{B77ADDAA-CCFD-44D1-A6C2-EC529CEDF238}" dt="2023-02-08T15:30:57.987" v="1"/>
        <pc:sldMkLst>
          <pc:docMk/>
          <pc:sldMk cId="0" sldId="261"/>
        </pc:sldMkLst>
      </pc:sldChg>
      <pc:sldChg chg="modNotes">
        <pc:chgData name="Geoff Tily" userId="2a08a5b5-1b1b-46f6-a2e8-55cfc470ae13" providerId="ADAL" clId="{B77ADDAA-CCFD-44D1-A6C2-EC529CEDF238}" dt="2023-02-08T15:30:57.987" v="1"/>
        <pc:sldMkLst>
          <pc:docMk/>
          <pc:sldMk cId="0" sldId="262"/>
        </pc:sldMkLst>
      </pc:sldChg>
      <pc:sldChg chg="modNotes">
        <pc:chgData name="Geoff Tily" userId="2a08a5b5-1b1b-46f6-a2e8-55cfc470ae13" providerId="ADAL" clId="{B77ADDAA-CCFD-44D1-A6C2-EC529CEDF238}" dt="2023-02-08T15:30:57.987" v="1"/>
        <pc:sldMkLst>
          <pc:docMk/>
          <pc:sldMk cId="0" sldId="263"/>
        </pc:sldMkLst>
      </pc:sldChg>
      <pc:sldChg chg="modNotes">
        <pc:chgData name="Geoff Tily" userId="2a08a5b5-1b1b-46f6-a2e8-55cfc470ae13" providerId="ADAL" clId="{B77ADDAA-CCFD-44D1-A6C2-EC529CEDF238}" dt="2023-02-08T15:30:57.987" v="1"/>
        <pc:sldMkLst>
          <pc:docMk/>
          <pc:sldMk cId="0" sldId="264"/>
        </pc:sldMkLst>
      </pc:sldChg>
      <pc:sldChg chg="modNotes">
        <pc:chgData name="Geoff Tily" userId="2a08a5b5-1b1b-46f6-a2e8-55cfc470ae13" providerId="ADAL" clId="{B77ADDAA-CCFD-44D1-A6C2-EC529CEDF238}" dt="2023-02-08T15:30:57.987" v="1"/>
        <pc:sldMkLst>
          <pc:docMk/>
          <pc:sldMk cId="0" sldId="265"/>
        </pc:sldMkLst>
      </pc:sldChg>
      <pc:sldChg chg="modNotes">
        <pc:chgData name="Geoff Tily" userId="2a08a5b5-1b1b-46f6-a2e8-55cfc470ae13" providerId="ADAL" clId="{B77ADDAA-CCFD-44D1-A6C2-EC529CEDF238}" dt="2023-02-08T15:30:57.987" v="1"/>
        <pc:sldMkLst>
          <pc:docMk/>
          <pc:sldMk cId="0" sldId="266"/>
        </pc:sldMkLst>
      </pc:sldChg>
      <pc:sldChg chg="modNotes">
        <pc:chgData name="Geoff Tily" userId="2a08a5b5-1b1b-46f6-a2e8-55cfc470ae13" providerId="ADAL" clId="{B77ADDAA-CCFD-44D1-A6C2-EC529CEDF238}" dt="2023-02-08T15:30:57.987" v="1"/>
        <pc:sldMkLst>
          <pc:docMk/>
          <pc:sldMk cId="0" sldId="267"/>
        </pc:sldMkLst>
      </pc:sldChg>
      <pc:sldChg chg="modNotes">
        <pc:chgData name="Geoff Tily" userId="2a08a5b5-1b1b-46f6-a2e8-55cfc470ae13" providerId="ADAL" clId="{B77ADDAA-CCFD-44D1-A6C2-EC529CEDF238}" dt="2023-02-08T15:30:57.987" v="1"/>
        <pc:sldMkLst>
          <pc:docMk/>
          <pc:sldMk cId="0" sldId="268"/>
        </pc:sldMkLst>
      </pc:sldChg>
      <pc:sldChg chg="modNotes">
        <pc:chgData name="Geoff Tily" userId="2a08a5b5-1b1b-46f6-a2e8-55cfc470ae13" providerId="ADAL" clId="{B77ADDAA-CCFD-44D1-A6C2-EC529CEDF238}" dt="2023-02-08T15:30:57.987" v="1"/>
        <pc:sldMkLst>
          <pc:docMk/>
          <pc:sldMk cId="0" sldId="269"/>
        </pc:sldMkLst>
      </pc:sldChg>
      <pc:sldChg chg="modNotes">
        <pc:chgData name="Geoff Tily" userId="2a08a5b5-1b1b-46f6-a2e8-55cfc470ae13" providerId="ADAL" clId="{B77ADDAA-CCFD-44D1-A6C2-EC529CEDF238}" dt="2023-02-08T15:30:57.987" v="1"/>
        <pc:sldMkLst>
          <pc:docMk/>
          <pc:sldMk cId="0" sldId="270"/>
        </pc:sldMkLst>
      </pc:sldChg>
      <pc:sldChg chg="modNotes">
        <pc:chgData name="Geoff Tily" userId="2a08a5b5-1b1b-46f6-a2e8-55cfc470ae13" providerId="ADAL" clId="{B77ADDAA-CCFD-44D1-A6C2-EC529CEDF238}" dt="2023-02-08T15:30:57.987" v="1"/>
        <pc:sldMkLst>
          <pc:docMk/>
          <pc:sldMk cId="0" sldId="271"/>
        </pc:sldMkLst>
      </pc:sldChg>
      <pc:sldChg chg="modNotes">
        <pc:chgData name="Geoff Tily" userId="2a08a5b5-1b1b-46f6-a2e8-55cfc470ae13" providerId="ADAL" clId="{B77ADDAA-CCFD-44D1-A6C2-EC529CEDF238}" dt="2023-02-08T15:30:57.987" v="1"/>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2664" y="3228896"/>
            <a:ext cx="7941310" cy="3058954"/>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c25e624f4_0_12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c25e624f4_0_120: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dc25e624f4_0_11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dc25e624f4_0_112: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c25e624f4_0_13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c25e624f4_0_135: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dc25e624f4_0_18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dc25e624f4_0_187: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dc25e624f4_0_14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dc25e624f4_0_144: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dc25e624f4_0_15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dc25e624f4_0_154: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dc25e624f4_0_16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dc25e624f4_0_168: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dc25e624f4_0_17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dc25e624f4_0_173: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dc25e624f4_0_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dc25e624f4_0_0: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dc25e624f4_0_1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dc25e624f4_0_19: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dc25e624f4_0_2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dc25e624f4_0_25: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dc25e624f4_0_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dc25e624f4_0_33: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dc25e624f4_0_5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dc25e624f4_0_51: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dc25e624f4_0_5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dc25e624f4_0_59: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c25e624f4_0_7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c25e624f4_0_72: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dc25e624f4_0_8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dc25e624f4_0_89:notes"/>
          <p:cNvSpPr txBox="1">
            <a:spLocks noGrp="1"/>
          </p:cNvSpPr>
          <p:nvPr>
            <p:ph type="body" idx="1"/>
          </p:nvPr>
        </p:nvSpPr>
        <p:spPr>
          <a:xfrm>
            <a:off x="992664"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100"/>
              <a:t>Randeep Ramesh</a:t>
            </a:r>
            <a:endParaRPr sz="41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Chief Leader Writer, the Guardian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Don’t put Central Banks in charge of the crisis</a:t>
            </a:r>
            <a:endParaRPr/>
          </a:p>
        </p:txBody>
      </p:sp>
      <p:sp>
        <p:nvSpPr>
          <p:cNvPr id="135" name="Google Shape;135;p22"/>
          <p:cNvSpPr txBox="1"/>
          <p:nvPr/>
        </p:nvSpPr>
        <p:spPr>
          <a:xfrm>
            <a:off x="311700" y="1237050"/>
            <a:ext cx="666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Central banks cannot bring inflation down at a socially acceptable cost.</a:t>
            </a:r>
            <a:endParaRPr>
              <a:latin typeface="Times New Roman"/>
              <a:ea typeface="Times New Roman"/>
              <a:cs typeface="Times New Roman"/>
              <a:sym typeface="Times New Roman"/>
            </a:endParaRPr>
          </a:p>
        </p:txBody>
      </p:sp>
      <p:sp>
        <p:nvSpPr>
          <p:cNvPr id="136" name="Google Shape;136;p22"/>
          <p:cNvSpPr txBox="1"/>
          <p:nvPr/>
        </p:nvSpPr>
        <p:spPr>
          <a:xfrm>
            <a:off x="390800" y="1746913"/>
            <a:ext cx="7500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UNCTAD in OCT: The Fed’s stance has already caused the currencies of about 90 developing countries to weaken against the dollar this year, making it harder for them to purchase goods priced in dollars, or pay back dollar-denominated debt. </a:t>
            </a:r>
            <a:endParaRPr>
              <a:latin typeface="Times New Roman"/>
              <a:ea typeface="Times New Roman"/>
              <a:cs typeface="Times New Roman"/>
              <a:sym typeface="Times New Roman"/>
            </a:endParaRPr>
          </a:p>
        </p:txBody>
      </p:sp>
      <p:pic>
        <p:nvPicPr>
          <p:cNvPr id="137" name="Google Shape;137;p22"/>
          <p:cNvPicPr preferRelativeResize="0"/>
          <p:nvPr/>
        </p:nvPicPr>
        <p:blipFill>
          <a:blip r:embed="rId3">
            <a:alphaModFix/>
          </a:blip>
          <a:stretch>
            <a:fillRect/>
          </a:stretch>
        </p:blipFill>
        <p:spPr>
          <a:xfrm>
            <a:off x="464900" y="2578225"/>
            <a:ext cx="5056374" cy="2150825"/>
          </a:xfrm>
          <a:prstGeom prst="rect">
            <a:avLst/>
          </a:prstGeom>
          <a:noFill/>
          <a:ln>
            <a:noFill/>
          </a:ln>
        </p:spPr>
      </p:pic>
      <p:sp>
        <p:nvSpPr>
          <p:cNvPr id="138" name="Google Shape;138;p22"/>
          <p:cNvSpPr txBox="1"/>
          <p:nvPr/>
        </p:nvSpPr>
        <p:spPr>
          <a:xfrm>
            <a:off x="5586225" y="2687900"/>
            <a:ext cx="300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In the Vulnerable Twenty (V20) Group of Finance Ministers – a bloc of 55 climate vulnerable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nations – total debt climbed from $464 billion in 2015 to $570 billion in 2018 and $686 billion in 2020.</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45025"/>
            <a:ext cx="8520600" cy="61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Inflation is always and everywhere a matter of social conflict.</a:t>
            </a:r>
            <a:endParaRPr sz="2420"/>
          </a:p>
        </p:txBody>
      </p:sp>
      <p:sp>
        <p:nvSpPr>
          <p:cNvPr id="144" name="Google Shape;144;p23"/>
          <p:cNvSpPr txBox="1"/>
          <p:nvPr/>
        </p:nvSpPr>
        <p:spPr>
          <a:xfrm>
            <a:off x="376800" y="959150"/>
            <a:ext cx="82566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Half of the inflation in the US is driven by higher profit margins – compared with 10% historically.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In food, just four companies account for at least 70% of global grain trade, with an incentive to hold stocks back until prices peak. Financial investors are also cashing in. Seven out of 10 buyers of wheat futures contracts are now speculators. In 2018, they accounted for just 23% of purchasers.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The record profit of $6.7bn made by the commodity trader Cargill last year makes the case for windfall taxes.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Shell announces record annual profits of £32.2bn after energy price surge… 35 employees in 2021 made $500-plus million in tax-free profits in the Bahamas, via a little-known oil trading outfit.</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Interest rate hikes drive up business costs → corporations with market power pass the costs rises on and drive the inflationary surge.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In the developing world, Unctad says growing corporate muscle has seen a fall in labour costs, while firms’ profitability has increased. When higher profit margins are a source of higher prices, raising interest rates is inefficient and unfair because the tightening needs to be larger to affect inflation, damaging growth and employment.</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Monetary policy is not apolitical, but it is undemocratic. </a:t>
            </a:r>
            <a:endParaRPr/>
          </a:p>
          <a:p>
            <a:pPr marL="0" lvl="0" indent="0" algn="l" rtl="0">
              <a:spcBef>
                <a:spcPts val="0"/>
              </a:spcBef>
              <a:spcAft>
                <a:spcPts val="0"/>
              </a:spcAft>
              <a:buNone/>
            </a:pPr>
            <a:endParaRPr/>
          </a:p>
        </p:txBody>
      </p:sp>
      <p:sp>
        <p:nvSpPr>
          <p:cNvPr id="150" name="Google Shape;150;p24"/>
          <p:cNvSpPr txBox="1"/>
          <p:nvPr/>
        </p:nvSpPr>
        <p:spPr>
          <a:xfrm>
            <a:off x="311700" y="1017725"/>
            <a:ext cx="4349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Rate hikes: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Deflationary shift of disposable income from poorer households that spend to richer ones that do not</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Cool asset (ie house) prices.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Pay banks more to hold risk-free financial assets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Upward pressure on the currency</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Regain control of interest rates by tightening and then offering gilts to private investors rather than purchasing them itself</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Central Bank acting for the financial interests that it is meant to oversee… </a:t>
            </a:r>
            <a:endParaRPr>
              <a:latin typeface="Times New Roman"/>
              <a:ea typeface="Times New Roman"/>
              <a:cs typeface="Times New Roman"/>
              <a:sym typeface="Times New Roman"/>
            </a:endParaRPr>
          </a:p>
        </p:txBody>
      </p:sp>
      <p:pic>
        <p:nvPicPr>
          <p:cNvPr id="151" name="Google Shape;151;p24"/>
          <p:cNvPicPr preferRelativeResize="0"/>
          <p:nvPr/>
        </p:nvPicPr>
        <p:blipFill>
          <a:blip r:embed="rId3">
            <a:alphaModFix/>
          </a:blip>
          <a:stretch>
            <a:fillRect/>
          </a:stretch>
        </p:blipFill>
        <p:spPr>
          <a:xfrm>
            <a:off x="4892250" y="938000"/>
            <a:ext cx="3155199" cy="1572375"/>
          </a:xfrm>
          <a:prstGeom prst="rect">
            <a:avLst/>
          </a:prstGeom>
          <a:noFill/>
          <a:ln>
            <a:noFill/>
          </a:ln>
        </p:spPr>
      </p:pic>
      <p:pic>
        <p:nvPicPr>
          <p:cNvPr id="152" name="Google Shape;152;p24"/>
          <p:cNvPicPr preferRelativeResize="0"/>
          <p:nvPr/>
        </p:nvPicPr>
        <p:blipFill>
          <a:blip r:embed="rId4">
            <a:alphaModFix/>
          </a:blip>
          <a:stretch>
            <a:fillRect/>
          </a:stretch>
        </p:blipFill>
        <p:spPr>
          <a:xfrm>
            <a:off x="4827125" y="2510375"/>
            <a:ext cx="3409101" cy="241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Austerity by design</a:t>
            </a:r>
            <a:endParaRPr/>
          </a:p>
        </p:txBody>
      </p:sp>
      <p:pic>
        <p:nvPicPr>
          <p:cNvPr id="158" name="Google Shape;158;p25"/>
          <p:cNvPicPr preferRelativeResize="0"/>
          <p:nvPr/>
        </p:nvPicPr>
        <p:blipFill>
          <a:blip r:embed="rId3">
            <a:alphaModFix/>
          </a:blip>
          <a:stretch>
            <a:fillRect/>
          </a:stretch>
        </p:blipFill>
        <p:spPr>
          <a:xfrm>
            <a:off x="4921300" y="926575"/>
            <a:ext cx="3451662" cy="3820976"/>
          </a:xfrm>
          <a:prstGeom prst="rect">
            <a:avLst/>
          </a:prstGeom>
          <a:noFill/>
          <a:ln>
            <a:noFill/>
          </a:ln>
        </p:spPr>
      </p:pic>
      <p:sp>
        <p:nvSpPr>
          <p:cNvPr id="159" name="Google Shape;159;p25"/>
          <p:cNvSpPr txBox="1"/>
          <p:nvPr/>
        </p:nvSpPr>
        <p:spPr>
          <a:xfrm>
            <a:off x="416850" y="1017725"/>
            <a:ext cx="37644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Central Banks don’t go bust</a:t>
            </a:r>
            <a:endParaRPr/>
          </a:p>
          <a:p>
            <a:pPr marL="0" lvl="0" indent="0" algn="l" rtl="0">
              <a:spcBef>
                <a:spcPts val="0"/>
              </a:spcBef>
              <a:spcAft>
                <a:spcPts val="0"/>
              </a:spcAft>
              <a:buNone/>
            </a:pPr>
            <a:endParaRPr/>
          </a:p>
          <a:p>
            <a:pPr marL="0" lvl="0" indent="0" algn="l" rtl="0">
              <a:spcBef>
                <a:spcPts val="0"/>
              </a:spcBef>
              <a:spcAft>
                <a:spcPts val="0"/>
              </a:spcAft>
              <a:buNone/>
            </a:pPr>
            <a:r>
              <a:rPr lang="en"/>
              <a:t>But system is designed so Treasury pays BoE ‘losses’ on QE programme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“it seems very likely that, over its lifetime, </a:t>
            </a:r>
            <a:endParaRPr/>
          </a:p>
          <a:p>
            <a:pPr marL="0" lvl="0" indent="0" algn="l" rtl="0">
              <a:spcBef>
                <a:spcPts val="0"/>
              </a:spcBef>
              <a:spcAft>
                <a:spcPts val="0"/>
              </a:spcAft>
              <a:buNone/>
            </a:pPr>
            <a:r>
              <a:rPr lang="en"/>
              <a:t>BoE QE will realise a total loss in the order </a:t>
            </a:r>
            <a:endParaRPr/>
          </a:p>
          <a:p>
            <a:pPr marL="0" lvl="0" indent="0" algn="l" rtl="0">
              <a:spcBef>
                <a:spcPts val="0"/>
              </a:spcBef>
              <a:spcAft>
                <a:spcPts val="0"/>
              </a:spcAft>
              <a:buNone/>
            </a:pPr>
            <a:r>
              <a:rPr lang="en"/>
              <a:t>of £10bns, if not £100bns.” - Tim Young, former BoE market operations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“It’s an oligarch’s world, we only live here” - James Galbraith</a:t>
            </a:r>
            <a:endParaRPr sz="2420"/>
          </a:p>
        </p:txBody>
      </p:sp>
      <p:sp>
        <p:nvSpPr>
          <p:cNvPr id="165" name="Google Shape;165;p26"/>
          <p:cNvSpPr txBox="1"/>
          <p:nvPr/>
        </p:nvSpPr>
        <p:spPr>
          <a:xfrm>
            <a:off x="560075" y="1240275"/>
            <a:ext cx="77088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Labour has no power to set prices. [shouldn’t it get some? Trade U? Price controls, worker ownership?]</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Inflation today is not a struggle between capital and labour but one between capitalists rooted in finance, technology, energy, aerospace, defence, pharma, insurance, housing.</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Workers survive because a strong currency, cheap basics (food fuel), and “the Schumpeterian gains from radical improvements in (mostly imported) consumer goods.”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Can wages really fall much further?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A power struggle between oligarchs? </a:t>
            </a:r>
            <a:endParaRPr>
              <a:latin typeface="Times New Roman"/>
              <a:ea typeface="Times New Roman"/>
              <a:cs typeface="Times New Roman"/>
              <a:sym typeface="Times New Roman"/>
            </a:endParaRPr>
          </a:p>
          <a:p>
            <a:pPr marL="0" lvl="0" indent="0" algn="l" rtl="0">
              <a:spcBef>
                <a:spcPts val="0"/>
              </a:spcBef>
              <a:spcAft>
                <a:spcPts val="0"/>
              </a:spcAft>
              <a:buNone/>
            </a:pPr>
            <a:endParaRPr b="1">
              <a:latin typeface="Times New Roman"/>
              <a:ea typeface="Times New Roman"/>
              <a:cs typeface="Times New Roman"/>
              <a:sym typeface="Times New Roman"/>
            </a:endParaRPr>
          </a:p>
          <a:p>
            <a:pPr marL="0" lvl="0" indent="0" algn="l" rtl="0">
              <a:spcBef>
                <a:spcPts val="0"/>
              </a:spcBef>
              <a:spcAft>
                <a:spcPts val="0"/>
              </a:spcAft>
              <a:buNone/>
            </a:pPr>
            <a:r>
              <a:rPr lang="en" b="1">
                <a:latin typeface="Times New Roman"/>
                <a:ea typeface="Times New Roman"/>
                <a:cs typeface="Times New Roman"/>
                <a:sym typeface="Times New Roman"/>
              </a:rPr>
              <a:t>“Real estate, construction, tech and energy at the moment are losers; banks as always are among the winners. No surprise in this: the Federal Reserve works for the banks. The interest rate it sets is not natural in any sense: it is a weapon in the struggle. “Fighting inflation” is just a smokescreen for the real fight.”</a:t>
            </a:r>
            <a:endParaRPr b="1">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Money power </a:t>
            </a:r>
            <a:endParaRPr/>
          </a:p>
        </p:txBody>
      </p:sp>
      <p:sp>
        <p:nvSpPr>
          <p:cNvPr id="171" name="Google Shape;171;p27"/>
          <p:cNvSpPr txBox="1"/>
          <p:nvPr/>
        </p:nvSpPr>
        <p:spPr>
          <a:xfrm>
            <a:off x="3933975" y="889150"/>
            <a:ext cx="4818000" cy="615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2010 Citizens United: Firms can spend as much as they want to help their favoured candidates. US is “extraordinarily corrupt”</a:t>
            </a:r>
            <a:endParaRPr>
              <a:latin typeface="Times New Roman"/>
              <a:ea typeface="Times New Roman"/>
              <a:cs typeface="Times New Roman"/>
              <a:sym typeface="Times New Roman"/>
            </a:endParaRPr>
          </a:p>
        </p:txBody>
      </p:sp>
      <p:pic>
        <p:nvPicPr>
          <p:cNvPr id="172" name="Google Shape;172;p27"/>
          <p:cNvPicPr preferRelativeResize="0"/>
          <p:nvPr/>
        </p:nvPicPr>
        <p:blipFill>
          <a:blip r:embed="rId3">
            <a:alphaModFix/>
          </a:blip>
          <a:stretch>
            <a:fillRect/>
          </a:stretch>
        </p:blipFill>
        <p:spPr>
          <a:xfrm>
            <a:off x="4892425" y="1538485"/>
            <a:ext cx="3859549" cy="2066525"/>
          </a:xfrm>
          <a:prstGeom prst="rect">
            <a:avLst/>
          </a:prstGeom>
          <a:noFill/>
          <a:ln>
            <a:noFill/>
          </a:ln>
        </p:spPr>
      </p:pic>
      <p:pic>
        <p:nvPicPr>
          <p:cNvPr id="173" name="Google Shape;173;p27"/>
          <p:cNvPicPr preferRelativeResize="0"/>
          <p:nvPr/>
        </p:nvPicPr>
        <p:blipFill>
          <a:blip r:embed="rId4">
            <a:alphaModFix/>
          </a:blip>
          <a:stretch>
            <a:fillRect/>
          </a:stretch>
        </p:blipFill>
        <p:spPr>
          <a:xfrm>
            <a:off x="311700" y="3638725"/>
            <a:ext cx="5579460" cy="1278475"/>
          </a:xfrm>
          <a:prstGeom prst="rect">
            <a:avLst/>
          </a:prstGeom>
          <a:noFill/>
          <a:ln>
            <a:noFill/>
          </a:ln>
        </p:spPr>
      </p:pic>
      <p:pic>
        <p:nvPicPr>
          <p:cNvPr id="174" name="Google Shape;174;p27"/>
          <p:cNvPicPr preferRelativeResize="0"/>
          <p:nvPr/>
        </p:nvPicPr>
        <p:blipFill>
          <a:blip r:embed="rId5">
            <a:alphaModFix/>
          </a:blip>
          <a:stretch>
            <a:fillRect/>
          </a:stretch>
        </p:blipFill>
        <p:spPr>
          <a:xfrm>
            <a:off x="7359525" y="3720474"/>
            <a:ext cx="1392450" cy="1114975"/>
          </a:xfrm>
          <a:prstGeom prst="rect">
            <a:avLst/>
          </a:prstGeom>
          <a:noFill/>
          <a:ln>
            <a:noFill/>
          </a:ln>
        </p:spPr>
      </p:pic>
      <p:pic>
        <p:nvPicPr>
          <p:cNvPr id="175" name="Google Shape;175;p27"/>
          <p:cNvPicPr preferRelativeResize="0"/>
          <p:nvPr/>
        </p:nvPicPr>
        <p:blipFill>
          <a:blip r:embed="rId6">
            <a:alphaModFix/>
          </a:blip>
          <a:stretch>
            <a:fillRect/>
          </a:stretch>
        </p:blipFill>
        <p:spPr>
          <a:xfrm>
            <a:off x="311711" y="1017724"/>
            <a:ext cx="3591486" cy="1278475"/>
          </a:xfrm>
          <a:prstGeom prst="rect">
            <a:avLst/>
          </a:prstGeom>
          <a:noFill/>
          <a:ln>
            <a:noFill/>
          </a:ln>
        </p:spPr>
      </p:pic>
      <p:pic>
        <p:nvPicPr>
          <p:cNvPr id="176" name="Google Shape;176;p27"/>
          <p:cNvPicPr preferRelativeResize="0"/>
          <p:nvPr/>
        </p:nvPicPr>
        <p:blipFill>
          <a:blip r:embed="rId7">
            <a:alphaModFix/>
          </a:blip>
          <a:stretch>
            <a:fillRect/>
          </a:stretch>
        </p:blipFill>
        <p:spPr>
          <a:xfrm>
            <a:off x="363800" y="2296200"/>
            <a:ext cx="2501881" cy="142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Democracy v Capitalism</a:t>
            </a:r>
            <a:endParaRPr/>
          </a:p>
        </p:txBody>
      </p:sp>
      <p:pic>
        <p:nvPicPr>
          <p:cNvPr id="182" name="Google Shape;182;p28"/>
          <p:cNvPicPr preferRelativeResize="0"/>
          <p:nvPr/>
        </p:nvPicPr>
        <p:blipFill>
          <a:blip r:embed="rId3">
            <a:alphaModFix/>
          </a:blip>
          <a:stretch>
            <a:fillRect/>
          </a:stretch>
        </p:blipFill>
        <p:spPr>
          <a:xfrm>
            <a:off x="2300975" y="1087900"/>
            <a:ext cx="4298800" cy="2967700"/>
          </a:xfrm>
          <a:prstGeom prst="rect">
            <a:avLst/>
          </a:prstGeom>
          <a:noFill/>
          <a:ln>
            <a:noFill/>
          </a:ln>
        </p:spPr>
      </p:pic>
      <p:sp>
        <p:nvSpPr>
          <p:cNvPr id="183" name="Google Shape;183;p28"/>
          <p:cNvSpPr txBox="1"/>
          <p:nvPr/>
        </p:nvSpPr>
        <p:spPr>
          <a:xfrm>
            <a:off x="2117400" y="4125775"/>
            <a:ext cx="490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Can one separate wealth from power? </a:t>
            </a:r>
            <a:endParaRPr>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society not a market</a:t>
            </a:r>
            <a:endParaRPr/>
          </a:p>
        </p:txBody>
      </p:sp>
      <p:sp>
        <p:nvSpPr>
          <p:cNvPr id="189" name="Google Shape;189;p29"/>
          <p:cNvSpPr txBox="1"/>
          <p:nvPr/>
        </p:nvSpPr>
        <p:spPr>
          <a:xfrm>
            <a:off x="416825" y="1107675"/>
            <a:ext cx="7943100" cy="281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454545"/>
                </a:solidFill>
                <a:highlight>
                  <a:srgbClr val="FFFFFF"/>
                </a:highlight>
                <a:latin typeface="Times New Roman"/>
                <a:ea typeface="Times New Roman"/>
                <a:cs typeface="Times New Roman"/>
                <a:sym typeface="Times New Roman"/>
              </a:rPr>
              <a:t>From capital’s perspective: inflation is always bad, because its wealth is being debased. </a:t>
            </a:r>
            <a:endParaRPr sz="1700">
              <a:solidFill>
                <a:srgbClr val="454545"/>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454545"/>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700">
                <a:solidFill>
                  <a:srgbClr val="454545"/>
                </a:solidFill>
                <a:highlight>
                  <a:srgbClr val="FFFFFF"/>
                </a:highlight>
                <a:latin typeface="Times New Roman"/>
                <a:ea typeface="Times New Roman"/>
                <a:cs typeface="Times New Roman"/>
                <a:sym typeface="Times New Roman"/>
              </a:rPr>
              <a:t>From workers’ view: inflation means you have to find other ways to live.</a:t>
            </a:r>
            <a:endParaRPr sz="1700">
              <a:solidFill>
                <a:srgbClr val="454545"/>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454545"/>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454545"/>
              </a:buClr>
              <a:buSzPts val="1700"/>
              <a:buFont typeface="Times New Roman"/>
              <a:buChar char="●"/>
            </a:pPr>
            <a:r>
              <a:rPr lang="en" sz="1700">
                <a:solidFill>
                  <a:srgbClr val="454545"/>
                </a:solidFill>
                <a:highlight>
                  <a:srgbClr val="FFFFFF"/>
                </a:highlight>
                <a:latin typeface="Times New Roman"/>
                <a:ea typeface="Times New Roman"/>
                <a:cs typeface="Times New Roman"/>
                <a:sym typeface="Times New Roman"/>
              </a:rPr>
              <a:t>In the past workers went into political struggles… where are they going now?</a:t>
            </a:r>
            <a:endParaRPr sz="1700">
              <a:solidFill>
                <a:srgbClr val="454545"/>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454545"/>
              </a:buClr>
              <a:buSzPts val="1700"/>
              <a:buFont typeface="Times New Roman"/>
              <a:buChar char="●"/>
            </a:pPr>
            <a:r>
              <a:rPr lang="en" sz="1700">
                <a:solidFill>
                  <a:srgbClr val="454545"/>
                </a:solidFill>
                <a:highlight>
                  <a:srgbClr val="FFFFFF"/>
                </a:highlight>
                <a:latin typeface="Times New Roman"/>
                <a:ea typeface="Times New Roman"/>
                <a:cs typeface="Times New Roman"/>
                <a:sym typeface="Times New Roman"/>
              </a:rPr>
              <a:t>Will pro-labour movements arrive or the politics of “sound money” prevail?</a:t>
            </a:r>
            <a:endParaRPr sz="1700">
              <a:solidFill>
                <a:srgbClr val="454545"/>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700">
                <a:solidFill>
                  <a:srgbClr val="454545"/>
                </a:solidFill>
                <a:highlight>
                  <a:srgbClr val="FFFFFF"/>
                </a:highlight>
                <a:latin typeface="Times New Roman"/>
                <a:ea typeface="Times New Roman"/>
                <a:cs typeface="Times New Roman"/>
                <a:sym typeface="Times New Roman"/>
              </a:rPr>
              <a:t>In democracy every vote is equal. But in capitalism every dollar is equal. More dollars, more power. Plutocracy not Democracy</a:t>
            </a:r>
            <a:endParaRPr sz="1700">
              <a:solidFill>
                <a:srgbClr val="454545"/>
              </a:solidFill>
              <a:highlight>
                <a:srgbClr val="FFFFFF"/>
              </a:highlight>
              <a:latin typeface="Times New Roman"/>
              <a:ea typeface="Times New Roman"/>
              <a:cs typeface="Times New Roman"/>
              <a:sym typeface="Times New Roman"/>
            </a:endParaRPr>
          </a:p>
          <a:p>
            <a:pPr marL="457200" lvl="0" indent="-336550" algn="l" rtl="0">
              <a:spcBef>
                <a:spcPts val="0"/>
              </a:spcBef>
              <a:spcAft>
                <a:spcPts val="0"/>
              </a:spcAft>
              <a:buClr>
                <a:srgbClr val="454545"/>
              </a:buClr>
              <a:buSzPts val="1700"/>
              <a:buFont typeface="Times New Roman"/>
              <a:buChar char="●"/>
            </a:pPr>
            <a:r>
              <a:rPr lang="en" sz="1700">
                <a:solidFill>
                  <a:srgbClr val="454545"/>
                </a:solidFill>
                <a:highlight>
                  <a:srgbClr val="FFFFFF"/>
                </a:highlight>
                <a:latin typeface="Times New Roman"/>
                <a:ea typeface="Times New Roman"/>
                <a:cs typeface="Times New Roman"/>
                <a:sym typeface="Times New Roman"/>
              </a:rPr>
              <a:t>Democracy seems embedded in capitalism. Shouldn’t it be the other way around? </a:t>
            </a:r>
            <a:endParaRPr sz="1700">
              <a:solidFill>
                <a:srgbClr val="454545"/>
              </a:solidFill>
              <a:highlight>
                <a:srgbClr val="FFFFFF"/>
              </a:highlight>
              <a:latin typeface="Times New Roman"/>
              <a:ea typeface="Times New Roman"/>
              <a:cs typeface="Times New Roman"/>
              <a:sym typeface="Times New Roman"/>
            </a:endParaRPr>
          </a:p>
          <a:p>
            <a:pPr marL="457200" lvl="0" indent="0" algn="l" rtl="0">
              <a:spcBef>
                <a:spcPts val="0"/>
              </a:spcBef>
              <a:spcAft>
                <a:spcPts val="0"/>
              </a:spcAft>
              <a:buNone/>
            </a:pPr>
            <a:endParaRPr sz="1700">
              <a:solidFill>
                <a:srgbClr val="454545"/>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it started</a:t>
            </a:r>
            <a:endParaRPr/>
          </a:p>
        </p:txBody>
      </p:sp>
      <p:sp>
        <p:nvSpPr>
          <p:cNvPr id="61" name="Google Shape;61;p14"/>
          <p:cNvSpPr txBox="1">
            <a:spLocks noGrp="1"/>
          </p:cNvSpPr>
          <p:nvPr>
            <p:ph type="body" idx="1"/>
          </p:nvPr>
        </p:nvSpPr>
        <p:spPr>
          <a:xfrm>
            <a:off x="311700" y="1139450"/>
            <a:ext cx="4260300" cy="3393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100">
                <a:solidFill>
                  <a:schemeClr val="dk1"/>
                </a:solidFill>
                <a:latin typeface="Times New Roman"/>
                <a:ea typeface="Times New Roman"/>
                <a:cs typeface="Times New Roman"/>
                <a:sym typeface="Times New Roman"/>
              </a:rPr>
              <a:t>The promise and perils of Bolsonaro’s Brazil, FT view, April  22 2019</a:t>
            </a:r>
            <a:endParaRPr sz="1100">
              <a:solidFill>
                <a:schemeClr val="dk1"/>
              </a:solidFill>
              <a:latin typeface="Times New Roman"/>
              <a:ea typeface="Times New Roman"/>
              <a:cs typeface="Times New Roman"/>
              <a:sym typeface="Times New Roman"/>
            </a:endParaRPr>
          </a:p>
          <a:p>
            <a:pPr marL="0" lvl="0" indent="0" algn="l" rtl="0">
              <a:lnSpc>
                <a:spcPct val="100000"/>
              </a:lnSpc>
              <a:spcBef>
                <a:spcPts val="1500"/>
              </a:spcBef>
              <a:spcAft>
                <a:spcPts val="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a:p>
            <a:pPr marL="0" lvl="0" indent="0" algn="l" rtl="0">
              <a:spcBef>
                <a:spcPts val="1500"/>
              </a:spcBef>
              <a:spcAft>
                <a:spcPts val="0"/>
              </a:spcAft>
              <a:buClr>
                <a:schemeClr val="dk1"/>
              </a:buClr>
              <a:buSzPts val="1100"/>
              <a:buFont typeface="Arial"/>
              <a:buNone/>
            </a:pPr>
            <a:endParaRPr sz="100">
              <a:solidFill>
                <a:schemeClr val="dk1"/>
              </a:solidFill>
            </a:endParaRPr>
          </a:p>
          <a:p>
            <a:pPr marL="0" lvl="0" indent="0" algn="l" rtl="0">
              <a:spcBef>
                <a:spcPts val="0"/>
              </a:spcBef>
              <a:spcAft>
                <a:spcPts val="1200"/>
              </a:spcAft>
              <a:buNone/>
            </a:pPr>
            <a:endParaRPr sz="100"/>
          </a:p>
        </p:txBody>
      </p:sp>
      <p:sp>
        <p:nvSpPr>
          <p:cNvPr id="62" name="Google Shape;62;p14"/>
          <p:cNvSpPr txBox="1">
            <a:spLocks noGrp="1"/>
          </p:cNvSpPr>
          <p:nvPr>
            <p:ph type="title"/>
          </p:nvPr>
        </p:nvSpPr>
        <p:spPr>
          <a:xfrm>
            <a:off x="4748175" y="445025"/>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it’s going</a:t>
            </a:r>
            <a:endParaRPr/>
          </a:p>
        </p:txBody>
      </p:sp>
      <p:sp>
        <p:nvSpPr>
          <p:cNvPr id="63" name="Google Shape;63;p14"/>
          <p:cNvSpPr txBox="1">
            <a:spLocks noGrp="1"/>
          </p:cNvSpPr>
          <p:nvPr>
            <p:ph type="body" idx="1"/>
          </p:nvPr>
        </p:nvSpPr>
        <p:spPr>
          <a:xfrm>
            <a:off x="4644025" y="1139450"/>
            <a:ext cx="4260300" cy="3393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Jan 2023</a:t>
            </a:r>
            <a:endParaRPr sz="2800">
              <a:solidFill>
                <a:schemeClr val="dk1"/>
              </a:solidFill>
            </a:endParaRPr>
          </a:p>
          <a:p>
            <a:pPr marL="0" lvl="0" indent="0" algn="l" rtl="0">
              <a:spcBef>
                <a:spcPts val="1500"/>
              </a:spcBef>
              <a:spcAft>
                <a:spcPts val="1200"/>
              </a:spcAft>
              <a:buNone/>
            </a:pPr>
            <a:endParaRPr/>
          </a:p>
        </p:txBody>
      </p:sp>
      <p:pic>
        <p:nvPicPr>
          <p:cNvPr id="64" name="Google Shape;64;p14"/>
          <p:cNvPicPr preferRelativeResize="0"/>
          <p:nvPr/>
        </p:nvPicPr>
        <p:blipFill>
          <a:blip r:embed="rId3">
            <a:alphaModFix/>
          </a:blip>
          <a:stretch>
            <a:fillRect/>
          </a:stretch>
        </p:blipFill>
        <p:spPr>
          <a:xfrm>
            <a:off x="4644025" y="2379175"/>
            <a:ext cx="2499387" cy="1664161"/>
          </a:xfrm>
          <a:prstGeom prst="rect">
            <a:avLst/>
          </a:prstGeom>
          <a:noFill/>
          <a:ln>
            <a:noFill/>
          </a:ln>
        </p:spPr>
      </p:pic>
      <p:pic>
        <p:nvPicPr>
          <p:cNvPr id="65" name="Google Shape;65;p14"/>
          <p:cNvPicPr preferRelativeResize="0"/>
          <p:nvPr/>
        </p:nvPicPr>
        <p:blipFill>
          <a:blip r:embed="rId4">
            <a:alphaModFix/>
          </a:blip>
          <a:stretch>
            <a:fillRect/>
          </a:stretch>
        </p:blipFill>
        <p:spPr>
          <a:xfrm>
            <a:off x="311699" y="1657174"/>
            <a:ext cx="4260299" cy="2396056"/>
          </a:xfrm>
          <a:prstGeom prst="rect">
            <a:avLst/>
          </a:prstGeom>
          <a:noFill/>
          <a:ln>
            <a:noFill/>
          </a:ln>
        </p:spPr>
      </p:pic>
      <p:sp>
        <p:nvSpPr>
          <p:cNvPr id="66" name="Google Shape;66;p14"/>
          <p:cNvSpPr txBox="1">
            <a:spLocks noGrp="1"/>
          </p:cNvSpPr>
          <p:nvPr>
            <p:ph type="title"/>
          </p:nvPr>
        </p:nvSpPr>
        <p:spPr>
          <a:xfrm>
            <a:off x="311700" y="4139275"/>
            <a:ext cx="426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720"/>
              <a:t>Source: https://www.ft.com/content/33e2640c-5ba6-11e9-939a-341f5ada9d40</a:t>
            </a:r>
            <a:endParaRPr sz="720"/>
          </a:p>
        </p:txBody>
      </p:sp>
      <p:pic>
        <p:nvPicPr>
          <p:cNvPr id="67" name="Google Shape;67;p14"/>
          <p:cNvPicPr preferRelativeResize="0"/>
          <p:nvPr/>
        </p:nvPicPr>
        <p:blipFill>
          <a:blip r:embed="rId5">
            <a:alphaModFix/>
          </a:blip>
          <a:stretch>
            <a:fillRect/>
          </a:stretch>
        </p:blipFill>
        <p:spPr>
          <a:xfrm>
            <a:off x="4644022" y="1482247"/>
            <a:ext cx="4260301" cy="735539"/>
          </a:xfrm>
          <a:prstGeom prst="rect">
            <a:avLst/>
          </a:prstGeom>
          <a:noFill/>
          <a:ln>
            <a:noFill/>
          </a:ln>
        </p:spPr>
      </p:pic>
      <p:pic>
        <p:nvPicPr>
          <p:cNvPr id="68" name="Google Shape;68;p14"/>
          <p:cNvPicPr preferRelativeResize="0"/>
          <p:nvPr/>
        </p:nvPicPr>
        <p:blipFill>
          <a:blip r:embed="rId6">
            <a:alphaModFix/>
          </a:blip>
          <a:stretch>
            <a:fillRect/>
          </a:stretch>
        </p:blipFill>
        <p:spPr>
          <a:xfrm>
            <a:off x="7243748" y="2377250"/>
            <a:ext cx="1660575" cy="917400"/>
          </a:xfrm>
          <a:prstGeom prst="rect">
            <a:avLst/>
          </a:prstGeom>
          <a:noFill/>
          <a:ln>
            <a:noFill/>
          </a:ln>
        </p:spPr>
      </p:pic>
      <p:pic>
        <p:nvPicPr>
          <p:cNvPr id="69" name="Google Shape;69;p14"/>
          <p:cNvPicPr preferRelativeResize="0"/>
          <p:nvPr/>
        </p:nvPicPr>
        <p:blipFill>
          <a:blip r:embed="rId7">
            <a:alphaModFix/>
          </a:blip>
          <a:stretch>
            <a:fillRect/>
          </a:stretch>
        </p:blipFill>
        <p:spPr>
          <a:xfrm>
            <a:off x="7278788" y="3294650"/>
            <a:ext cx="1590491" cy="73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We’ve all been there</a:t>
            </a:r>
            <a:endParaRPr/>
          </a:p>
        </p:txBody>
      </p:sp>
      <p:pic>
        <p:nvPicPr>
          <p:cNvPr id="75" name="Google Shape;75;p15"/>
          <p:cNvPicPr preferRelativeResize="0"/>
          <p:nvPr/>
        </p:nvPicPr>
        <p:blipFill>
          <a:blip r:embed="rId3">
            <a:alphaModFix/>
          </a:blip>
          <a:stretch>
            <a:fillRect/>
          </a:stretch>
        </p:blipFill>
        <p:spPr>
          <a:xfrm>
            <a:off x="152400" y="1170125"/>
            <a:ext cx="4708675" cy="3820974"/>
          </a:xfrm>
          <a:prstGeom prst="rect">
            <a:avLst/>
          </a:prstGeom>
          <a:noFill/>
          <a:ln>
            <a:noFill/>
          </a:ln>
        </p:spPr>
      </p:pic>
      <p:pic>
        <p:nvPicPr>
          <p:cNvPr id="76" name="Google Shape;76;p15"/>
          <p:cNvPicPr preferRelativeResize="0"/>
          <p:nvPr/>
        </p:nvPicPr>
        <p:blipFill>
          <a:blip r:embed="rId4">
            <a:alphaModFix/>
          </a:blip>
          <a:stretch>
            <a:fillRect/>
          </a:stretch>
        </p:blipFill>
        <p:spPr>
          <a:xfrm>
            <a:off x="5013475" y="1170125"/>
            <a:ext cx="3978125" cy="2035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turning point in history? </a:t>
            </a:r>
            <a:endParaRPr/>
          </a:p>
        </p:txBody>
      </p:sp>
      <p:sp>
        <p:nvSpPr>
          <p:cNvPr id="82" name="Google Shape;82;p16"/>
          <p:cNvSpPr txBox="1"/>
          <p:nvPr/>
        </p:nvSpPr>
        <p:spPr>
          <a:xfrm>
            <a:off x="364775" y="1237900"/>
            <a:ext cx="79953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292929"/>
                </a:solidFill>
                <a:highlight>
                  <a:srgbClr val="FFFFFF"/>
                </a:highlight>
                <a:latin typeface="Times New Roman"/>
                <a:ea typeface="Times New Roman"/>
                <a:cs typeface="Times New Roman"/>
                <a:sym typeface="Times New Roman"/>
              </a:rPr>
              <a:t>France in 1789. Russia in 1917. The Europe of the 1930s. The pandemic of 2020. They are all junctures where the river of history changes direction - Margaret MacMillan, historian writing in the Economist, May 2020</a:t>
            </a:r>
            <a:endParaRPr sz="2300">
              <a:solidFill>
                <a:srgbClr val="2929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300">
              <a:solidFill>
                <a:srgbClr val="2929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000">
                <a:solidFill>
                  <a:srgbClr val="292929"/>
                </a:solidFill>
                <a:highlight>
                  <a:srgbClr val="FFFFFF"/>
                </a:highlight>
                <a:latin typeface="Times New Roman"/>
                <a:ea typeface="Times New Roman"/>
                <a:cs typeface="Times New Roman"/>
                <a:sym typeface="Times New Roman"/>
              </a:rPr>
              <a:t>https://www.economist.com/by-invitation/2020/05/09/margaret-macmillan-on-covid-19-as-a-turning-point-in-history</a:t>
            </a:r>
            <a:endParaRPr sz="1000">
              <a:solidFill>
                <a:srgbClr val="292929"/>
              </a:solidFill>
              <a:highlight>
                <a:srgbClr val="FFFFFF"/>
              </a:highlight>
              <a:latin typeface="Times New Roman"/>
              <a:ea typeface="Times New Roman"/>
              <a:cs typeface="Times New Roman"/>
              <a:sym typeface="Times New Roman"/>
            </a:endParaRPr>
          </a:p>
        </p:txBody>
      </p:sp>
      <p:pic>
        <p:nvPicPr>
          <p:cNvPr id="83" name="Google Shape;83;p16"/>
          <p:cNvPicPr preferRelativeResize="0"/>
          <p:nvPr/>
        </p:nvPicPr>
        <p:blipFill>
          <a:blip r:embed="rId3">
            <a:alphaModFix/>
          </a:blip>
          <a:stretch>
            <a:fillRect/>
          </a:stretch>
        </p:blipFill>
        <p:spPr>
          <a:xfrm>
            <a:off x="472088" y="3002075"/>
            <a:ext cx="7991475" cy="184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It certainly seemed that way..</a:t>
            </a:r>
            <a:endParaRPr/>
          </a:p>
        </p:txBody>
      </p:sp>
      <p:sp>
        <p:nvSpPr>
          <p:cNvPr id="89" name="Google Shape;89;p17"/>
          <p:cNvSpPr txBox="1"/>
          <p:nvPr/>
        </p:nvSpPr>
        <p:spPr>
          <a:xfrm>
            <a:off x="311700" y="1159775"/>
            <a:ext cx="7487400" cy="9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50">
                <a:solidFill>
                  <a:schemeClr val="dk1"/>
                </a:solidFill>
                <a:highlight>
                  <a:srgbClr val="FFFFFF"/>
                </a:highlight>
                <a:latin typeface="Times New Roman"/>
                <a:ea typeface="Times New Roman"/>
                <a:cs typeface="Times New Roman"/>
                <a:sym typeface="Times New Roman"/>
              </a:rPr>
              <a:t>UK Government spending increased from 39.5% of GDP in 2019/20 to 53.0% in 2020/21</a:t>
            </a:r>
            <a:endParaRPr sz="155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55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550">
                <a:solidFill>
                  <a:schemeClr val="dk1"/>
                </a:solidFill>
                <a:highlight>
                  <a:srgbClr val="FFFFFF"/>
                </a:highlight>
                <a:latin typeface="Times New Roman"/>
                <a:ea typeface="Times New Roman"/>
                <a:cs typeface="Times New Roman"/>
                <a:sym typeface="Times New Roman"/>
              </a:rPr>
              <a:t>The budget deficit reached a peacetime record of 15% of GDP</a:t>
            </a:r>
            <a:endParaRPr sz="1550">
              <a:solidFill>
                <a:schemeClr val="dk1"/>
              </a:solidFill>
              <a:highlight>
                <a:srgbClr val="FFFFFF"/>
              </a:highlight>
              <a:latin typeface="Times New Roman"/>
              <a:ea typeface="Times New Roman"/>
              <a:cs typeface="Times New Roman"/>
              <a:sym typeface="Times New Roman"/>
            </a:endParaRPr>
          </a:p>
        </p:txBody>
      </p:sp>
      <p:pic>
        <p:nvPicPr>
          <p:cNvPr id="90" name="Google Shape;90;p17"/>
          <p:cNvPicPr preferRelativeResize="0"/>
          <p:nvPr/>
        </p:nvPicPr>
        <p:blipFill>
          <a:blip r:embed="rId3">
            <a:alphaModFix/>
          </a:blip>
          <a:stretch>
            <a:fillRect/>
          </a:stretch>
        </p:blipFill>
        <p:spPr>
          <a:xfrm>
            <a:off x="412800" y="2060075"/>
            <a:ext cx="4028104" cy="2778625"/>
          </a:xfrm>
          <a:prstGeom prst="rect">
            <a:avLst/>
          </a:prstGeom>
          <a:noFill/>
          <a:ln>
            <a:noFill/>
          </a:ln>
        </p:spPr>
      </p:pic>
      <p:pic>
        <p:nvPicPr>
          <p:cNvPr id="91" name="Google Shape;91;p17"/>
          <p:cNvPicPr preferRelativeResize="0"/>
          <p:nvPr/>
        </p:nvPicPr>
        <p:blipFill>
          <a:blip r:embed="rId4">
            <a:alphaModFix/>
          </a:blip>
          <a:stretch>
            <a:fillRect/>
          </a:stretch>
        </p:blipFill>
        <p:spPr>
          <a:xfrm>
            <a:off x="4660500" y="2060074"/>
            <a:ext cx="4249349" cy="954475"/>
          </a:xfrm>
          <a:prstGeom prst="rect">
            <a:avLst/>
          </a:prstGeom>
          <a:noFill/>
          <a:ln>
            <a:noFill/>
          </a:ln>
        </p:spPr>
      </p:pic>
      <p:sp>
        <p:nvSpPr>
          <p:cNvPr id="92" name="Google Shape;92;p17"/>
          <p:cNvSpPr txBox="1"/>
          <p:nvPr/>
        </p:nvSpPr>
        <p:spPr>
          <a:xfrm>
            <a:off x="4660500" y="3014550"/>
            <a:ext cx="417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“Governments can run large fiscal deficits. Central banks can make these fundable at close to zero rates”. </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new Jerusalem?</a:t>
            </a:r>
            <a:endParaRPr/>
          </a:p>
        </p:txBody>
      </p:sp>
      <p:pic>
        <p:nvPicPr>
          <p:cNvPr id="98" name="Google Shape;98;p18"/>
          <p:cNvPicPr preferRelativeResize="0"/>
          <p:nvPr/>
        </p:nvPicPr>
        <p:blipFill>
          <a:blip r:embed="rId3">
            <a:alphaModFix/>
          </a:blip>
          <a:stretch>
            <a:fillRect/>
          </a:stretch>
        </p:blipFill>
        <p:spPr>
          <a:xfrm>
            <a:off x="738375" y="2032375"/>
            <a:ext cx="7115175" cy="2314575"/>
          </a:xfrm>
          <a:prstGeom prst="rect">
            <a:avLst/>
          </a:prstGeom>
          <a:noFill/>
          <a:ln>
            <a:noFill/>
          </a:ln>
        </p:spPr>
      </p:pic>
      <p:sp>
        <p:nvSpPr>
          <p:cNvPr id="99" name="Google Shape;99;p18"/>
          <p:cNvSpPr txBox="1"/>
          <p:nvPr/>
        </p:nvSpPr>
        <p:spPr>
          <a:xfrm>
            <a:off x="6694650" y="4483100"/>
            <a:ext cx="115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Times New Roman"/>
                <a:ea typeface="Times New Roman"/>
                <a:cs typeface="Times New Roman"/>
                <a:sym typeface="Times New Roman"/>
              </a:rPr>
              <a:t>April 3 2020</a:t>
            </a:r>
            <a:endParaRPr sz="1000">
              <a:latin typeface="Times New Roman"/>
              <a:ea typeface="Times New Roman"/>
              <a:cs typeface="Times New Roman"/>
              <a:sym typeface="Times New Roman"/>
            </a:endParaRPr>
          </a:p>
        </p:txBody>
      </p:sp>
      <p:pic>
        <p:nvPicPr>
          <p:cNvPr id="100" name="Google Shape;100;p18"/>
          <p:cNvPicPr preferRelativeResize="0"/>
          <p:nvPr/>
        </p:nvPicPr>
        <p:blipFill>
          <a:blip r:embed="rId4">
            <a:alphaModFix/>
          </a:blip>
          <a:stretch>
            <a:fillRect/>
          </a:stretch>
        </p:blipFill>
        <p:spPr>
          <a:xfrm>
            <a:off x="738375" y="1017725"/>
            <a:ext cx="3767226" cy="101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Two years later… “Polycrisis”</a:t>
            </a:r>
            <a:endParaRPr/>
          </a:p>
        </p:txBody>
      </p:sp>
      <p:pic>
        <p:nvPicPr>
          <p:cNvPr id="106" name="Google Shape;106;p19"/>
          <p:cNvPicPr preferRelativeResize="0"/>
          <p:nvPr/>
        </p:nvPicPr>
        <p:blipFill>
          <a:blip r:embed="rId3">
            <a:alphaModFix/>
          </a:blip>
          <a:stretch>
            <a:fillRect/>
          </a:stretch>
        </p:blipFill>
        <p:spPr>
          <a:xfrm>
            <a:off x="1693013" y="1017725"/>
            <a:ext cx="3820974" cy="3820974"/>
          </a:xfrm>
          <a:prstGeom prst="rect">
            <a:avLst/>
          </a:prstGeom>
          <a:noFill/>
          <a:ln>
            <a:noFill/>
          </a:ln>
        </p:spPr>
      </p:pic>
      <p:sp>
        <p:nvSpPr>
          <p:cNvPr id="107" name="Google Shape;107;p19"/>
          <p:cNvSpPr txBox="1"/>
          <p:nvPr/>
        </p:nvSpPr>
        <p:spPr>
          <a:xfrm>
            <a:off x="442875" y="1017725"/>
            <a:ext cx="1315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Sri Lanka May 2022 riots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Covid (mask), Food (bread), Fuel (fire) and Dollar debt (banks)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08" name="Google Shape;108;p19"/>
          <p:cNvSpPr txBox="1"/>
          <p:nvPr/>
        </p:nvSpPr>
        <p:spPr>
          <a:xfrm>
            <a:off x="5513975" y="1017725"/>
            <a:ext cx="3318300" cy="2770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0F1419"/>
                </a:solidFill>
                <a:latin typeface="Times New Roman"/>
                <a:ea typeface="Times New Roman"/>
                <a:cs typeface="Times New Roman"/>
                <a:sym typeface="Times New Roman"/>
              </a:rPr>
              <a:t>Britain 2023</a:t>
            </a: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r>
              <a:rPr lang="en">
                <a:solidFill>
                  <a:srgbClr val="0F1419"/>
                </a:solidFill>
                <a:latin typeface="Times New Roman"/>
                <a:ea typeface="Times New Roman"/>
                <a:cs typeface="Times New Roman"/>
                <a:sym typeface="Times New Roman"/>
              </a:rPr>
              <a:t>Family food bills up by £800 a year</a:t>
            </a: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r>
              <a:rPr lang="en">
                <a:solidFill>
                  <a:srgbClr val="0F1419"/>
                </a:solidFill>
                <a:latin typeface="Times New Roman"/>
                <a:ea typeface="Times New Roman"/>
                <a:cs typeface="Times New Roman"/>
                <a:sym typeface="Times New Roman"/>
              </a:rPr>
              <a:t>Meters: 3.2m people cut off from gas and electricity </a:t>
            </a: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r>
              <a:rPr lang="en">
                <a:solidFill>
                  <a:srgbClr val="0F1419"/>
                </a:solidFill>
                <a:latin typeface="Times New Roman"/>
                <a:ea typeface="Times New Roman"/>
                <a:cs typeface="Times New Roman"/>
                <a:sym typeface="Times New Roman"/>
              </a:rPr>
              <a:t>Inequality fell to lowest level in a decade during Covid. Now back up to 2018</a:t>
            </a: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endParaRPr>
              <a:solidFill>
                <a:srgbClr val="0F1419"/>
              </a:solidFill>
              <a:latin typeface="Times New Roman"/>
              <a:ea typeface="Times New Roman"/>
              <a:cs typeface="Times New Roman"/>
              <a:sym typeface="Times New Roman"/>
            </a:endParaRPr>
          </a:p>
          <a:p>
            <a:pPr marL="0" lvl="0" indent="0" algn="r" rtl="0">
              <a:spcBef>
                <a:spcPts val="0"/>
              </a:spcBef>
              <a:spcAft>
                <a:spcPts val="0"/>
              </a:spcAft>
              <a:buNone/>
            </a:pPr>
            <a:endParaRPr>
              <a:solidFill>
                <a:srgbClr val="0F1419"/>
              </a:solidFill>
              <a:latin typeface="Times New Roman"/>
              <a:ea typeface="Times New Roman"/>
              <a:cs typeface="Times New Roman"/>
              <a:sym typeface="Times New Roman"/>
            </a:endParaRPr>
          </a:p>
        </p:txBody>
      </p:sp>
      <p:pic>
        <p:nvPicPr>
          <p:cNvPr id="109" name="Google Shape;109;p19"/>
          <p:cNvPicPr preferRelativeResize="0"/>
          <p:nvPr/>
        </p:nvPicPr>
        <p:blipFill>
          <a:blip r:embed="rId4">
            <a:alphaModFix/>
          </a:blip>
          <a:stretch>
            <a:fillRect/>
          </a:stretch>
        </p:blipFill>
        <p:spPr>
          <a:xfrm>
            <a:off x="5769275" y="3115750"/>
            <a:ext cx="3063025" cy="172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Ideology is the problem</a:t>
            </a:r>
            <a:endParaRPr/>
          </a:p>
        </p:txBody>
      </p:sp>
      <p:pic>
        <p:nvPicPr>
          <p:cNvPr id="115" name="Google Shape;115;p20"/>
          <p:cNvPicPr preferRelativeResize="0"/>
          <p:nvPr/>
        </p:nvPicPr>
        <p:blipFill>
          <a:blip r:embed="rId3">
            <a:alphaModFix/>
          </a:blip>
          <a:stretch>
            <a:fillRect/>
          </a:stretch>
        </p:blipFill>
        <p:spPr>
          <a:xfrm>
            <a:off x="477925" y="1222225"/>
            <a:ext cx="1799367" cy="1349525"/>
          </a:xfrm>
          <a:prstGeom prst="rect">
            <a:avLst/>
          </a:prstGeom>
          <a:noFill/>
          <a:ln>
            <a:noFill/>
          </a:ln>
        </p:spPr>
      </p:pic>
      <p:sp>
        <p:nvSpPr>
          <p:cNvPr id="116" name="Google Shape;116;p20"/>
          <p:cNvSpPr txBox="1"/>
          <p:nvPr/>
        </p:nvSpPr>
        <p:spPr>
          <a:xfrm>
            <a:off x="477925" y="3062950"/>
            <a:ext cx="80904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dk1"/>
                </a:solidFill>
                <a:latin typeface="Times New Roman"/>
                <a:ea typeface="Times New Roman"/>
                <a:cs typeface="Times New Roman"/>
                <a:sym typeface="Times New Roman"/>
              </a:rPr>
              <a:t>Minsky</a:t>
            </a:r>
            <a:r>
              <a:rPr lang="en" sz="2100">
                <a:latin typeface="Times New Roman"/>
                <a:ea typeface="Times New Roman"/>
                <a:cs typeface="Times New Roman"/>
                <a:sym typeface="Times New Roman"/>
              </a:rPr>
              <a:t> argued politicians – the Princes in his Hamlet allusion – who believed themselves above influence were, in fact, limited by the beliefs used to determine the options that are presented to them.</a:t>
            </a:r>
            <a:endParaRPr sz="2100">
              <a:latin typeface="Times New Roman"/>
              <a:ea typeface="Times New Roman"/>
              <a:cs typeface="Times New Roman"/>
              <a:sym typeface="Times New Roman"/>
            </a:endParaRPr>
          </a:p>
        </p:txBody>
      </p:sp>
      <p:sp>
        <p:nvSpPr>
          <p:cNvPr id="117" name="Google Shape;117;p20"/>
          <p:cNvSpPr txBox="1"/>
          <p:nvPr/>
        </p:nvSpPr>
        <p:spPr>
          <a:xfrm>
            <a:off x="2226675" y="1092000"/>
            <a:ext cx="62634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Times New Roman"/>
                <a:ea typeface="Times New Roman"/>
                <a:cs typeface="Times New Roman"/>
                <a:sym typeface="Times New Roman"/>
              </a:rPr>
              <a:t>Hyman Minsky:</a:t>
            </a:r>
            <a:r>
              <a:rPr lang="en" sz="2300" i="1">
                <a:latin typeface="Times New Roman"/>
                <a:ea typeface="Times New Roman"/>
                <a:cs typeface="Times New Roman"/>
                <a:sym typeface="Times New Roman"/>
              </a:rPr>
              <a:t> “The game of policy making is rigged. The Prince is constrained by the theory of his intellectuals”</a:t>
            </a:r>
            <a:endParaRPr sz="2300" i="1">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Inflation has multiple causes. The response is orthodoxy.</a:t>
            </a:r>
            <a:endParaRPr/>
          </a:p>
        </p:txBody>
      </p:sp>
      <p:sp>
        <p:nvSpPr>
          <p:cNvPr id="123" name="Google Shape;123;p21"/>
          <p:cNvSpPr txBox="1"/>
          <p:nvPr/>
        </p:nvSpPr>
        <p:spPr>
          <a:xfrm>
            <a:off x="481925" y="1170125"/>
            <a:ext cx="51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Inflation from war - food, fuel</a:t>
            </a:r>
            <a:endParaRPr>
              <a:latin typeface="Times New Roman"/>
              <a:ea typeface="Times New Roman"/>
              <a:cs typeface="Times New Roman"/>
              <a:sym typeface="Times New Roman"/>
            </a:endParaRPr>
          </a:p>
        </p:txBody>
      </p:sp>
      <p:sp>
        <p:nvSpPr>
          <p:cNvPr id="124" name="Google Shape;124;p21"/>
          <p:cNvSpPr txBox="1"/>
          <p:nvPr/>
        </p:nvSpPr>
        <p:spPr>
          <a:xfrm>
            <a:off x="481925" y="1676075"/>
            <a:ext cx="51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Inflation from Covid supply constraints and climate emergency</a:t>
            </a:r>
            <a:endParaRPr>
              <a:latin typeface="Times New Roman"/>
              <a:ea typeface="Times New Roman"/>
              <a:cs typeface="Times New Roman"/>
              <a:sym typeface="Times New Roman"/>
            </a:endParaRPr>
          </a:p>
        </p:txBody>
      </p:sp>
      <p:sp>
        <p:nvSpPr>
          <p:cNvPr id="125" name="Google Shape;125;p21"/>
          <p:cNvSpPr txBox="1"/>
          <p:nvPr/>
        </p:nvSpPr>
        <p:spPr>
          <a:xfrm>
            <a:off x="481925" y="2159625"/>
            <a:ext cx="51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Answer: Austerity and Interest Rate hikes</a:t>
            </a:r>
            <a:endParaRPr>
              <a:latin typeface="Times New Roman"/>
              <a:ea typeface="Times New Roman"/>
              <a:cs typeface="Times New Roman"/>
              <a:sym typeface="Times New Roman"/>
            </a:endParaRPr>
          </a:p>
        </p:txBody>
      </p:sp>
      <p:sp>
        <p:nvSpPr>
          <p:cNvPr id="126" name="Google Shape;126;p21"/>
          <p:cNvSpPr txBox="1"/>
          <p:nvPr/>
        </p:nvSpPr>
        <p:spPr>
          <a:xfrm>
            <a:off x="481925" y="2654363"/>
            <a:ext cx="51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Heading into recession purely as a policy choice</a:t>
            </a:r>
            <a:endParaRPr>
              <a:latin typeface="Times New Roman"/>
              <a:ea typeface="Times New Roman"/>
              <a:cs typeface="Times New Roman"/>
              <a:sym typeface="Times New Roman"/>
            </a:endParaRPr>
          </a:p>
        </p:txBody>
      </p:sp>
      <p:pic>
        <p:nvPicPr>
          <p:cNvPr id="127" name="Google Shape;127;p21"/>
          <p:cNvPicPr preferRelativeResize="0"/>
          <p:nvPr/>
        </p:nvPicPr>
        <p:blipFill>
          <a:blip r:embed="rId3">
            <a:alphaModFix/>
          </a:blip>
          <a:stretch>
            <a:fillRect/>
          </a:stretch>
        </p:blipFill>
        <p:spPr>
          <a:xfrm>
            <a:off x="5751675" y="1170125"/>
            <a:ext cx="2780861" cy="3820975"/>
          </a:xfrm>
          <a:prstGeom prst="rect">
            <a:avLst/>
          </a:prstGeom>
          <a:noFill/>
          <a:ln>
            <a:noFill/>
          </a:ln>
        </p:spPr>
      </p:pic>
      <p:sp>
        <p:nvSpPr>
          <p:cNvPr id="128" name="Google Shape;128;p21"/>
          <p:cNvSpPr txBox="1"/>
          <p:nvPr/>
        </p:nvSpPr>
        <p:spPr>
          <a:xfrm>
            <a:off x="481925" y="3563625"/>
            <a:ext cx="5156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Big developed central banks - led by Federal Reserve - hike interest rates, suck capital back from developing countries to the Global North, causing currency depreciation and dollar debt crisis</a:t>
            </a:r>
            <a:endParaRPr>
              <a:latin typeface="Times New Roman"/>
              <a:ea typeface="Times New Roman"/>
              <a:cs typeface="Times New Roman"/>
              <a:sym typeface="Times New Roman"/>
            </a:endParaRPr>
          </a:p>
        </p:txBody>
      </p:sp>
      <p:sp>
        <p:nvSpPr>
          <p:cNvPr id="129" name="Google Shape;129;p21"/>
          <p:cNvSpPr txBox="1"/>
          <p:nvPr/>
        </p:nvSpPr>
        <p:spPr>
          <a:xfrm>
            <a:off x="481925" y="3149125"/>
            <a:ext cx="515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In richer nations dampen domestic economic activity, lowers demand</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7" ma:contentTypeDescription="Create a new document." ma:contentTypeScope="" ma:versionID="bc75574e3b98711967d8cd8648dddec0">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b913963d0f473b1dade13373df478321"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2F3E8-F2F2-41F1-8826-8BF6E421FA13}">
  <ds:schemaRefs>
    <ds:schemaRef ds:uri="http://schemas.microsoft.com/sharepoint/v3/contenttype/forms"/>
  </ds:schemaRefs>
</ds:datastoreItem>
</file>

<file path=customXml/itemProps2.xml><?xml version="1.0" encoding="utf-8"?>
<ds:datastoreItem xmlns:ds="http://schemas.openxmlformats.org/officeDocument/2006/customXml" ds:itemID="{0641BCD5-4881-4AAC-9A24-D1B937019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4c06d-aab4-4666-acbc-dd8b8feace10"/>
    <ds:schemaRef ds:uri="c21c95aa-95dc-4e70-b944-a996db0d6de7"/>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On-screen Show (16:9)</PresentationFormat>
  <Paragraphs>106</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Simple Light</vt:lpstr>
      <vt:lpstr>Randeep Ramesh</vt:lpstr>
      <vt:lpstr>How it started</vt:lpstr>
      <vt:lpstr>We’ve all been there</vt:lpstr>
      <vt:lpstr>A turning point in history? </vt:lpstr>
      <vt:lpstr>It certainly seemed that way..</vt:lpstr>
      <vt:lpstr>A new Jerusalem?</vt:lpstr>
      <vt:lpstr>Two years later… “Polycrisis”</vt:lpstr>
      <vt:lpstr>Ideology is the problem</vt:lpstr>
      <vt:lpstr>Inflation has multiple causes. The response is orthodoxy.</vt:lpstr>
      <vt:lpstr>Don’t put Central Banks in charge of the crisis</vt:lpstr>
      <vt:lpstr>Inflation is always and everywhere a matter of social conflict.</vt:lpstr>
      <vt:lpstr>Monetary policy is not apolitical, but it is undemocratic.  </vt:lpstr>
      <vt:lpstr>Austerity by design</vt:lpstr>
      <vt:lpstr>“It’s an oligarch’s world, we only live here” - James Galbraith</vt:lpstr>
      <vt:lpstr>Money power </vt:lpstr>
      <vt:lpstr>Democracy v Capitalism</vt:lpstr>
      <vt:lpstr>A society not a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Randeep Ramesh</dc:title>
  <cp:lastModifiedBy>Geoff Tily</cp:lastModifiedBy>
  <cp:revision>1</cp:revision>
  <cp:lastPrinted>2023-02-08T15:30:59Z</cp:lastPrinted>
  <dcterms:modified xsi:type="dcterms:W3CDTF">2023-02-08T15:31:00Z</dcterms:modified>
</cp:coreProperties>
</file>