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1"/>
    <p:sldMasterId id="2147483889" r:id="rId2"/>
    <p:sldMasterId id="2147483914" r:id="rId3"/>
    <p:sldMasterId id="2147483919" r:id="rId4"/>
  </p:sldMasterIdLst>
  <p:notesMasterIdLst>
    <p:notesMasterId r:id="rId20"/>
  </p:notesMasterIdLst>
  <p:handoutMasterIdLst>
    <p:handoutMasterId r:id="rId21"/>
  </p:handoutMasterIdLst>
  <p:sldIdLst>
    <p:sldId id="395" r:id="rId5"/>
    <p:sldId id="685" r:id="rId6"/>
    <p:sldId id="675" r:id="rId7"/>
    <p:sldId id="683" r:id="rId8"/>
    <p:sldId id="676" r:id="rId9"/>
    <p:sldId id="679" r:id="rId10"/>
    <p:sldId id="680" r:id="rId11"/>
    <p:sldId id="688" r:id="rId12"/>
    <p:sldId id="677" r:id="rId13"/>
    <p:sldId id="687" r:id="rId14"/>
    <p:sldId id="681" r:id="rId15"/>
    <p:sldId id="684" r:id="rId16"/>
    <p:sldId id="686" r:id="rId17"/>
    <p:sldId id="682" r:id="rId18"/>
    <p:sldId id="533" r:id="rId19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61">
          <p15:clr>
            <a:srgbClr val="A4A3A4"/>
          </p15:clr>
        </p15:guide>
        <p15:guide id="2" pos="1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5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19C3FF"/>
    <a:srgbClr val="A60000"/>
    <a:srgbClr val="FFFFFF"/>
    <a:srgbClr val="6DD9FF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614426-44B1-4290-BF9A-0BB8335E065F}" v="4" dt="2020-09-11T12:50:35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278" autoAdjust="0"/>
    <p:restoredTop sz="95257" autoAdjust="0"/>
  </p:normalViewPr>
  <p:slideViewPr>
    <p:cSldViewPr>
      <p:cViewPr>
        <p:scale>
          <a:sx n="100" d="100"/>
          <a:sy n="100" d="100"/>
        </p:scale>
        <p:origin x="144" y="192"/>
      </p:cViewPr>
      <p:guideLst>
        <p:guide orient="horz" pos="1661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notesViewPr>
    <p:cSldViewPr>
      <p:cViewPr>
        <p:scale>
          <a:sx n="70" d="100"/>
          <a:sy n="70" d="100"/>
        </p:scale>
        <p:origin x="2410" y="-331"/>
      </p:cViewPr>
      <p:guideLst>
        <p:guide orient="horz" pos="218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8" Type="http://schemas.openxmlformats.org/officeDocument/2006/relationships/slide" Target="slides/slide4.xml"/><Relationship Id="rId2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47" Type="http://schemas.openxmlformats.org/officeDocument/2006/relationships/customXml" Target="../customXml/item2.xml"/><Relationship Id="rId25" Type="http://schemas.openxmlformats.org/officeDocument/2006/relationships/tableStyles" Target="tableStyle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7" Type="http://schemas.openxmlformats.org/officeDocument/2006/relationships/slide" Target="slides/slide3.xml"/><Relationship Id="rId46" Type="http://schemas.openxmlformats.org/officeDocument/2006/relationships/customXml" Target="../customXml/item1.xml"/><Relationship Id="rId20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24" Type="http://schemas.openxmlformats.org/officeDocument/2006/relationships/theme" Target="theme/theme1.xml"/><Relationship Id="rId45" Type="http://schemas.microsoft.com/office/2015/10/relationships/revisionInfo" Target="revisionInfo.xml"/><Relationship Id="rId11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viewProps" Target="viewProps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44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9" Type="http://schemas.openxmlformats.org/officeDocument/2006/relationships/slide" Target="slides/slide5.xml"/><Relationship Id="rId22" Type="http://schemas.openxmlformats.org/officeDocument/2006/relationships/presProps" Target="presProps.xml"/><Relationship Id="rId14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48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, Giulia" userId="3090c06c-3a9e-40ea-a9bc-0678d37e4333" providerId="ADAL" clId="{C8614426-44B1-4290-BF9A-0BB8335E065F}"/>
    <pc:docChg chg="addSld modSld">
      <pc:chgData name="Lotti, Giulia" userId="3090c06c-3a9e-40ea-a9bc-0678d37e4333" providerId="ADAL" clId="{C8614426-44B1-4290-BF9A-0BB8335E065F}" dt="2020-09-11T12:52:46.547" v="86" actId="20577"/>
      <pc:docMkLst>
        <pc:docMk/>
      </pc:docMkLst>
      <pc:sldChg chg="addSp modSp new mod">
        <pc:chgData name="Lotti, Giulia" userId="3090c06c-3a9e-40ea-a9bc-0678d37e4333" providerId="ADAL" clId="{C8614426-44B1-4290-BF9A-0BB8335E065F}" dt="2020-09-11T12:52:46.547" v="86" actId="20577"/>
        <pc:sldMkLst>
          <pc:docMk/>
          <pc:sldMk cId="1471559147" sldId="624"/>
        </pc:sldMkLst>
        <pc:spChg chg="add mod">
          <ac:chgData name="Lotti, Giulia" userId="3090c06c-3a9e-40ea-a9bc-0678d37e4333" providerId="ADAL" clId="{C8614426-44B1-4290-BF9A-0BB8335E065F}" dt="2020-09-11T12:49:45.298" v="55" actId="20577"/>
          <ac:spMkLst>
            <pc:docMk/>
            <pc:sldMk cId="1471559147" sldId="624"/>
            <ac:spMk id="3" creationId="{19ED94EA-97DC-4EEA-897F-A5BB7A80A43D}"/>
          </ac:spMkLst>
        </pc:spChg>
        <pc:spChg chg="add mod">
          <ac:chgData name="Lotti, Giulia" userId="3090c06c-3a9e-40ea-a9bc-0678d37e4333" providerId="ADAL" clId="{C8614426-44B1-4290-BF9A-0BB8335E065F}" dt="2020-09-11T12:52:46.547" v="86" actId="20577"/>
          <ac:spMkLst>
            <pc:docMk/>
            <pc:sldMk cId="1471559147" sldId="624"/>
            <ac:spMk id="4" creationId="{7B259F82-5B65-42E8-A32F-C245B0C61F45}"/>
          </ac:spMkLst>
        </pc:spChg>
        <pc:picChg chg="add mod">
          <ac:chgData name="Lotti, Giulia" userId="3090c06c-3a9e-40ea-a9bc-0678d37e4333" providerId="ADAL" clId="{C8614426-44B1-4290-BF9A-0BB8335E065F}" dt="2020-09-11T12:49:52.694" v="56" actId="1076"/>
          <ac:picMkLst>
            <pc:docMk/>
            <pc:sldMk cId="1471559147" sldId="624"/>
            <ac:picMk id="2" creationId="{C152AC36-DFDA-4A94-8774-9D65F48A8E4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Shadow FFR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Tabelle1!$A$2:$A$193</c:f>
              <c:numCache>
                <c:formatCode>mmm\-yy</c:formatCode>
                <c:ptCount val="192"/>
                <c:pt idx="0">
                  <c:v>39083.0</c:v>
                </c:pt>
                <c:pt idx="1">
                  <c:v>39114.0</c:v>
                </c:pt>
                <c:pt idx="2">
                  <c:v>39142.0</c:v>
                </c:pt>
                <c:pt idx="3">
                  <c:v>39173.0</c:v>
                </c:pt>
                <c:pt idx="4">
                  <c:v>39203.0</c:v>
                </c:pt>
                <c:pt idx="5">
                  <c:v>39234.0</c:v>
                </c:pt>
                <c:pt idx="6">
                  <c:v>39264.0</c:v>
                </c:pt>
                <c:pt idx="7">
                  <c:v>39295.0</c:v>
                </c:pt>
                <c:pt idx="8">
                  <c:v>39326.0</c:v>
                </c:pt>
                <c:pt idx="9">
                  <c:v>39356.0</c:v>
                </c:pt>
                <c:pt idx="10">
                  <c:v>39387.0</c:v>
                </c:pt>
                <c:pt idx="11">
                  <c:v>39417.0</c:v>
                </c:pt>
                <c:pt idx="12">
                  <c:v>39448.0</c:v>
                </c:pt>
                <c:pt idx="13">
                  <c:v>39479.0</c:v>
                </c:pt>
                <c:pt idx="14">
                  <c:v>39508.0</c:v>
                </c:pt>
                <c:pt idx="15">
                  <c:v>39539.0</c:v>
                </c:pt>
                <c:pt idx="16">
                  <c:v>39569.0</c:v>
                </c:pt>
                <c:pt idx="17">
                  <c:v>39600.0</c:v>
                </c:pt>
                <c:pt idx="18">
                  <c:v>39630.0</c:v>
                </c:pt>
                <c:pt idx="19">
                  <c:v>39661.0</c:v>
                </c:pt>
                <c:pt idx="20">
                  <c:v>39692.0</c:v>
                </c:pt>
                <c:pt idx="21">
                  <c:v>39722.0</c:v>
                </c:pt>
                <c:pt idx="22">
                  <c:v>39753.0</c:v>
                </c:pt>
                <c:pt idx="23">
                  <c:v>39783.0</c:v>
                </c:pt>
                <c:pt idx="24">
                  <c:v>39814.0</c:v>
                </c:pt>
                <c:pt idx="25">
                  <c:v>39845.0</c:v>
                </c:pt>
                <c:pt idx="26">
                  <c:v>39873.0</c:v>
                </c:pt>
                <c:pt idx="27">
                  <c:v>39904.0</c:v>
                </c:pt>
                <c:pt idx="28">
                  <c:v>39934.0</c:v>
                </c:pt>
                <c:pt idx="29">
                  <c:v>39965.0</c:v>
                </c:pt>
                <c:pt idx="30">
                  <c:v>39995.0</c:v>
                </c:pt>
                <c:pt idx="31">
                  <c:v>40026.0</c:v>
                </c:pt>
                <c:pt idx="32">
                  <c:v>40057.0</c:v>
                </c:pt>
                <c:pt idx="33">
                  <c:v>40087.0</c:v>
                </c:pt>
                <c:pt idx="34">
                  <c:v>40118.0</c:v>
                </c:pt>
                <c:pt idx="35">
                  <c:v>40148.0</c:v>
                </c:pt>
                <c:pt idx="36">
                  <c:v>40179.0</c:v>
                </c:pt>
                <c:pt idx="37">
                  <c:v>40210.0</c:v>
                </c:pt>
                <c:pt idx="38">
                  <c:v>40238.0</c:v>
                </c:pt>
                <c:pt idx="39">
                  <c:v>40269.0</c:v>
                </c:pt>
                <c:pt idx="40">
                  <c:v>40299.0</c:v>
                </c:pt>
                <c:pt idx="41">
                  <c:v>40330.0</c:v>
                </c:pt>
                <c:pt idx="42">
                  <c:v>40360.0</c:v>
                </c:pt>
                <c:pt idx="43">
                  <c:v>40391.0</c:v>
                </c:pt>
                <c:pt idx="44">
                  <c:v>40422.0</c:v>
                </c:pt>
                <c:pt idx="45">
                  <c:v>40452.0</c:v>
                </c:pt>
                <c:pt idx="46">
                  <c:v>40483.0</c:v>
                </c:pt>
                <c:pt idx="47">
                  <c:v>40513.0</c:v>
                </c:pt>
                <c:pt idx="48">
                  <c:v>40544.0</c:v>
                </c:pt>
                <c:pt idx="49">
                  <c:v>40575.0</c:v>
                </c:pt>
                <c:pt idx="50">
                  <c:v>40603.0</c:v>
                </c:pt>
                <c:pt idx="51">
                  <c:v>40634.0</c:v>
                </c:pt>
                <c:pt idx="52">
                  <c:v>40664.0</c:v>
                </c:pt>
                <c:pt idx="53">
                  <c:v>40695.0</c:v>
                </c:pt>
                <c:pt idx="54">
                  <c:v>40725.0</c:v>
                </c:pt>
                <c:pt idx="55">
                  <c:v>40756.0</c:v>
                </c:pt>
                <c:pt idx="56">
                  <c:v>40787.0</c:v>
                </c:pt>
                <c:pt idx="57">
                  <c:v>40817.0</c:v>
                </c:pt>
                <c:pt idx="58">
                  <c:v>40848.0</c:v>
                </c:pt>
                <c:pt idx="59">
                  <c:v>40878.0</c:v>
                </c:pt>
                <c:pt idx="60">
                  <c:v>40909.0</c:v>
                </c:pt>
                <c:pt idx="61">
                  <c:v>40940.0</c:v>
                </c:pt>
                <c:pt idx="62">
                  <c:v>40969.0</c:v>
                </c:pt>
                <c:pt idx="63">
                  <c:v>41000.0</c:v>
                </c:pt>
                <c:pt idx="64">
                  <c:v>41030.0</c:v>
                </c:pt>
                <c:pt idx="65">
                  <c:v>41061.0</c:v>
                </c:pt>
                <c:pt idx="66">
                  <c:v>41091.0</c:v>
                </c:pt>
                <c:pt idx="67">
                  <c:v>41122.0</c:v>
                </c:pt>
                <c:pt idx="68">
                  <c:v>41153.0</c:v>
                </c:pt>
                <c:pt idx="69">
                  <c:v>41183.0</c:v>
                </c:pt>
                <c:pt idx="70">
                  <c:v>41214.0</c:v>
                </c:pt>
                <c:pt idx="71">
                  <c:v>41244.0</c:v>
                </c:pt>
                <c:pt idx="72">
                  <c:v>41275.0</c:v>
                </c:pt>
                <c:pt idx="73">
                  <c:v>41306.0</c:v>
                </c:pt>
                <c:pt idx="74">
                  <c:v>41334.0</c:v>
                </c:pt>
                <c:pt idx="75">
                  <c:v>41365.0</c:v>
                </c:pt>
                <c:pt idx="76">
                  <c:v>41395.0</c:v>
                </c:pt>
                <c:pt idx="77">
                  <c:v>41426.0</c:v>
                </c:pt>
                <c:pt idx="78">
                  <c:v>41456.0</c:v>
                </c:pt>
                <c:pt idx="79">
                  <c:v>41487.0</c:v>
                </c:pt>
                <c:pt idx="80">
                  <c:v>41518.0</c:v>
                </c:pt>
                <c:pt idx="81">
                  <c:v>41548.0</c:v>
                </c:pt>
                <c:pt idx="82">
                  <c:v>41579.0</c:v>
                </c:pt>
                <c:pt idx="83">
                  <c:v>41609.0</c:v>
                </c:pt>
                <c:pt idx="84">
                  <c:v>41640.0</c:v>
                </c:pt>
                <c:pt idx="85">
                  <c:v>41671.0</c:v>
                </c:pt>
                <c:pt idx="86">
                  <c:v>41699.0</c:v>
                </c:pt>
                <c:pt idx="87">
                  <c:v>41730.0</c:v>
                </c:pt>
                <c:pt idx="88">
                  <c:v>41760.0</c:v>
                </c:pt>
                <c:pt idx="89">
                  <c:v>41791.0</c:v>
                </c:pt>
                <c:pt idx="90">
                  <c:v>41821.0</c:v>
                </c:pt>
                <c:pt idx="91">
                  <c:v>41852.0</c:v>
                </c:pt>
                <c:pt idx="92">
                  <c:v>41883.0</c:v>
                </c:pt>
                <c:pt idx="93">
                  <c:v>41913.0</c:v>
                </c:pt>
                <c:pt idx="94">
                  <c:v>41944.0</c:v>
                </c:pt>
                <c:pt idx="95">
                  <c:v>41974.0</c:v>
                </c:pt>
                <c:pt idx="96">
                  <c:v>42005.0</c:v>
                </c:pt>
                <c:pt idx="97">
                  <c:v>42036.0</c:v>
                </c:pt>
                <c:pt idx="98">
                  <c:v>42064.0</c:v>
                </c:pt>
                <c:pt idx="99">
                  <c:v>42095.0</c:v>
                </c:pt>
                <c:pt idx="100">
                  <c:v>42125.0</c:v>
                </c:pt>
                <c:pt idx="101">
                  <c:v>42156.0</c:v>
                </c:pt>
                <c:pt idx="102">
                  <c:v>42186.0</c:v>
                </c:pt>
                <c:pt idx="103">
                  <c:v>42217.0</c:v>
                </c:pt>
                <c:pt idx="104">
                  <c:v>42248.0</c:v>
                </c:pt>
                <c:pt idx="105">
                  <c:v>42278.0</c:v>
                </c:pt>
                <c:pt idx="106">
                  <c:v>42309.0</c:v>
                </c:pt>
                <c:pt idx="107">
                  <c:v>42339.0</c:v>
                </c:pt>
                <c:pt idx="108">
                  <c:v>42370.0</c:v>
                </c:pt>
                <c:pt idx="109">
                  <c:v>42401.0</c:v>
                </c:pt>
                <c:pt idx="110">
                  <c:v>42430.0</c:v>
                </c:pt>
                <c:pt idx="111">
                  <c:v>42461.0</c:v>
                </c:pt>
                <c:pt idx="112">
                  <c:v>42491.0</c:v>
                </c:pt>
                <c:pt idx="113">
                  <c:v>42522.0</c:v>
                </c:pt>
                <c:pt idx="114">
                  <c:v>42552.0</c:v>
                </c:pt>
                <c:pt idx="115">
                  <c:v>42583.0</c:v>
                </c:pt>
                <c:pt idx="116">
                  <c:v>42614.0</c:v>
                </c:pt>
                <c:pt idx="117">
                  <c:v>42644.0</c:v>
                </c:pt>
                <c:pt idx="118">
                  <c:v>42675.0</c:v>
                </c:pt>
                <c:pt idx="119">
                  <c:v>42705.0</c:v>
                </c:pt>
                <c:pt idx="120">
                  <c:v>42736.0</c:v>
                </c:pt>
                <c:pt idx="121">
                  <c:v>42767.0</c:v>
                </c:pt>
                <c:pt idx="122">
                  <c:v>42795.0</c:v>
                </c:pt>
                <c:pt idx="123">
                  <c:v>42826.0</c:v>
                </c:pt>
                <c:pt idx="124">
                  <c:v>42856.0</c:v>
                </c:pt>
                <c:pt idx="125">
                  <c:v>42887.0</c:v>
                </c:pt>
                <c:pt idx="126">
                  <c:v>42917.0</c:v>
                </c:pt>
                <c:pt idx="127">
                  <c:v>42948.0</c:v>
                </c:pt>
                <c:pt idx="128">
                  <c:v>42979.0</c:v>
                </c:pt>
                <c:pt idx="129">
                  <c:v>43009.0</c:v>
                </c:pt>
                <c:pt idx="130">
                  <c:v>43040.0</c:v>
                </c:pt>
                <c:pt idx="131">
                  <c:v>43070.0</c:v>
                </c:pt>
                <c:pt idx="132">
                  <c:v>43101.0</c:v>
                </c:pt>
                <c:pt idx="133">
                  <c:v>43132.0</c:v>
                </c:pt>
                <c:pt idx="134">
                  <c:v>43160.0</c:v>
                </c:pt>
                <c:pt idx="135">
                  <c:v>43191.0</c:v>
                </c:pt>
                <c:pt idx="136">
                  <c:v>43221.0</c:v>
                </c:pt>
                <c:pt idx="137">
                  <c:v>43252.0</c:v>
                </c:pt>
                <c:pt idx="138">
                  <c:v>43282.0</c:v>
                </c:pt>
                <c:pt idx="139">
                  <c:v>43313.0</c:v>
                </c:pt>
                <c:pt idx="140">
                  <c:v>43344.0</c:v>
                </c:pt>
                <c:pt idx="141">
                  <c:v>43374.0</c:v>
                </c:pt>
                <c:pt idx="142">
                  <c:v>43405.0</c:v>
                </c:pt>
                <c:pt idx="143">
                  <c:v>43435.0</c:v>
                </c:pt>
                <c:pt idx="144">
                  <c:v>43466.0</c:v>
                </c:pt>
                <c:pt idx="145">
                  <c:v>43497.0</c:v>
                </c:pt>
                <c:pt idx="146">
                  <c:v>43525.0</c:v>
                </c:pt>
                <c:pt idx="147">
                  <c:v>43556.0</c:v>
                </c:pt>
                <c:pt idx="148">
                  <c:v>43586.0</c:v>
                </c:pt>
                <c:pt idx="149">
                  <c:v>43617.0</c:v>
                </c:pt>
                <c:pt idx="150">
                  <c:v>43647.0</c:v>
                </c:pt>
                <c:pt idx="151">
                  <c:v>43678.0</c:v>
                </c:pt>
                <c:pt idx="152">
                  <c:v>43709.0</c:v>
                </c:pt>
                <c:pt idx="153">
                  <c:v>43739.0</c:v>
                </c:pt>
                <c:pt idx="154">
                  <c:v>43770.0</c:v>
                </c:pt>
                <c:pt idx="155">
                  <c:v>43800.0</c:v>
                </c:pt>
                <c:pt idx="156">
                  <c:v>43831.0</c:v>
                </c:pt>
                <c:pt idx="157">
                  <c:v>43862.0</c:v>
                </c:pt>
                <c:pt idx="158">
                  <c:v>43891.0</c:v>
                </c:pt>
                <c:pt idx="159">
                  <c:v>43922.0</c:v>
                </c:pt>
                <c:pt idx="160">
                  <c:v>43952.0</c:v>
                </c:pt>
                <c:pt idx="161">
                  <c:v>43983.0</c:v>
                </c:pt>
                <c:pt idx="162">
                  <c:v>44013.0</c:v>
                </c:pt>
                <c:pt idx="163">
                  <c:v>44044.0</c:v>
                </c:pt>
                <c:pt idx="164">
                  <c:v>44075.0</c:v>
                </c:pt>
                <c:pt idx="165">
                  <c:v>44105.0</c:v>
                </c:pt>
                <c:pt idx="166">
                  <c:v>44136.0</c:v>
                </c:pt>
                <c:pt idx="167">
                  <c:v>44166.0</c:v>
                </c:pt>
                <c:pt idx="168">
                  <c:v>44197.0</c:v>
                </c:pt>
                <c:pt idx="169">
                  <c:v>44228.0</c:v>
                </c:pt>
                <c:pt idx="170">
                  <c:v>44256.0</c:v>
                </c:pt>
                <c:pt idx="171">
                  <c:v>44287.0</c:v>
                </c:pt>
                <c:pt idx="172">
                  <c:v>44317.0</c:v>
                </c:pt>
                <c:pt idx="173">
                  <c:v>44348.0</c:v>
                </c:pt>
                <c:pt idx="174">
                  <c:v>44378.0</c:v>
                </c:pt>
                <c:pt idx="175">
                  <c:v>44409.0</c:v>
                </c:pt>
                <c:pt idx="176">
                  <c:v>44440.0</c:v>
                </c:pt>
                <c:pt idx="177">
                  <c:v>44470.0</c:v>
                </c:pt>
                <c:pt idx="178">
                  <c:v>44501.0</c:v>
                </c:pt>
                <c:pt idx="179">
                  <c:v>44531.0</c:v>
                </c:pt>
                <c:pt idx="180">
                  <c:v>44562.0</c:v>
                </c:pt>
                <c:pt idx="181">
                  <c:v>44593.0</c:v>
                </c:pt>
                <c:pt idx="182">
                  <c:v>44621.0</c:v>
                </c:pt>
                <c:pt idx="183">
                  <c:v>44652.0</c:v>
                </c:pt>
                <c:pt idx="184">
                  <c:v>44682.0</c:v>
                </c:pt>
                <c:pt idx="185">
                  <c:v>44713.0</c:v>
                </c:pt>
                <c:pt idx="186">
                  <c:v>44743.0</c:v>
                </c:pt>
                <c:pt idx="187">
                  <c:v>44774.0</c:v>
                </c:pt>
                <c:pt idx="188">
                  <c:v>44805.0</c:v>
                </c:pt>
                <c:pt idx="189">
                  <c:v>44835.0</c:v>
                </c:pt>
                <c:pt idx="190">
                  <c:v>44866.0</c:v>
                </c:pt>
                <c:pt idx="191">
                  <c:v>44896.0</c:v>
                </c:pt>
              </c:numCache>
            </c:numRef>
          </c:cat>
          <c:val>
            <c:numRef>
              <c:f>Tabelle1!$B$2:$B$181</c:f>
              <c:numCache>
                <c:formatCode>General</c:formatCode>
                <c:ptCount val="180"/>
                <c:pt idx="0">
                  <c:v>5.774684761568706</c:v>
                </c:pt>
                <c:pt idx="1">
                  <c:v>5.79722300268337</c:v>
                </c:pt>
                <c:pt idx="2">
                  <c:v>5.654990650145609</c:v>
                </c:pt>
                <c:pt idx="3">
                  <c:v>5.61839864165371</c:v>
                </c:pt>
                <c:pt idx="4">
                  <c:v>5.57284148164509</c:v>
                </c:pt>
                <c:pt idx="5">
                  <c:v>5.555246069776699</c:v>
                </c:pt>
                <c:pt idx="6">
                  <c:v>5.53234380568576</c:v>
                </c:pt>
                <c:pt idx="7">
                  <c:v>4.98210913451028</c:v>
                </c:pt>
                <c:pt idx="8">
                  <c:v>4.667149468626174</c:v>
                </c:pt>
                <c:pt idx="9">
                  <c:v>4.620457757391774</c:v>
                </c:pt>
                <c:pt idx="10">
                  <c:v>3.95136091189248</c:v>
                </c:pt>
                <c:pt idx="11">
                  <c:v>3.63539942470008</c:v>
                </c:pt>
                <c:pt idx="12">
                  <c:v>2.98901068882839</c:v>
                </c:pt>
                <c:pt idx="13">
                  <c:v>2.11539774762263</c:v>
                </c:pt>
                <c:pt idx="14">
                  <c:v>1.47207554147185</c:v>
                </c:pt>
                <c:pt idx="15">
                  <c:v>1.77345387280374</c:v>
                </c:pt>
                <c:pt idx="16">
                  <c:v>2.142638505539288</c:v>
                </c:pt>
                <c:pt idx="17">
                  <c:v>2.56042104686958</c:v>
                </c:pt>
                <c:pt idx="18">
                  <c:v>2.420241630198724</c:v>
                </c:pt>
                <c:pt idx="19">
                  <c:v>2.3631572761258</c:v>
                </c:pt>
                <c:pt idx="20">
                  <c:v>1.99643865343071</c:v>
                </c:pt>
                <c:pt idx="21">
                  <c:v>1.18686027025485</c:v>
                </c:pt>
                <c:pt idx="22">
                  <c:v>0.55699847986825</c:v>
                </c:pt>
                <c:pt idx="23">
                  <c:v>0.284634286021961</c:v>
                </c:pt>
                <c:pt idx="24">
                  <c:v>-0.939728145243115</c:v>
                </c:pt>
                <c:pt idx="25">
                  <c:v>-0.633945890646821</c:v>
                </c:pt>
                <c:pt idx="26">
                  <c:v>-1.07488781743918</c:v>
                </c:pt>
                <c:pt idx="27">
                  <c:v>-1.84115018997365</c:v>
                </c:pt>
                <c:pt idx="28">
                  <c:v>-2.40979981790427</c:v>
                </c:pt>
                <c:pt idx="29">
                  <c:v>-2.16467096792587</c:v>
                </c:pt>
                <c:pt idx="30">
                  <c:v>-2.42151388767087</c:v>
                </c:pt>
                <c:pt idx="31">
                  <c:v>-2.62746787043234</c:v>
                </c:pt>
                <c:pt idx="32">
                  <c:v>-2.78426440084644</c:v>
                </c:pt>
                <c:pt idx="33">
                  <c:v>-2.42365709083393</c:v>
                </c:pt>
                <c:pt idx="34">
                  <c:v>-2.34850426043347</c:v>
                </c:pt>
                <c:pt idx="35">
                  <c:v>-1.3294610265855</c:v>
                </c:pt>
                <c:pt idx="36">
                  <c:v>-1.37470281039529</c:v>
                </c:pt>
                <c:pt idx="37">
                  <c:v>-1.60482958839703</c:v>
                </c:pt>
                <c:pt idx="38">
                  <c:v>-1.18714342999716</c:v>
                </c:pt>
                <c:pt idx="39">
                  <c:v>-0.606799431977725</c:v>
                </c:pt>
                <c:pt idx="40">
                  <c:v>-0.535896288538996</c:v>
                </c:pt>
                <c:pt idx="41">
                  <c:v>-0.588590340568864</c:v>
                </c:pt>
                <c:pt idx="42">
                  <c:v>-0.720273053503172</c:v>
                </c:pt>
                <c:pt idx="43">
                  <c:v>-0.845014113809388</c:v>
                </c:pt>
                <c:pt idx="44">
                  <c:v>-0.836136332745972</c:v>
                </c:pt>
                <c:pt idx="45">
                  <c:v>-1.26292132655716</c:v>
                </c:pt>
                <c:pt idx="46">
                  <c:v>-1.45595559792509</c:v>
                </c:pt>
                <c:pt idx="47">
                  <c:v>-1.22247696687337</c:v>
                </c:pt>
                <c:pt idx="48">
                  <c:v>-1.51386247660651</c:v>
                </c:pt>
                <c:pt idx="49">
                  <c:v>-1.49700052871733</c:v>
                </c:pt>
                <c:pt idx="50">
                  <c:v>-2.116908139429534</c:v>
                </c:pt>
                <c:pt idx="51">
                  <c:v>-2.50189799747715</c:v>
                </c:pt>
                <c:pt idx="52">
                  <c:v>-3.06041030195591</c:v>
                </c:pt>
                <c:pt idx="53">
                  <c:v>-3.74139887358669</c:v>
                </c:pt>
                <c:pt idx="54">
                  <c:v>-4.20737558608301</c:v>
                </c:pt>
                <c:pt idx="55">
                  <c:v>-4.393485310850984</c:v>
                </c:pt>
                <c:pt idx="56">
                  <c:v>-4.0398750767111</c:v>
                </c:pt>
                <c:pt idx="57">
                  <c:v>-3.56387392162396</c:v>
                </c:pt>
                <c:pt idx="58">
                  <c:v>-3.301945924379204</c:v>
                </c:pt>
                <c:pt idx="59">
                  <c:v>-2.97216297797405</c:v>
                </c:pt>
                <c:pt idx="60">
                  <c:v>-2.75330626040813</c:v>
                </c:pt>
                <c:pt idx="61">
                  <c:v>-2.404006430534244</c:v>
                </c:pt>
                <c:pt idx="62">
                  <c:v>-1.87952419756612</c:v>
                </c:pt>
                <c:pt idx="63">
                  <c:v>-1.633820359854489</c:v>
                </c:pt>
                <c:pt idx="64">
                  <c:v>-1.3355658835787</c:v>
                </c:pt>
                <c:pt idx="65">
                  <c:v>-1.01200579806199</c:v>
                </c:pt>
                <c:pt idx="66">
                  <c:v>-0.806218851937179</c:v>
                </c:pt>
                <c:pt idx="67">
                  <c:v>-0.728625218234215</c:v>
                </c:pt>
                <c:pt idx="68">
                  <c:v>-0.946003161551063</c:v>
                </c:pt>
                <c:pt idx="69">
                  <c:v>-0.916110583262935</c:v>
                </c:pt>
                <c:pt idx="70">
                  <c:v>-0.944635895426696</c:v>
                </c:pt>
                <c:pt idx="71">
                  <c:v>-1.07341236728454</c:v>
                </c:pt>
                <c:pt idx="72">
                  <c:v>-1.10124073537987</c:v>
                </c:pt>
                <c:pt idx="73">
                  <c:v>-1.21013670714763</c:v>
                </c:pt>
                <c:pt idx="74">
                  <c:v>-1.39142839414883</c:v>
                </c:pt>
                <c:pt idx="75">
                  <c:v>-1.51558043850669</c:v>
                </c:pt>
                <c:pt idx="76">
                  <c:v>-1.58904329243493</c:v>
                </c:pt>
                <c:pt idx="77">
                  <c:v>-1.36359721163104</c:v>
                </c:pt>
                <c:pt idx="78">
                  <c:v>-1.38126196693309</c:v>
                </c:pt>
                <c:pt idx="79">
                  <c:v>-1.44037241785837</c:v>
                </c:pt>
                <c:pt idx="80">
                  <c:v>-1.52667191974414</c:v>
                </c:pt>
                <c:pt idx="81">
                  <c:v>-1.8859219981268</c:v>
                </c:pt>
                <c:pt idx="82">
                  <c:v>-2.03188418077867</c:v>
                </c:pt>
                <c:pt idx="83">
                  <c:v>-1.84809778751208</c:v>
                </c:pt>
                <c:pt idx="84">
                  <c:v>-1.61939154864573</c:v>
                </c:pt>
                <c:pt idx="85">
                  <c:v>-1.67276198309541</c:v>
                </c:pt>
                <c:pt idx="86">
                  <c:v>-1.37694881332335</c:v>
                </c:pt>
                <c:pt idx="87">
                  <c:v>-1.1741032322179</c:v>
                </c:pt>
                <c:pt idx="88">
                  <c:v>-1.11976691341642</c:v>
                </c:pt>
                <c:pt idx="89">
                  <c:v>-0.92271965217401</c:v>
                </c:pt>
                <c:pt idx="90">
                  <c:v>-0.695862300239596</c:v>
                </c:pt>
                <c:pt idx="91">
                  <c:v>-0.602581926385589</c:v>
                </c:pt>
                <c:pt idx="92">
                  <c:v>-0.371117606426417</c:v>
                </c:pt>
                <c:pt idx="93">
                  <c:v>-0.292638646082708</c:v>
                </c:pt>
                <c:pt idx="94">
                  <c:v>-0.0131981333893902</c:v>
                </c:pt>
                <c:pt idx="95">
                  <c:v>0.238326373343011</c:v>
                </c:pt>
                <c:pt idx="96">
                  <c:v>0.141261862944691</c:v>
                </c:pt>
                <c:pt idx="97">
                  <c:v>0.31369450445276</c:v>
                </c:pt>
                <c:pt idx="98">
                  <c:v>0.360486319568306</c:v>
                </c:pt>
                <c:pt idx="99">
                  <c:v>0.200070257300148</c:v>
                </c:pt>
                <c:pt idx="100">
                  <c:v>0.174848213275213</c:v>
                </c:pt>
                <c:pt idx="101">
                  <c:v>0.111682463935844</c:v>
                </c:pt>
                <c:pt idx="102">
                  <c:v>0.119229363583859</c:v>
                </c:pt>
                <c:pt idx="103">
                  <c:v>0.301605700296502</c:v>
                </c:pt>
                <c:pt idx="104">
                  <c:v>0.217108015099067</c:v>
                </c:pt>
                <c:pt idx="105">
                  <c:v>0.0743062906192691</c:v>
                </c:pt>
                <c:pt idx="106">
                  <c:v>0.219646107135127</c:v>
                </c:pt>
                <c:pt idx="107">
                  <c:v>0.575241732547983</c:v>
                </c:pt>
                <c:pt idx="108">
                  <c:v>0.547576331579203</c:v>
                </c:pt>
                <c:pt idx="109">
                  <c:v>0.471274932553261</c:v>
                </c:pt>
                <c:pt idx="110">
                  <c:v>0.624970414804682</c:v>
                </c:pt>
                <c:pt idx="111">
                  <c:v>0.542281124802718</c:v>
                </c:pt>
                <c:pt idx="112">
                  <c:v>0.610297790368525</c:v>
                </c:pt>
                <c:pt idx="113">
                  <c:v>0.662708616724668</c:v>
                </c:pt>
                <c:pt idx="114">
                  <c:v>0.738407205187084</c:v>
                </c:pt>
                <c:pt idx="115">
                  <c:v>0.747637667280763</c:v>
                </c:pt>
                <c:pt idx="116">
                  <c:v>0.807561222599815</c:v>
                </c:pt>
                <c:pt idx="117">
                  <c:v>0.856062375220382</c:v>
                </c:pt>
                <c:pt idx="118">
                  <c:v>0.837820813906481</c:v>
                </c:pt>
                <c:pt idx="119">
                  <c:v>0.893120940125605</c:v>
                </c:pt>
                <c:pt idx="120">
                  <c:v>0.858467828649474</c:v>
                </c:pt>
                <c:pt idx="121">
                  <c:v>0.874239126357548</c:v>
                </c:pt>
                <c:pt idx="122">
                  <c:v>1.09092953813327</c:v>
                </c:pt>
                <c:pt idx="123">
                  <c:v>1.18028713728956</c:v>
                </c:pt>
                <c:pt idx="124">
                  <c:v>1.29512003529681</c:v>
                </c:pt>
                <c:pt idx="125">
                  <c:v>1.4548092165441</c:v>
                </c:pt>
                <c:pt idx="126">
                  <c:v>1.44298280798457</c:v>
                </c:pt>
                <c:pt idx="127">
                  <c:v>1.42555059022809</c:v>
                </c:pt>
                <c:pt idx="128">
                  <c:v>1.45743881464057</c:v>
                </c:pt>
                <c:pt idx="129">
                  <c:v>1.52928596660191</c:v>
                </c:pt>
                <c:pt idx="130">
                  <c:v>1.75014796986377</c:v>
                </c:pt>
                <c:pt idx="131">
                  <c:v>1.91841188266122</c:v>
                </c:pt>
                <c:pt idx="132">
                  <c:v>2.04862687136922</c:v>
                </c:pt>
                <c:pt idx="133">
                  <c:v>2.17392484654449</c:v>
                </c:pt>
                <c:pt idx="134">
                  <c:v>2.372772234354674</c:v>
                </c:pt>
                <c:pt idx="135">
                  <c:v>2.50008619055955</c:v>
                </c:pt>
                <c:pt idx="136">
                  <c:v>2.60693531987595</c:v>
                </c:pt>
                <c:pt idx="137">
                  <c:v>2.66006598096873</c:v>
                </c:pt>
                <c:pt idx="138">
                  <c:v>2.759172404404448</c:v>
                </c:pt>
                <c:pt idx="139">
                  <c:v>2.85422087404206</c:v>
                </c:pt>
                <c:pt idx="140">
                  <c:v>2.97989710261281</c:v>
                </c:pt>
                <c:pt idx="141">
                  <c:v>3.05507276524713</c:v>
                </c:pt>
                <c:pt idx="142">
                  <c:v>3.15081736388114</c:v>
                </c:pt>
                <c:pt idx="143">
                  <c:v>3.21588340519573</c:v>
                </c:pt>
                <c:pt idx="144">
                  <c:v>3.198466973811699</c:v>
                </c:pt>
                <c:pt idx="145">
                  <c:v>3.19404463971135</c:v>
                </c:pt>
                <c:pt idx="146">
                  <c:v>3.17516141223772</c:v>
                </c:pt>
                <c:pt idx="147">
                  <c:v>3.1278808539337</c:v>
                </c:pt>
                <c:pt idx="148">
                  <c:v>3.11875224488524</c:v>
                </c:pt>
                <c:pt idx="149">
                  <c:v>2.81978480939925</c:v>
                </c:pt>
                <c:pt idx="150">
                  <c:v>2.75913215973183</c:v>
                </c:pt>
                <c:pt idx="151">
                  <c:v>2.68164654923991</c:v>
                </c:pt>
                <c:pt idx="152">
                  <c:v>2.662025099024837</c:v>
                </c:pt>
                <c:pt idx="153">
                  <c:v>2.36783222812501</c:v>
                </c:pt>
                <c:pt idx="154">
                  <c:v>2.23817906337826</c:v>
                </c:pt>
                <c:pt idx="155">
                  <c:v>2.15999280412439</c:v>
                </c:pt>
                <c:pt idx="156">
                  <c:v>2.11587222027245</c:v>
                </c:pt>
                <c:pt idx="157">
                  <c:v>2.01134074327082</c:v>
                </c:pt>
                <c:pt idx="158">
                  <c:v>0.259020901415664</c:v>
                </c:pt>
                <c:pt idx="159">
                  <c:v>-2.68157037257578</c:v>
                </c:pt>
                <c:pt idx="160">
                  <c:v>-5.35420699021913</c:v>
                </c:pt>
                <c:pt idx="161">
                  <c:v>-7.04236729428705</c:v>
                </c:pt>
                <c:pt idx="162">
                  <c:v>-7.70415350268961</c:v>
                </c:pt>
                <c:pt idx="163">
                  <c:v>-8.39761722594079</c:v>
                </c:pt>
                <c:pt idx="164">
                  <c:v>-8.93638231060469</c:v>
                </c:pt>
                <c:pt idx="165">
                  <c:v>-9.06416632951754</c:v>
                </c:pt>
                <c:pt idx="166">
                  <c:v>-9.041986746512018</c:v>
                </c:pt>
                <c:pt idx="167">
                  <c:v>-8.93518625649504</c:v>
                </c:pt>
                <c:pt idx="168">
                  <c:v>-8.75540813872026</c:v>
                </c:pt>
                <c:pt idx="169">
                  <c:v>-8.52316053834187</c:v>
                </c:pt>
                <c:pt idx="170">
                  <c:v>-7.28135211002694</c:v>
                </c:pt>
                <c:pt idx="171">
                  <c:v>-4.9169907621582</c:v>
                </c:pt>
                <c:pt idx="172">
                  <c:v>-3.25439735725672</c:v>
                </c:pt>
                <c:pt idx="173">
                  <c:v>-1.99143973494378</c:v>
                </c:pt>
                <c:pt idx="174">
                  <c:v>-1.39226709939923</c:v>
                </c:pt>
                <c:pt idx="175">
                  <c:v>-1.05921082650844</c:v>
                </c:pt>
                <c:pt idx="176">
                  <c:v>-0.845039500029317</c:v>
                </c:pt>
                <c:pt idx="177">
                  <c:v>-0.490517798103506</c:v>
                </c:pt>
                <c:pt idx="178">
                  <c:v>-0.0510706615417886</c:v>
                </c:pt>
                <c:pt idx="179">
                  <c:v>0.261305473136902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61-4633-8599-EF615238765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Federal Funds Rate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Tabelle1!$A$2:$A$193</c:f>
              <c:numCache>
                <c:formatCode>mmm\-yy</c:formatCode>
                <c:ptCount val="192"/>
                <c:pt idx="0">
                  <c:v>39083.0</c:v>
                </c:pt>
                <c:pt idx="1">
                  <c:v>39114.0</c:v>
                </c:pt>
                <c:pt idx="2">
                  <c:v>39142.0</c:v>
                </c:pt>
                <c:pt idx="3">
                  <c:v>39173.0</c:v>
                </c:pt>
                <c:pt idx="4">
                  <c:v>39203.0</c:v>
                </c:pt>
                <c:pt idx="5">
                  <c:v>39234.0</c:v>
                </c:pt>
                <c:pt idx="6">
                  <c:v>39264.0</c:v>
                </c:pt>
                <c:pt idx="7">
                  <c:v>39295.0</c:v>
                </c:pt>
                <c:pt idx="8">
                  <c:v>39326.0</c:v>
                </c:pt>
                <c:pt idx="9">
                  <c:v>39356.0</c:v>
                </c:pt>
                <c:pt idx="10">
                  <c:v>39387.0</c:v>
                </c:pt>
                <c:pt idx="11">
                  <c:v>39417.0</c:v>
                </c:pt>
                <c:pt idx="12">
                  <c:v>39448.0</c:v>
                </c:pt>
                <c:pt idx="13">
                  <c:v>39479.0</c:v>
                </c:pt>
                <c:pt idx="14">
                  <c:v>39508.0</c:v>
                </c:pt>
                <c:pt idx="15">
                  <c:v>39539.0</c:v>
                </c:pt>
                <c:pt idx="16">
                  <c:v>39569.0</c:v>
                </c:pt>
                <c:pt idx="17">
                  <c:v>39600.0</c:v>
                </c:pt>
                <c:pt idx="18">
                  <c:v>39630.0</c:v>
                </c:pt>
                <c:pt idx="19">
                  <c:v>39661.0</c:v>
                </c:pt>
                <c:pt idx="20">
                  <c:v>39692.0</c:v>
                </c:pt>
                <c:pt idx="21">
                  <c:v>39722.0</c:v>
                </c:pt>
                <c:pt idx="22">
                  <c:v>39753.0</c:v>
                </c:pt>
                <c:pt idx="23">
                  <c:v>39783.0</c:v>
                </c:pt>
                <c:pt idx="24">
                  <c:v>39814.0</c:v>
                </c:pt>
                <c:pt idx="25">
                  <c:v>39845.0</c:v>
                </c:pt>
                <c:pt idx="26">
                  <c:v>39873.0</c:v>
                </c:pt>
                <c:pt idx="27">
                  <c:v>39904.0</c:v>
                </c:pt>
                <c:pt idx="28">
                  <c:v>39934.0</c:v>
                </c:pt>
                <c:pt idx="29">
                  <c:v>39965.0</c:v>
                </c:pt>
                <c:pt idx="30">
                  <c:v>39995.0</c:v>
                </c:pt>
                <c:pt idx="31">
                  <c:v>40026.0</c:v>
                </c:pt>
                <c:pt idx="32">
                  <c:v>40057.0</c:v>
                </c:pt>
                <c:pt idx="33">
                  <c:v>40087.0</c:v>
                </c:pt>
                <c:pt idx="34">
                  <c:v>40118.0</c:v>
                </c:pt>
                <c:pt idx="35">
                  <c:v>40148.0</c:v>
                </c:pt>
                <c:pt idx="36">
                  <c:v>40179.0</c:v>
                </c:pt>
                <c:pt idx="37">
                  <c:v>40210.0</c:v>
                </c:pt>
                <c:pt idx="38">
                  <c:v>40238.0</c:v>
                </c:pt>
                <c:pt idx="39">
                  <c:v>40269.0</c:v>
                </c:pt>
                <c:pt idx="40">
                  <c:v>40299.0</c:v>
                </c:pt>
                <c:pt idx="41">
                  <c:v>40330.0</c:v>
                </c:pt>
                <c:pt idx="42">
                  <c:v>40360.0</c:v>
                </c:pt>
                <c:pt idx="43">
                  <c:v>40391.0</c:v>
                </c:pt>
                <c:pt idx="44">
                  <c:v>40422.0</c:v>
                </c:pt>
                <c:pt idx="45">
                  <c:v>40452.0</c:v>
                </c:pt>
                <c:pt idx="46">
                  <c:v>40483.0</c:v>
                </c:pt>
                <c:pt idx="47">
                  <c:v>40513.0</c:v>
                </c:pt>
                <c:pt idx="48">
                  <c:v>40544.0</c:v>
                </c:pt>
                <c:pt idx="49">
                  <c:v>40575.0</c:v>
                </c:pt>
                <c:pt idx="50">
                  <c:v>40603.0</c:v>
                </c:pt>
                <c:pt idx="51">
                  <c:v>40634.0</c:v>
                </c:pt>
                <c:pt idx="52">
                  <c:v>40664.0</c:v>
                </c:pt>
                <c:pt idx="53">
                  <c:v>40695.0</c:v>
                </c:pt>
                <c:pt idx="54">
                  <c:v>40725.0</c:v>
                </c:pt>
                <c:pt idx="55">
                  <c:v>40756.0</c:v>
                </c:pt>
                <c:pt idx="56">
                  <c:v>40787.0</c:v>
                </c:pt>
                <c:pt idx="57">
                  <c:v>40817.0</c:v>
                </c:pt>
                <c:pt idx="58">
                  <c:v>40848.0</c:v>
                </c:pt>
                <c:pt idx="59">
                  <c:v>40878.0</c:v>
                </c:pt>
                <c:pt idx="60">
                  <c:v>40909.0</c:v>
                </c:pt>
                <c:pt idx="61">
                  <c:v>40940.0</c:v>
                </c:pt>
                <c:pt idx="62">
                  <c:v>40969.0</c:v>
                </c:pt>
                <c:pt idx="63">
                  <c:v>41000.0</c:v>
                </c:pt>
                <c:pt idx="64">
                  <c:v>41030.0</c:v>
                </c:pt>
                <c:pt idx="65">
                  <c:v>41061.0</c:v>
                </c:pt>
                <c:pt idx="66">
                  <c:v>41091.0</c:v>
                </c:pt>
                <c:pt idx="67">
                  <c:v>41122.0</c:v>
                </c:pt>
                <c:pt idx="68">
                  <c:v>41153.0</c:v>
                </c:pt>
                <c:pt idx="69">
                  <c:v>41183.0</c:v>
                </c:pt>
                <c:pt idx="70">
                  <c:v>41214.0</c:v>
                </c:pt>
                <c:pt idx="71">
                  <c:v>41244.0</c:v>
                </c:pt>
                <c:pt idx="72">
                  <c:v>41275.0</c:v>
                </c:pt>
                <c:pt idx="73">
                  <c:v>41306.0</c:v>
                </c:pt>
                <c:pt idx="74">
                  <c:v>41334.0</c:v>
                </c:pt>
                <c:pt idx="75">
                  <c:v>41365.0</c:v>
                </c:pt>
                <c:pt idx="76">
                  <c:v>41395.0</c:v>
                </c:pt>
                <c:pt idx="77">
                  <c:v>41426.0</c:v>
                </c:pt>
                <c:pt idx="78">
                  <c:v>41456.0</c:v>
                </c:pt>
                <c:pt idx="79">
                  <c:v>41487.0</c:v>
                </c:pt>
                <c:pt idx="80">
                  <c:v>41518.0</c:v>
                </c:pt>
                <c:pt idx="81">
                  <c:v>41548.0</c:v>
                </c:pt>
                <c:pt idx="82">
                  <c:v>41579.0</c:v>
                </c:pt>
                <c:pt idx="83">
                  <c:v>41609.0</c:v>
                </c:pt>
                <c:pt idx="84">
                  <c:v>41640.0</c:v>
                </c:pt>
                <c:pt idx="85">
                  <c:v>41671.0</c:v>
                </c:pt>
                <c:pt idx="86">
                  <c:v>41699.0</c:v>
                </c:pt>
                <c:pt idx="87">
                  <c:v>41730.0</c:v>
                </c:pt>
                <c:pt idx="88">
                  <c:v>41760.0</c:v>
                </c:pt>
                <c:pt idx="89">
                  <c:v>41791.0</c:v>
                </c:pt>
                <c:pt idx="90">
                  <c:v>41821.0</c:v>
                </c:pt>
                <c:pt idx="91">
                  <c:v>41852.0</c:v>
                </c:pt>
                <c:pt idx="92">
                  <c:v>41883.0</c:v>
                </c:pt>
                <c:pt idx="93">
                  <c:v>41913.0</c:v>
                </c:pt>
                <c:pt idx="94">
                  <c:v>41944.0</c:v>
                </c:pt>
                <c:pt idx="95">
                  <c:v>41974.0</c:v>
                </c:pt>
                <c:pt idx="96">
                  <c:v>42005.0</c:v>
                </c:pt>
                <c:pt idx="97">
                  <c:v>42036.0</c:v>
                </c:pt>
                <c:pt idx="98">
                  <c:v>42064.0</c:v>
                </c:pt>
                <c:pt idx="99">
                  <c:v>42095.0</c:v>
                </c:pt>
                <c:pt idx="100">
                  <c:v>42125.0</c:v>
                </c:pt>
                <c:pt idx="101">
                  <c:v>42156.0</c:v>
                </c:pt>
                <c:pt idx="102">
                  <c:v>42186.0</c:v>
                </c:pt>
                <c:pt idx="103">
                  <c:v>42217.0</c:v>
                </c:pt>
                <c:pt idx="104">
                  <c:v>42248.0</c:v>
                </c:pt>
                <c:pt idx="105">
                  <c:v>42278.0</c:v>
                </c:pt>
                <c:pt idx="106">
                  <c:v>42309.0</c:v>
                </c:pt>
                <c:pt idx="107">
                  <c:v>42339.0</c:v>
                </c:pt>
                <c:pt idx="108">
                  <c:v>42370.0</c:v>
                </c:pt>
                <c:pt idx="109">
                  <c:v>42401.0</c:v>
                </c:pt>
                <c:pt idx="110">
                  <c:v>42430.0</c:v>
                </c:pt>
                <c:pt idx="111">
                  <c:v>42461.0</c:v>
                </c:pt>
                <c:pt idx="112">
                  <c:v>42491.0</c:v>
                </c:pt>
                <c:pt idx="113">
                  <c:v>42522.0</c:v>
                </c:pt>
                <c:pt idx="114">
                  <c:v>42552.0</c:v>
                </c:pt>
                <c:pt idx="115">
                  <c:v>42583.0</c:v>
                </c:pt>
                <c:pt idx="116">
                  <c:v>42614.0</c:v>
                </c:pt>
                <c:pt idx="117">
                  <c:v>42644.0</c:v>
                </c:pt>
                <c:pt idx="118">
                  <c:v>42675.0</c:v>
                </c:pt>
                <c:pt idx="119">
                  <c:v>42705.0</c:v>
                </c:pt>
                <c:pt idx="120">
                  <c:v>42736.0</c:v>
                </c:pt>
                <c:pt idx="121">
                  <c:v>42767.0</c:v>
                </c:pt>
                <c:pt idx="122">
                  <c:v>42795.0</c:v>
                </c:pt>
                <c:pt idx="123">
                  <c:v>42826.0</c:v>
                </c:pt>
                <c:pt idx="124">
                  <c:v>42856.0</c:v>
                </c:pt>
                <c:pt idx="125">
                  <c:v>42887.0</c:v>
                </c:pt>
                <c:pt idx="126">
                  <c:v>42917.0</c:v>
                </c:pt>
                <c:pt idx="127">
                  <c:v>42948.0</c:v>
                </c:pt>
                <c:pt idx="128">
                  <c:v>42979.0</c:v>
                </c:pt>
                <c:pt idx="129">
                  <c:v>43009.0</c:v>
                </c:pt>
                <c:pt idx="130">
                  <c:v>43040.0</c:v>
                </c:pt>
                <c:pt idx="131">
                  <c:v>43070.0</c:v>
                </c:pt>
                <c:pt idx="132">
                  <c:v>43101.0</c:v>
                </c:pt>
                <c:pt idx="133">
                  <c:v>43132.0</c:v>
                </c:pt>
                <c:pt idx="134">
                  <c:v>43160.0</c:v>
                </c:pt>
                <c:pt idx="135">
                  <c:v>43191.0</c:v>
                </c:pt>
                <c:pt idx="136">
                  <c:v>43221.0</c:v>
                </c:pt>
                <c:pt idx="137">
                  <c:v>43252.0</c:v>
                </c:pt>
                <c:pt idx="138">
                  <c:v>43282.0</c:v>
                </c:pt>
                <c:pt idx="139">
                  <c:v>43313.0</c:v>
                </c:pt>
                <c:pt idx="140">
                  <c:v>43344.0</c:v>
                </c:pt>
                <c:pt idx="141">
                  <c:v>43374.0</c:v>
                </c:pt>
                <c:pt idx="142">
                  <c:v>43405.0</c:v>
                </c:pt>
                <c:pt idx="143">
                  <c:v>43435.0</c:v>
                </c:pt>
                <c:pt idx="144">
                  <c:v>43466.0</c:v>
                </c:pt>
                <c:pt idx="145">
                  <c:v>43497.0</c:v>
                </c:pt>
                <c:pt idx="146">
                  <c:v>43525.0</c:v>
                </c:pt>
                <c:pt idx="147">
                  <c:v>43556.0</c:v>
                </c:pt>
                <c:pt idx="148">
                  <c:v>43586.0</c:v>
                </c:pt>
                <c:pt idx="149">
                  <c:v>43617.0</c:v>
                </c:pt>
                <c:pt idx="150">
                  <c:v>43647.0</c:v>
                </c:pt>
                <c:pt idx="151">
                  <c:v>43678.0</c:v>
                </c:pt>
                <c:pt idx="152">
                  <c:v>43709.0</c:v>
                </c:pt>
                <c:pt idx="153">
                  <c:v>43739.0</c:v>
                </c:pt>
                <c:pt idx="154">
                  <c:v>43770.0</c:v>
                </c:pt>
                <c:pt idx="155">
                  <c:v>43800.0</c:v>
                </c:pt>
                <c:pt idx="156">
                  <c:v>43831.0</c:v>
                </c:pt>
                <c:pt idx="157">
                  <c:v>43862.0</c:v>
                </c:pt>
                <c:pt idx="158">
                  <c:v>43891.0</c:v>
                </c:pt>
                <c:pt idx="159">
                  <c:v>43922.0</c:v>
                </c:pt>
                <c:pt idx="160">
                  <c:v>43952.0</c:v>
                </c:pt>
                <c:pt idx="161">
                  <c:v>43983.0</c:v>
                </c:pt>
                <c:pt idx="162">
                  <c:v>44013.0</c:v>
                </c:pt>
                <c:pt idx="163">
                  <c:v>44044.0</c:v>
                </c:pt>
                <c:pt idx="164">
                  <c:v>44075.0</c:v>
                </c:pt>
                <c:pt idx="165">
                  <c:v>44105.0</c:v>
                </c:pt>
                <c:pt idx="166">
                  <c:v>44136.0</c:v>
                </c:pt>
                <c:pt idx="167">
                  <c:v>44166.0</c:v>
                </c:pt>
                <c:pt idx="168">
                  <c:v>44197.0</c:v>
                </c:pt>
                <c:pt idx="169">
                  <c:v>44228.0</c:v>
                </c:pt>
                <c:pt idx="170">
                  <c:v>44256.0</c:v>
                </c:pt>
                <c:pt idx="171">
                  <c:v>44287.0</c:v>
                </c:pt>
                <c:pt idx="172">
                  <c:v>44317.0</c:v>
                </c:pt>
                <c:pt idx="173">
                  <c:v>44348.0</c:v>
                </c:pt>
                <c:pt idx="174">
                  <c:v>44378.0</c:v>
                </c:pt>
                <c:pt idx="175">
                  <c:v>44409.0</c:v>
                </c:pt>
                <c:pt idx="176">
                  <c:v>44440.0</c:v>
                </c:pt>
                <c:pt idx="177">
                  <c:v>44470.0</c:v>
                </c:pt>
                <c:pt idx="178">
                  <c:v>44501.0</c:v>
                </c:pt>
                <c:pt idx="179">
                  <c:v>44531.0</c:v>
                </c:pt>
                <c:pt idx="180">
                  <c:v>44562.0</c:v>
                </c:pt>
                <c:pt idx="181">
                  <c:v>44593.0</c:v>
                </c:pt>
                <c:pt idx="182">
                  <c:v>44621.0</c:v>
                </c:pt>
                <c:pt idx="183">
                  <c:v>44652.0</c:v>
                </c:pt>
                <c:pt idx="184">
                  <c:v>44682.0</c:v>
                </c:pt>
                <c:pt idx="185">
                  <c:v>44713.0</c:v>
                </c:pt>
                <c:pt idx="186">
                  <c:v>44743.0</c:v>
                </c:pt>
                <c:pt idx="187">
                  <c:v>44774.0</c:v>
                </c:pt>
                <c:pt idx="188">
                  <c:v>44805.0</c:v>
                </c:pt>
                <c:pt idx="189">
                  <c:v>44835.0</c:v>
                </c:pt>
                <c:pt idx="190">
                  <c:v>44866.0</c:v>
                </c:pt>
                <c:pt idx="191">
                  <c:v>44896.0</c:v>
                </c:pt>
              </c:numCache>
            </c:numRef>
          </c:cat>
          <c:val>
            <c:numRef>
              <c:f>Tabelle1!$C$2:$C$193</c:f>
              <c:numCache>
                <c:formatCode>General</c:formatCode>
                <c:ptCount val="192"/>
                <c:pt idx="180" formatCode="0.00">
                  <c:v>0.08</c:v>
                </c:pt>
                <c:pt idx="181" formatCode="0.00">
                  <c:v>0.08</c:v>
                </c:pt>
                <c:pt idx="182" formatCode="0.00">
                  <c:v>0.2</c:v>
                </c:pt>
                <c:pt idx="183" formatCode="0.00">
                  <c:v>0.33</c:v>
                </c:pt>
                <c:pt idx="184" formatCode="0.00">
                  <c:v>0.77</c:v>
                </c:pt>
                <c:pt idx="185" formatCode="0.00">
                  <c:v>1.21</c:v>
                </c:pt>
                <c:pt idx="186" formatCode="0.00">
                  <c:v>1.68</c:v>
                </c:pt>
                <c:pt idx="187" formatCode="0.00">
                  <c:v>2.33</c:v>
                </c:pt>
                <c:pt idx="188" formatCode="0.00">
                  <c:v>2.56</c:v>
                </c:pt>
                <c:pt idx="189" formatCode="0.00">
                  <c:v>3.08</c:v>
                </c:pt>
                <c:pt idx="190" formatCode="0.00">
                  <c:v>3.78</c:v>
                </c:pt>
                <c:pt idx="191" formatCode="0.00">
                  <c:v>4.1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271-4377-9989-37A8B4C10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10233024"/>
        <c:axId val="-706215024"/>
      </c:lineChart>
      <c:dateAx>
        <c:axId val="-71023302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06215024"/>
        <c:crosses val="autoZero"/>
        <c:auto val="0"/>
        <c:lblOffset val="100"/>
        <c:baseTimeUnit val="months"/>
        <c:majorUnit val="1.0"/>
        <c:majorTimeUnit val="years"/>
        <c:minorUnit val="1.0"/>
        <c:minorTimeUnit val="months"/>
      </c:dateAx>
      <c:valAx>
        <c:axId val="-70621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dirty="0" err="1"/>
                  <a:t>Percent</a:t>
                </a:r>
                <a:endParaRPr lang="de-CH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1023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8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algn="r" defTabSz="925307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86A871-50C6-B346-B0B5-A1F807D0CC70}" type="datetime1">
              <a:rPr lang="en-US" smtClean="0"/>
              <a:t>1/26/23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97250" y="9434516"/>
            <a:ext cx="3397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algn="r" defTabSz="925307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813" cy="4968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" y="9432925"/>
            <a:ext cx="2944813" cy="49688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79450" y="4718053"/>
            <a:ext cx="5435600" cy="4468813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853B8C0-DE2B-4F4B-9C1D-A0BE1A3C309B}" type="datetime1">
              <a:rPr lang="en-US" smtClean="0"/>
              <a:t>1/26/23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98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2B4B2F7-F951-C44D-9381-5D93E43943B4}" type="datetime1">
              <a:rPr lang="en-US" smtClean="0"/>
              <a:t>1/26/23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19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1985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595593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76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1301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38736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554"/>
              </a:spcBef>
              <a:defRPr/>
            </a:lvl1pPr>
            <a:lvl2pPr>
              <a:lnSpc>
                <a:spcPct val="100000"/>
              </a:lnSpc>
              <a:spcBef>
                <a:spcPts val="554"/>
              </a:spcBef>
              <a:defRPr/>
            </a:lvl2pPr>
            <a:lvl3pPr>
              <a:lnSpc>
                <a:spcPts val="2031"/>
              </a:lnSpc>
              <a:defRPr/>
            </a:lvl3pPr>
            <a:lvl4pPr>
              <a:lnSpc>
                <a:spcPts val="2031"/>
              </a:lnSpc>
              <a:defRPr/>
            </a:lvl4pPr>
            <a:lvl5pPr>
              <a:lnSpc>
                <a:spcPts val="2031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35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294063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903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96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441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82025" y="6537325"/>
            <a:ext cx="5588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54912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B95-828B-4729-BBFA-BBD6BCDAC87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53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05" r:id="rId3"/>
    <p:sldLayoutId id="2147483924" r:id="rId4"/>
    <p:sldLayoutId id="2147483913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6370638"/>
            <a:ext cx="90154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25" r:id="rId4"/>
    <p:sldLayoutId id="2147483918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6" r:id="rId4"/>
    <p:sldLayoutId id="2147483923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aseline="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turnerphilip27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publications/working-papers/25-years-excess-unemployment-advanced-economies-lessons-monetary-policy" TargetMode="External"/><Relationship Id="rId4" Type="http://schemas.openxmlformats.org/officeDocument/2006/relationships/hyperlink" Target="https://www.niesr.ac.uk/wp-content/uploads/2021/10/New-Monetary-Policy-Revolution_0-4.pdf" TargetMode="External"/><Relationship Id="rId5" Type="http://schemas.openxmlformats.org/officeDocument/2006/relationships/hyperlink" Target="https://macroprudentialmatters.com/interest-rate-risk-monetary-policy-and-the-threat-of-financial-crisis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31540" y="1530687"/>
            <a:ext cx="8280920" cy="93610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+mn-lt"/>
              </a:rPr>
              <a:t>Market doom loops </a:t>
            </a:r>
            <a:endParaRPr lang="en-GB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431540" y="3140967"/>
            <a:ext cx="8280920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rgbClr val="000000"/>
                </a:solidFill>
              </a:rPr>
              <a:t>Philip Turner*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TUC conference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000000"/>
                </a:solidFill>
              </a:rPr>
              <a:t>Plenary session 1: Doom loops, black holes and macroeconomic institutions 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000000"/>
                </a:solidFill>
              </a:rPr>
              <a:t>London, 2 February 2023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*University of Basel and Visitor, NIESR. London. Formerly member of Senior Management of the Bank for International Settlements (BIS). Email: </a:t>
            </a:r>
            <a:r>
              <a:rPr lang="en-US" sz="1600" dirty="0" smtClean="0">
                <a:solidFill>
                  <a:srgbClr val="000000"/>
                </a:solidFill>
                <a:hlinkClick r:id="rId3"/>
              </a:rPr>
              <a:t>turnerphilip27@gmail.com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1520" y="188641"/>
            <a:ext cx="8640960" cy="64807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94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430" y="188640"/>
            <a:ext cx="8507290" cy="1143000"/>
          </a:xfrm>
        </p:spPr>
        <p:txBody>
          <a:bodyPr>
            <a:noAutofit/>
          </a:bodyPr>
          <a:lstStyle/>
          <a:p>
            <a:r>
              <a:rPr lang="en-US" sz="3200" b="1"/>
              <a:t>Figure </a:t>
            </a:r>
            <a:r>
              <a:rPr lang="en-US" sz="3200" b="1" smtClean="0"/>
              <a:t>1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Fed funds rate and “shadow” Fed funds rate</a:t>
            </a:r>
            <a:endParaRPr lang="en-GB" sz="2000" baseline="30000" dirty="0"/>
          </a:p>
        </p:txBody>
      </p:sp>
      <p:sp>
        <p:nvSpPr>
          <p:cNvPr id="10" name="Textfeld 9"/>
          <p:cNvSpPr txBox="1"/>
          <p:nvPr/>
        </p:nvSpPr>
        <p:spPr>
          <a:xfrm>
            <a:off x="602991" y="5790553"/>
            <a:ext cx="7577457" cy="3988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31"/>
              </a:lnSpc>
            </a:pPr>
            <a:r>
              <a:rPr lang="de-CH" sz="1108" dirty="0"/>
              <a:t>Source: </a:t>
            </a:r>
            <a:r>
              <a:rPr lang="de-CH" sz="1108" dirty="0" smtClean="0"/>
              <a:t>Federal Reserve Board </a:t>
            </a:r>
            <a:r>
              <a:rPr lang="de-CH" sz="1108" dirty="0" err="1" smtClean="0"/>
              <a:t>and</a:t>
            </a:r>
            <a:r>
              <a:rPr lang="de-CH" sz="1108" dirty="0" smtClean="0"/>
              <a:t> Lombardi </a:t>
            </a:r>
            <a:r>
              <a:rPr lang="de-CH" sz="1108" dirty="0" err="1" smtClean="0"/>
              <a:t>and</a:t>
            </a:r>
            <a:r>
              <a:rPr lang="de-CH" sz="1108" dirty="0" smtClean="0"/>
              <a:t> Zhu (2014 </a:t>
            </a:r>
            <a:r>
              <a:rPr lang="de-CH" sz="1108" dirty="0" err="1" smtClean="0"/>
              <a:t>and</a:t>
            </a:r>
            <a:r>
              <a:rPr lang="de-CH" sz="1108" dirty="0" smtClean="0"/>
              <a:t> 2018) </a:t>
            </a:r>
            <a:r>
              <a:rPr lang="de-CH" sz="1108" dirty="0" err="1" smtClean="0"/>
              <a:t>updated</a:t>
            </a:r>
            <a:endParaRPr lang="de-CH" sz="1108" dirty="0"/>
          </a:p>
        </p:txBody>
      </p:sp>
      <p:graphicFrame>
        <p:nvGraphicFramePr>
          <p:cNvPr id="9" name="Diagramm 8"/>
          <p:cNvGraphicFramePr/>
          <p:nvPr>
            <p:extLst/>
          </p:nvPr>
        </p:nvGraphicFramePr>
        <p:xfrm>
          <a:off x="251520" y="1628800"/>
          <a:ext cx="8280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57" y="692696"/>
            <a:ext cx="7833991" cy="466725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+mn-lt"/>
              </a:rPr>
              <a:t>Central banks ready for an interest rate shock? 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8136904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Policy </a:t>
            </a:r>
            <a:r>
              <a:rPr lang="en-GB" sz="2800" dirty="0" smtClean="0"/>
              <a:t>mistakes from neglect of policy linkages. </a:t>
            </a:r>
            <a:endParaRPr lang="en-GB" sz="28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From mid-2021 (10-year bonds yielding 0.8%) </a:t>
            </a:r>
            <a:r>
              <a:rPr lang="en-GB" sz="2400" dirty="0" smtClean="0"/>
              <a:t>the Bank of England continued to buy bonds unnecessarily. The Treasury did not seize the opportunity to limit future interest payments. </a:t>
            </a:r>
            <a:r>
              <a:rPr lang="en-GB" sz="2400" i="1" dirty="0" smtClean="0"/>
              <a:t>Neglect of fiscal/monetary policy linkages</a:t>
            </a:r>
            <a:r>
              <a:rPr lang="en-GB" sz="2400" dirty="0" smtClean="0"/>
              <a:t> </a:t>
            </a:r>
            <a:r>
              <a:rPr lang="en-GB" sz="2000" dirty="0" smtClean="0"/>
              <a:t>(Turner (2022)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b="1" dirty="0" smtClean="0"/>
              <a:t>FPC </a:t>
            </a:r>
            <a:r>
              <a:rPr lang="en-GB" sz="2400" dirty="0" smtClean="0"/>
              <a:t>fails to address the financial vulnerabilities that any sharp rise in long-term interest rates would reveal. </a:t>
            </a:r>
            <a:r>
              <a:rPr lang="en-GB" sz="2400" i="1" dirty="0" smtClean="0"/>
              <a:t>Neglect of financial stability/monetary policy linkages.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b="1" dirty="0" smtClean="0"/>
              <a:t>Basel III delayed, diluted, fragmented</a:t>
            </a:r>
          </a:p>
          <a:p>
            <a:pPr marL="0" indent="0">
              <a:buNone/>
            </a:pPr>
            <a:r>
              <a:rPr lang="en-GB" sz="2400" b="1" dirty="0" smtClean="0"/>
              <a:t>Non-banks. </a:t>
            </a:r>
            <a:r>
              <a:rPr lang="en-GB" sz="2000" dirty="0" smtClean="0"/>
              <a:t>International regulatory </a:t>
            </a:r>
            <a:r>
              <a:rPr lang="en-GB" sz="2000" dirty="0" smtClean="0"/>
              <a:t>vacuum despite huge efforts</a:t>
            </a:r>
            <a:endParaRPr lang="en-GB" sz="2400" b="1" dirty="0" smtClean="0"/>
          </a:p>
          <a:p>
            <a:pPr marL="0" indent="0">
              <a:buNone/>
            </a:pP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10908714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57" y="750730"/>
            <a:ext cx="7833991" cy="350657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+mn-lt"/>
              </a:rPr>
              <a:t>Reading global bond markets 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8136904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smtClean="0"/>
              <a:t>Monetary tightening is global but $ dominated</a:t>
            </a:r>
          </a:p>
          <a:p>
            <a:pPr marL="0" indent="0">
              <a:buNone/>
            </a:pPr>
            <a:r>
              <a:rPr lang="en-GB" sz="2400" dirty="0" smtClean="0"/>
              <a:t>“Bond market vigilantes” indulgent. T</a:t>
            </a:r>
            <a:r>
              <a:rPr lang="de-CH" sz="2000" dirty="0" smtClean="0"/>
              <a:t>he “</a:t>
            </a:r>
            <a:r>
              <a:rPr lang="de-CH" sz="2000" dirty="0" err="1" smtClean="0"/>
              <a:t>world</a:t>
            </a:r>
            <a:r>
              <a:rPr lang="de-CH" sz="2000" dirty="0" smtClean="0"/>
              <a:t>” real </a:t>
            </a:r>
            <a:r>
              <a:rPr lang="de-CH" sz="2000" dirty="0" err="1" smtClean="0"/>
              <a:t>interest</a:t>
            </a:r>
            <a:r>
              <a:rPr lang="de-CH" sz="2000" dirty="0" smtClean="0"/>
              <a:t> rate </a:t>
            </a:r>
            <a:r>
              <a:rPr lang="de-CH" sz="2000" dirty="0" err="1" smtClean="0"/>
              <a:t>has</a:t>
            </a:r>
            <a:r>
              <a:rPr lang="de-CH" sz="2000" dirty="0" smtClean="0"/>
              <a:t> </a:t>
            </a:r>
            <a:r>
              <a:rPr lang="de-CH" sz="2000" dirty="0" err="1" smtClean="0"/>
              <a:t>risen</a:t>
            </a:r>
            <a:r>
              <a:rPr lang="de-CH" sz="2000" dirty="0" smtClean="0"/>
              <a:t> but still moderate (</a:t>
            </a:r>
            <a:r>
              <a:rPr lang="de-CH" sz="2000" dirty="0" err="1" smtClean="0"/>
              <a:t>Misev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Turner (2022)).</a:t>
            </a:r>
          </a:p>
          <a:p>
            <a:pPr marL="0" indent="0">
              <a:buNone/>
            </a:pPr>
            <a:r>
              <a:rPr lang="de-CH" sz="2400" dirty="0" smtClean="0"/>
              <a:t>Long-run </a:t>
            </a:r>
            <a:r>
              <a:rPr lang="de-CH" sz="2400" dirty="0" err="1" smtClean="0"/>
              <a:t>expectations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policy</a:t>
            </a:r>
            <a:r>
              <a:rPr lang="de-CH" sz="2400" dirty="0" smtClean="0"/>
              <a:t> </a:t>
            </a:r>
            <a:r>
              <a:rPr lang="de-CH" sz="2400" dirty="0" err="1" smtClean="0"/>
              <a:t>rates</a:t>
            </a:r>
            <a:r>
              <a:rPr lang="de-CH" sz="2400" dirty="0" smtClean="0"/>
              <a:t>. </a:t>
            </a:r>
            <a:r>
              <a:rPr lang="de-CH" sz="2000" dirty="0" smtClean="0"/>
              <a:t>Higher but </a:t>
            </a:r>
            <a:r>
              <a:rPr lang="de-CH" sz="2000" dirty="0" err="1" smtClean="0"/>
              <a:t>suggest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natural</a:t>
            </a:r>
            <a:r>
              <a:rPr lang="de-CH" sz="2000" dirty="0" smtClean="0"/>
              <a:t> rate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interest</a:t>
            </a:r>
            <a:r>
              <a:rPr lang="de-CH" sz="2000" dirty="0" smtClean="0"/>
              <a:t> will </a:t>
            </a:r>
            <a:r>
              <a:rPr lang="de-CH" sz="2000" dirty="0" err="1" smtClean="0"/>
              <a:t>remain</a:t>
            </a:r>
            <a:r>
              <a:rPr lang="de-CH" sz="2000" dirty="0" smtClean="0"/>
              <a:t> </a:t>
            </a:r>
            <a:r>
              <a:rPr lang="de-CH" sz="2000" dirty="0" err="1" smtClean="0"/>
              <a:t>low</a:t>
            </a:r>
            <a:r>
              <a:rPr lang="de-CH" sz="2000" dirty="0" smtClean="0"/>
              <a:t>. </a:t>
            </a:r>
            <a:endParaRPr lang="de-CH" sz="2400" dirty="0" smtClean="0"/>
          </a:p>
          <a:p>
            <a:pPr marL="0" indent="0">
              <a:buNone/>
            </a:pPr>
            <a:r>
              <a:rPr lang="de-CH" sz="2400" dirty="0" err="1" smtClean="0"/>
              <a:t>Credibility</a:t>
            </a:r>
            <a:r>
              <a:rPr lang="de-CH" sz="2400" dirty="0" smtClean="0"/>
              <a:t>. </a:t>
            </a:r>
            <a:r>
              <a:rPr lang="de-CH" sz="2000" dirty="0" smtClean="0"/>
              <a:t> </a:t>
            </a:r>
            <a:r>
              <a:rPr lang="de-CH" sz="2000" dirty="0"/>
              <a:t>C</a:t>
            </a:r>
            <a:r>
              <a:rPr lang="de-CH" sz="2000" dirty="0" smtClean="0"/>
              <a:t>entral </a:t>
            </a:r>
            <a:r>
              <a:rPr lang="de-CH" sz="2000" dirty="0" err="1" smtClean="0"/>
              <a:t>banks</a:t>
            </a:r>
            <a:r>
              <a:rPr lang="de-CH" sz="2000" dirty="0" smtClean="0"/>
              <a:t> </a:t>
            </a:r>
            <a:r>
              <a:rPr lang="de-CH" sz="2000" dirty="0" err="1" smtClean="0"/>
              <a:t>have</a:t>
            </a:r>
            <a:r>
              <a:rPr lang="de-CH" sz="2000" dirty="0" smtClean="0"/>
              <a:t> </a:t>
            </a:r>
            <a:r>
              <a:rPr lang="de-CH" sz="2000" dirty="0" err="1" smtClean="0"/>
              <a:t>market</a:t>
            </a:r>
            <a:r>
              <a:rPr lang="de-CH" sz="2000" dirty="0" smtClean="0"/>
              <a:t> </a:t>
            </a:r>
            <a:r>
              <a:rPr lang="de-CH" sz="2000" dirty="0" err="1" smtClean="0"/>
              <a:t>confidence</a:t>
            </a:r>
            <a:r>
              <a:rPr lang="de-CH" sz="2000" dirty="0" smtClean="0"/>
              <a:t> </a:t>
            </a:r>
            <a:r>
              <a:rPr lang="de-CH" sz="2000" dirty="0" err="1" smtClean="0"/>
              <a:t>that</a:t>
            </a:r>
            <a:r>
              <a:rPr lang="de-CH" sz="2000" dirty="0" smtClean="0"/>
              <a:t> </a:t>
            </a:r>
            <a:r>
              <a:rPr lang="de-CH" sz="2000" dirty="0" err="1" smtClean="0"/>
              <a:t>inflation</a:t>
            </a:r>
            <a:r>
              <a:rPr lang="de-CH" sz="2000" dirty="0" smtClean="0"/>
              <a:t> will </a:t>
            </a:r>
            <a:r>
              <a:rPr lang="de-CH" sz="2000" dirty="0" err="1" smtClean="0"/>
              <a:t>return</a:t>
            </a:r>
            <a:r>
              <a:rPr lang="de-CH" sz="2000" dirty="0" smtClean="0"/>
              <a:t>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target</a:t>
            </a:r>
            <a:endParaRPr lang="de-CH" sz="2000" dirty="0"/>
          </a:p>
          <a:p>
            <a:pPr marL="0" indent="0">
              <a:buNone/>
            </a:pPr>
            <a:r>
              <a:rPr lang="de-CH" sz="2400" dirty="0" smtClean="0"/>
              <a:t>Interest rate </a:t>
            </a:r>
            <a:r>
              <a:rPr lang="de-CH" sz="2400" dirty="0" err="1" smtClean="0"/>
              <a:t>risks</a:t>
            </a:r>
            <a:r>
              <a:rPr lang="de-CH" sz="2400" dirty="0" smtClean="0"/>
              <a:t> on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balance</a:t>
            </a:r>
            <a:r>
              <a:rPr lang="de-CH" sz="2400" dirty="0" smtClean="0"/>
              <a:t> </a:t>
            </a:r>
            <a:r>
              <a:rPr lang="de-CH" sz="2400" dirty="0" err="1" smtClean="0"/>
              <a:t>sheets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banks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other</a:t>
            </a:r>
            <a:r>
              <a:rPr lang="de-CH" sz="2400" dirty="0" smtClean="0"/>
              <a:t> </a:t>
            </a:r>
            <a:r>
              <a:rPr lang="de-CH" sz="2400" dirty="0" err="1" smtClean="0"/>
              <a:t>financial</a:t>
            </a:r>
            <a:r>
              <a:rPr lang="de-CH" sz="2400" dirty="0" smtClean="0"/>
              <a:t> </a:t>
            </a:r>
            <a:r>
              <a:rPr lang="de-CH" sz="2400" dirty="0" err="1" smtClean="0"/>
              <a:t>firms</a:t>
            </a:r>
            <a:r>
              <a:rPr lang="de-CH" sz="2400" dirty="0" smtClean="0"/>
              <a:t>. </a:t>
            </a:r>
            <a:r>
              <a:rPr lang="de-CH" sz="2000" dirty="0" smtClean="0"/>
              <a:t> Large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opaque</a:t>
            </a:r>
            <a:r>
              <a:rPr lang="de-CH" sz="2000" dirty="0" smtClean="0"/>
              <a:t>: </a:t>
            </a:r>
            <a:r>
              <a:rPr lang="de-CH" sz="2000" dirty="0" err="1" smtClean="0"/>
              <a:t>no</a:t>
            </a:r>
            <a:r>
              <a:rPr lang="de-CH" sz="2000" dirty="0" smtClean="0"/>
              <a:t> </a:t>
            </a:r>
            <a:r>
              <a:rPr lang="de-CH" sz="2000" dirty="0" err="1" smtClean="0"/>
              <a:t>good</a:t>
            </a:r>
            <a:r>
              <a:rPr lang="de-CH" sz="2000" dirty="0" smtClean="0"/>
              <a:t> </a:t>
            </a:r>
            <a:r>
              <a:rPr lang="de-CH" sz="2000" dirty="0" err="1" smtClean="0"/>
              <a:t>measures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aggregate</a:t>
            </a:r>
            <a:r>
              <a:rPr lang="de-CH" sz="2000" dirty="0" smtClean="0"/>
              <a:t> </a:t>
            </a:r>
            <a:r>
              <a:rPr lang="de-CH" sz="2000" dirty="0" err="1" smtClean="0"/>
              <a:t>interest</a:t>
            </a:r>
            <a:r>
              <a:rPr lang="de-CH" sz="2000" dirty="0" smtClean="0"/>
              <a:t> rate </a:t>
            </a:r>
            <a:r>
              <a:rPr lang="de-CH" sz="2000" dirty="0" err="1" smtClean="0"/>
              <a:t>risk</a:t>
            </a:r>
            <a:r>
              <a:rPr lang="de-CH" sz="2000" dirty="0" smtClean="0"/>
              <a:t> </a:t>
            </a:r>
          </a:p>
          <a:p>
            <a:pPr marL="0" indent="0">
              <a:buNone/>
            </a:pPr>
            <a:r>
              <a:rPr lang="de-CH" sz="2400" dirty="0">
                <a:solidFill>
                  <a:prstClr val="black"/>
                </a:solidFill>
              </a:rPr>
              <a:t>G</a:t>
            </a:r>
            <a:r>
              <a:rPr lang="de-CH" sz="2400" dirty="0" smtClean="0">
                <a:solidFill>
                  <a:prstClr val="black"/>
                </a:solidFill>
              </a:rPr>
              <a:t>lobal </a:t>
            </a:r>
            <a:r>
              <a:rPr lang="de-CH" sz="2400" dirty="0" err="1" smtClean="0">
                <a:solidFill>
                  <a:prstClr val="black"/>
                </a:solidFill>
              </a:rPr>
              <a:t>credit</a:t>
            </a:r>
            <a:r>
              <a:rPr lang="de-CH" sz="2400" dirty="0" smtClean="0">
                <a:solidFill>
                  <a:prstClr val="black"/>
                </a:solidFill>
              </a:rPr>
              <a:t> </a:t>
            </a:r>
            <a:r>
              <a:rPr lang="de-CH" sz="2400" dirty="0" err="1" smtClean="0">
                <a:solidFill>
                  <a:prstClr val="black"/>
                </a:solidFill>
              </a:rPr>
              <a:t>supply</a:t>
            </a:r>
            <a:r>
              <a:rPr lang="de-CH" sz="2400" dirty="0" smtClean="0">
                <a:solidFill>
                  <a:prstClr val="black"/>
                </a:solidFill>
              </a:rPr>
              <a:t>. </a:t>
            </a:r>
            <a:r>
              <a:rPr lang="de-CH" sz="1800" dirty="0" smtClean="0">
                <a:solidFill>
                  <a:prstClr val="black"/>
                </a:solidFill>
              </a:rPr>
              <a:t>Post-COVID </a:t>
            </a:r>
            <a:r>
              <a:rPr lang="de-CH" sz="1800" dirty="0" err="1" smtClean="0">
                <a:solidFill>
                  <a:prstClr val="black"/>
                </a:solidFill>
              </a:rPr>
              <a:t>decline</a:t>
            </a:r>
            <a:r>
              <a:rPr lang="de-CH" sz="1800" dirty="0" smtClean="0">
                <a:solidFill>
                  <a:prstClr val="black"/>
                </a:solidFill>
              </a:rPr>
              <a:t> in </a:t>
            </a:r>
            <a:r>
              <a:rPr lang="de-CH" sz="1800" dirty="0" err="1" smtClean="0">
                <a:solidFill>
                  <a:prstClr val="black"/>
                </a:solidFill>
              </a:rPr>
              <a:t>credit</a:t>
            </a:r>
            <a:r>
              <a:rPr lang="de-CH" sz="1800" dirty="0" smtClean="0">
                <a:solidFill>
                  <a:prstClr val="black"/>
                </a:solidFill>
              </a:rPr>
              <a:t>/GDP but still </a:t>
            </a:r>
            <a:r>
              <a:rPr lang="de-CH" sz="1800" dirty="0" err="1" smtClean="0">
                <a:solidFill>
                  <a:prstClr val="black"/>
                </a:solidFill>
              </a:rPr>
              <a:t>holding</a:t>
            </a:r>
            <a:r>
              <a:rPr lang="de-CH" sz="1800" dirty="0" smtClean="0">
                <a:solidFill>
                  <a:prstClr val="black"/>
                </a:solidFill>
              </a:rPr>
              <a:t> </a:t>
            </a:r>
            <a:r>
              <a:rPr lang="de-CH" sz="1800" dirty="0" err="1" smtClean="0">
                <a:solidFill>
                  <a:prstClr val="black"/>
                </a:solidFill>
              </a:rPr>
              <a:t>up</a:t>
            </a:r>
            <a:r>
              <a:rPr lang="de-CH" sz="1800" dirty="0" smtClean="0">
                <a:solidFill>
                  <a:prstClr val="black"/>
                </a:solidFill>
              </a:rPr>
              <a:t>,</a:t>
            </a:r>
            <a:r>
              <a:rPr lang="en-GB" sz="2000" dirty="0"/>
              <a:t> Sharp </a:t>
            </a:r>
            <a:r>
              <a:rPr lang="en-GB" sz="2000" b="1" dirty="0"/>
              <a:t>contraction in credit</a:t>
            </a:r>
            <a:r>
              <a:rPr lang="en-GB" sz="2000" dirty="0"/>
              <a:t> in the UK points to very weak growth</a:t>
            </a:r>
          </a:p>
          <a:p>
            <a:pPr marL="0" indent="0">
              <a:buNone/>
            </a:pPr>
            <a:endParaRPr lang="de-CH" sz="2000" dirty="0" smtClean="0"/>
          </a:p>
          <a:p>
            <a:pPr marL="0" indent="0">
              <a:buNone/>
            </a:pPr>
            <a:endParaRPr lang="de-CH" sz="2400" dirty="0" smtClean="0"/>
          </a:p>
          <a:p>
            <a:pPr marL="0" indent="0">
              <a:buNone/>
            </a:pPr>
            <a:r>
              <a:rPr lang="de-CH" sz="2400" i="1" dirty="0" err="1" smtClean="0"/>
              <a:t>Uncertainty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about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the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peak</a:t>
            </a:r>
            <a:r>
              <a:rPr lang="de-CH" sz="2400" i="1" dirty="0" smtClean="0"/>
              <a:t> in </a:t>
            </a:r>
            <a:r>
              <a:rPr lang="de-CH" sz="2400" i="1" dirty="0" err="1" smtClean="0"/>
              <a:t>interest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rates</a:t>
            </a:r>
            <a:r>
              <a:rPr lang="de-CH" sz="2400" i="1" dirty="0" smtClean="0"/>
              <a:t>, </a:t>
            </a:r>
            <a:r>
              <a:rPr lang="de-CH" sz="2400" i="1" dirty="0" err="1" smtClean="0"/>
              <a:t>the</a:t>
            </a:r>
            <a:r>
              <a:rPr lang="de-CH" sz="2400" i="1" dirty="0" smtClean="0"/>
              <a:t> eventual </a:t>
            </a:r>
            <a:r>
              <a:rPr lang="de-CH" sz="2400" i="1" dirty="0" err="1" smtClean="0"/>
              <a:t>impact</a:t>
            </a:r>
            <a:r>
              <a:rPr lang="de-CH" sz="2400" i="1" dirty="0" smtClean="0"/>
              <a:t> on </a:t>
            </a:r>
            <a:r>
              <a:rPr lang="de-CH" sz="2400" i="1" dirty="0" err="1" smtClean="0"/>
              <a:t>credit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supply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and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the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fragility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of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the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financial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system</a:t>
            </a:r>
            <a:r>
              <a:rPr lang="de-CH" sz="2400" i="1" dirty="0" smtClean="0"/>
              <a:t>. </a:t>
            </a:r>
            <a:endParaRPr lang="en-GB" sz="2900" i="1" dirty="0"/>
          </a:p>
          <a:p>
            <a:pPr marL="0" indent="0">
              <a:buNone/>
            </a:pPr>
            <a:endParaRPr lang="en-GB" sz="2900" dirty="0" smtClean="0"/>
          </a:p>
          <a:p>
            <a:pPr marL="0" indent="0">
              <a:buNone/>
            </a:pP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7633529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68" y="692696"/>
            <a:ext cx="7833991" cy="466725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  <a:latin typeface="+mn-lt"/>
              </a:rPr>
              <a:t>Credit to households and non-financial companies</a:t>
            </a:r>
            <a:endParaRPr lang="en-GB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8136904" cy="475252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GB" sz="2000" dirty="0" smtClean="0"/>
          </a:p>
          <a:p>
            <a:pPr marL="457200" lvl="1" indent="0" algn="ctr">
              <a:buNone/>
            </a:pPr>
            <a:r>
              <a:rPr lang="en-GB" sz="2400" dirty="0" smtClean="0"/>
              <a:t>As a % of GDP</a:t>
            </a:r>
          </a:p>
          <a:p>
            <a:pPr marL="457200" lvl="1" indent="0" algn="ctr">
              <a:buNone/>
            </a:pPr>
            <a:endParaRPr lang="en-GB" sz="2400" dirty="0"/>
          </a:p>
          <a:p>
            <a:pPr marL="457200" lvl="1" indent="0" algn="ctr">
              <a:buNone/>
            </a:pPr>
            <a:r>
              <a:rPr lang="en-GB" sz="2000" dirty="0" smtClean="0"/>
              <a:t>		 </a:t>
            </a:r>
            <a:r>
              <a:rPr lang="en-GB" sz="2000" b="1" dirty="0" smtClean="0"/>
              <a:t>		</a:t>
            </a:r>
          </a:p>
          <a:p>
            <a:pPr marL="457200" lvl="1" indent="0">
              <a:buNone/>
            </a:pPr>
            <a:r>
              <a:rPr lang="en-GB" sz="2400" dirty="0" smtClean="0"/>
              <a:t>		                   </a:t>
            </a:r>
            <a:r>
              <a:rPr lang="en-GB" sz="2400" b="1" dirty="0" smtClean="0"/>
              <a:t>2017            2022 Q2         	Change</a:t>
            </a:r>
            <a:endParaRPr lang="en-GB" sz="2400" b="1" dirty="0"/>
          </a:p>
          <a:p>
            <a:pPr marL="457200" lvl="1" indent="0">
              <a:buNone/>
            </a:pPr>
            <a:r>
              <a:rPr lang="en-GB" sz="2400" b="1" dirty="0" smtClean="0"/>
              <a:t>United Kingdom</a:t>
            </a:r>
            <a:r>
              <a:rPr lang="en-GB" sz="2400" dirty="0" smtClean="0"/>
              <a:t>	     162.3	150.2		- 12.1</a:t>
            </a:r>
          </a:p>
          <a:p>
            <a:pPr marL="457200" lvl="1" indent="0">
              <a:buNone/>
            </a:pPr>
            <a:r>
              <a:rPr lang="en-GB" sz="2400" b="1" dirty="0" smtClean="0"/>
              <a:t>Euro area                     </a:t>
            </a:r>
            <a:r>
              <a:rPr lang="en-GB" sz="2400" dirty="0" smtClean="0"/>
              <a:t>163.2            167.2                 + 4.0   </a:t>
            </a:r>
            <a:endParaRPr lang="en-GB" sz="2400" dirty="0"/>
          </a:p>
          <a:p>
            <a:pPr marL="457200" lvl="1" indent="0">
              <a:buNone/>
            </a:pPr>
            <a:r>
              <a:rPr lang="en-GB" sz="2400" b="1" dirty="0" smtClean="0"/>
              <a:t>United States</a:t>
            </a:r>
            <a:r>
              <a:rPr lang="en-GB" sz="2400" dirty="0" smtClean="0"/>
              <a:t>	     152.5            155.1	              + 2.6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1600" smtClean="0"/>
              <a:t>Source: BIS 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0986111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57" y="692696"/>
            <a:ext cx="7833991" cy="466725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+mn-lt"/>
              </a:rPr>
              <a:t>Conclusion 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8136904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 smtClean="0"/>
              <a:t>Central </a:t>
            </a:r>
            <a:r>
              <a:rPr lang="en-GB" sz="2400" dirty="0" smtClean="0"/>
              <a:t>banks have not prepared financial firms for the </a:t>
            </a:r>
            <a:r>
              <a:rPr lang="en-GB" sz="2400" b="1" dirty="0" smtClean="0"/>
              <a:t>Great Monetary Tightening</a:t>
            </a:r>
            <a:r>
              <a:rPr lang="en-GB" sz="2400" dirty="0" smtClean="0"/>
              <a:t>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Threat </a:t>
            </a:r>
            <a:r>
              <a:rPr lang="en-GB" sz="2400" dirty="0"/>
              <a:t>of doom loops </a:t>
            </a:r>
            <a:r>
              <a:rPr lang="en-GB" sz="2400" dirty="0" smtClean="0"/>
              <a:t>often lie </a:t>
            </a:r>
            <a:r>
              <a:rPr lang="en-GB" sz="2400" dirty="0"/>
              <a:t>in the </a:t>
            </a:r>
            <a:r>
              <a:rPr lang="en-GB" sz="2400" b="1" dirty="0"/>
              <a:t>fiscal/monetary/regulatory feedback </a:t>
            </a:r>
            <a:r>
              <a:rPr lang="en-GB" sz="2400" b="1" dirty="0" smtClean="0"/>
              <a:t>effects </a:t>
            </a:r>
            <a:r>
              <a:rPr lang="en-GB" sz="2400" dirty="0" smtClean="0"/>
              <a:t>even when each policy looks OK.</a:t>
            </a:r>
            <a:r>
              <a:rPr lang="en-GB" sz="2400" b="1" dirty="0" smtClean="0"/>
              <a:t>  </a:t>
            </a:r>
            <a:endParaRPr lang="en-GB" sz="2400" b="1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Therefore key policy bodies – the Treasury, the central bank and the financial regulators – must </a:t>
            </a:r>
            <a:r>
              <a:rPr lang="en-GB" sz="2400" b="1" dirty="0" smtClean="0"/>
              <a:t>look beyond their immediate mandates.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current </a:t>
            </a:r>
            <a:r>
              <a:rPr lang="en-GB" sz="2400" b="1" dirty="0" smtClean="0"/>
              <a:t>institutional set-up in the UK</a:t>
            </a:r>
            <a:r>
              <a:rPr lang="en-GB" sz="2400" dirty="0" smtClean="0"/>
              <a:t> </a:t>
            </a:r>
            <a:r>
              <a:rPr lang="en-GB" sz="2400" dirty="0" smtClean="0"/>
              <a:t>needs to better </a:t>
            </a:r>
            <a:r>
              <a:rPr lang="en-GB" sz="2400" dirty="0"/>
              <a:t>address </a:t>
            </a:r>
            <a:r>
              <a:rPr lang="en-GB" sz="2400" dirty="0" smtClean="0"/>
              <a:t>such  feedbacks, which are accentuated in a financial crisis.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667761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12968" cy="57606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+mj-lt"/>
              </a:rPr>
              <a:t>References</a:t>
            </a:r>
            <a:endParaRPr lang="en-GB" sz="3200" b="1" dirty="0">
              <a:latin typeface="+mj-lt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9513" y="798165"/>
            <a:ext cx="8712968" cy="5740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 smtClean="0"/>
              <a:t>Hördahl</a:t>
            </a:r>
            <a:r>
              <a:rPr lang="en-GB" sz="2000" b="1" dirty="0"/>
              <a:t>, </a:t>
            </a:r>
            <a:r>
              <a:rPr lang="en-GB" sz="2000" b="1" dirty="0" smtClean="0"/>
              <a:t>P  J </a:t>
            </a:r>
            <a:r>
              <a:rPr lang="en-GB" sz="2000" b="1" dirty="0" err="1"/>
              <a:t>Sobrun</a:t>
            </a:r>
            <a:r>
              <a:rPr lang="en-GB" sz="2000" b="1" dirty="0"/>
              <a:t> and </a:t>
            </a:r>
            <a:r>
              <a:rPr lang="en-GB" sz="2000" b="1" dirty="0" smtClean="0"/>
              <a:t>P Turner </a:t>
            </a:r>
            <a:r>
              <a:rPr lang="en-GB" sz="2000" b="1" dirty="0"/>
              <a:t>(2016):</a:t>
            </a:r>
            <a:r>
              <a:rPr lang="en-GB" sz="2000" dirty="0"/>
              <a:t> “Low long-term interest rates as a global phenomenon”. </a:t>
            </a:r>
            <a:r>
              <a:rPr lang="en-GB" sz="2000" i="1" dirty="0"/>
              <a:t>BIS Working Papers, </a:t>
            </a:r>
            <a:r>
              <a:rPr lang="en-GB" sz="2000" dirty="0"/>
              <a:t>no 574. August</a:t>
            </a:r>
            <a:r>
              <a:rPr lang="en-GB" sz="2000" i="1" dirty="0"/>
              <a:t> </a:t>
            </a:r>
            <a:endParaRPr lang="en-GB" sz="2000" i="1" dirty="0" smtClean="0"/>
          </a:p>
          <a:p>
            <a:pPr marL="0" indent="0">
              <a:buNone/>
            </a:pPr>
            <a:r>
              <a:rPr lang="en-GB" sz="2000" b="1" dirty="0" smtClean="0"/>
              <a:t>Gagnon, J E and M </a:t>
            </a:r>
            <a:r>
              <a:rPr lang="en-GB" sz="2000" b="1" dirty="0" err="1" smtClean="0"/>
              <a:t>Sarsenbayev</a:t>
            </a:r>
            <a:r>
              <a:rPr lang="en-GB" sz="2000" b="1" dirty="0" smtClean="0"/>
              <a:t> (2022): </a:t>
            </a:r>
            <a:r>
              <a:rPr lang="en-GB" sz="2000" dirty="0" smtClean="0"/>
              <a:t>“25 years of excess unemployment in advanced economies: lessons for monetary policy”</a:t>
            </a:r>
            <a:r>
              <a:rPr lang="en-GB" sz="2000" i="1" dirty="0" smtClean="0"/>
              <a:t> PIIE Working Paper</a:t>
            </a:r>
            <a:r>
              <a:rPr lang="en-GB" sz="2000" dirty="0" smtClean="0"/>
              <a:t> </a:t>
            </a: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www.piie.com/publications/working-papers/25-years-excess-unemployment-advanced-economies-lessons-monetary-policy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Lombardi, M J. and F Zhu (2014 and 2018): </a:t>
            </a:r>
            <a:r>
              <a:rPr lang="en-GB" sz="2000" dirty="0" smtClean="0"/>
              <a:t>“A shadow policy rate to calibrate US monetary policy at the Zero Lower Bound” BIS </a:t>
            </a:r>
            <a:fld id="{8E7AFE7D-1818-4A44-8DD7-FB4FC152F732}" type="slidenum">
              <a:rPr lang="en-GB" sz="2000" i="1" smtClean="0"/>
              <a:t>15</a:t>
            </a:fld>
            <a:r>
              <a:rPr lang="en-GB" sz="2000" dirty="0" smtClean="0"/>
              <a:t> no 452 (June 2014) and </a:t>
            </a:r>
            <a:r>
              <a:rPr lang="en-GB" sz="2000" i="1" dirty="0"/>
              <a:t>International Journal </a:t>
            </a:r>
            <a:r>
              <a:rPr lang="en-GB" sz="2000" i="1" dirty="0" smtClean="0"/>
              <a:t>of Central Banking </a:t>
            </a:r>
            <a:r>
              <a:rPr lang="en-GB" sz="2000" dirty="0" smtClean="0"/>
              <a:t>December 2018.</a:t>
            </a:r>
          </a:p>
          <a:p>
            <a:pPr marL="0" indent="0">
              <a:buNone/>
            </a:pPr>
            <a:r>
              <a:rPr lang="en-GB" sz="2000" b="1" dirty="0" err="1" smtClean="0"/>
              <a:t>Misev</a:t>
            </a:r>
            <a:r>
              <a:rPr lang="en-GB" sz="2000" b="1" dirty="0" smtClean="0"/>
              <a:t>, M and P Turner (2022): </a:t>
            </a:r>
            <a:r>
              <a:rPr lang="en-GB" sz="2000" dirty="0" smtClean="0"/>
              <a:t>“Is a bond market crisis likely?” </a:t>
            </a:r>
            <a:r>
              <a:rPr lang="en-GB" sz="2000" i="1" dirty="0" smtClean="0"/>
              <a:t>Central Banking Journal </a:t>
            </a:r>
            <a:r>
              <a:rPr lang="en-GB" sz="2000" dirty="0" err="1" smtClean="0"/>
              <a:t>vol</a:t>
            </a:r>
            <a:r>
              <a:rPr lang="en-GB" sz="2000" dirty="0" smtClean="0"/>
              <a:t> XXXII. Pp 52-57. June</a:t>
            </a:r>
            <a:endParaRPr lang="en-GB" sz="2000" b="1" dirty="0"/>
          </a:p>
          <a:p>
            <a:pPr marL="0" indent="0">
              <a:buNone/>
            </a:pPr>
            <a:r>
              <a:rPr lang="en-GB" sz="2000" b="1" dirty="0" smtClean="0"/>
              <a:t>Turner, P: (2021):</a:t>
            </a:r>
            <a:r>
              <a:rPr lang="en-GB" sz="2000" dirty="0" smtClean="0"/>
              <a:t>“The new monetary policy revolution: advice and dissent.” NIESR </a:t>
            </a:r>
            <a:r>
              <a:rPr lang="en-GB" sz="2000" i="1" dirty="0" smtClean="0"/>
              <a:t>Occasional Paper </a:t>
            </a:r>
            <a:r>
              <a:rPr lang="en-GB" sz="2000" dirty="0" smtClean="0"/>
              <a:t>no 60 </a:t>
            </a:r>
            <a:r>
              <a:rPr lang="en-GB" sz="2000" dirty="0">
                <a:hlinkClick r:id="rId4"/>
              </a:rPr>
              <a:t>https://</a:t>
            </a:r>
            <a:r>
              <a:rPr lang="en-GB" sz="2000" dirty="0" smtClean="0">
                <a:hlinkClick r:id="rId4"/>
              </a:rPr>
              <a:t>www.niesr.ac.uk/wp-content/uploads/2021/10/New-Monetary-Policy-Revolution_0-4.pdf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--- (2022): </a:t>
            </a:r>
            <a:r>
              <a:rPr lang="en-GB" sz="2000" dirty="0" smtClean="0"/>
              <a:t>“Interest rate risk, monetary policy and the threat of financial crisis.” </a:t>
            </a:r>
            <a:r>
              <a:rPr lang="en-GB" sz="2000" i="1" dirty="0" err="1" smtClean="0"/>
              <a:t>Macroprudential</a:t>
            </a:r>
            <a:r>
              <a:rPr lang="en-GB" sz="2000" i="1" dirty="0" smtClean="0"/>
              <a:t> Matters. </a:t>
            </a:r>
            <a:r>
              <a:rPr lang="en-GB" sz="2000" dirty="0" smtClean="0"/>
              <a:t>October. </a:t>
            </a:r>
            <a:r>
              <a:rPr lang="en-GB" sz="2000" dirty="0" smtClean="0">
                <a:hlinkClick r:id="rId5"/>
              </a:rPr>
              <a:t>https</a:t>
            </a:r>
            <a:r>
              <a:rPr lang="en-GB" sz="2000" dirty="0">
                <a:hlinkClick r:id="rId5"/>
              </a:rPr>
              <a:t>://macroprudentialmatters.com/interest-rate-risk-monetary-policy-and-the-threat-of-financial-crisis</a:t>
            </a:r>
            <a:r>
              <a:rPr lang="en-GB" sz="2000" dirty="0" smtClean="0">
                <a:hlinkClick r:id="rId5"/>
              </a:rPr>
              <a:t>/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 </a:t>
            </a:r>
            <a:endParaRPr lang="en-GB" sz="2000" b="1" i="1" dirty="0" smtClean="0"/>
          </a:p>
          <a:p>
            <a:pPr marL="58738" indent="0">
              <a:spcBef>
                <a:spcPts val="200"/>
              </a:spcBef>
              <a:buNone/>
            </a:pPr>
            <a:endParaRPr lang="en-GB" sz="1600" b="1" dirty="0"/>
          </a:p>
          <a:p>
            <a:pPr marL="58738" indent="0">
              <a:spcBef>
                <a:spcPts val="200"/>
              </a:spcBef>
              <a:buNone/>
            </a:pPr>
            <a:endParaRPr lang="en-GB" sz="1600" b="1" dirty="0"/>
          </a:p>
          <a:p>
            <a:pPr marL="58738" indent="0">
              <a:spcBef>
                <a:spcPts val="200"/>
              </a:spcBef>
              <a:buNone/>
            </a:pPr>
            <a:endParaRPr lang="en-GB" sz="1600" b="1" dirty="0"/>
          </a:p>
          <a:p>
            <a:pPr marL="58738" indent="0">
              <a:spcBef>
                <a:spcPts val="200"/>
              </a:spcBef>
              <a:buNone/>
            </a:pPr>
            <a:endParaRPr lang="en-GB" sz="1600" b="1" dirty="0"/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46451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68" y="692696"/>
            <a:ext cx="7833991" cy="466725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+mn-lt"/>
              </a:rPr>
              <a:t>Bond market vigilantes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8136904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Clinton Administration, 1993/94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400" dirty="0" smtClean="0"/>
              <a:t>Yield</a:t>
            </a:r>
            <a:r>
              <a:rPr lang="en-GB" sz="2800" dirty="0" smtClean="0"/>
              <a:t> </a:t>
            </a:r>
            <a:r>
              <a:rPr lang="en-GB" sz="2400" dirty="0" smtClean="0"/>
              <a:t>10-year US Treasuries: 5% in Oct 1993 to 8% in Nov 1994</a:t>
            </a:r>
          </a:p>
          <a:p>
            <a:pPr marL="0" indent="0">
              <a:buNone/>
            </a:pPr>
            <a:r>
              <a:rPr lang="en-GB" sz="2400" i="1" dirty="0" smtClean="0"/>
              <a:t>Signal for the US to tighten fiscal policy?</a:t>
            </a:r>
          </a:p>
          <a:p>
            <a:pPr marL="0" indent="0">
              <a:buNone/>
            </a:pPr>
            <a:r>
              <a:rPr lang="en-GB" sz="2400" i="1" dirty="0" smtClean="0"/>
              <a:t>Not necessarily: 3 percentage points rise in Fed funds in year to Feb 1995 (“to keep ahead of rises in the bond market”) </a:t>
            </a:r>
          </a:p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r>
              <a:rPr lang="en-GB" sz="2400" b="1" dirty="0" smtClean="0"/>
              <a:t>Two conclusions</a:t>
            </a:r>
          </a:p>
          <a:p>
            <a:pPr marL="0" indent="0">
              <a:buNone/>
            </a:pPr>
            <a:r>
              <a:rPr lang="en-GB" sz="2400" dirty="0" smtClean="0"/>
              <a:t>1. “Doom loops” result from the wrong policy response to market signals.</a:t>
            </a:r>
          </a:p>
          <a:p>
            <a:pPr marL="0" indent="0">
              <a:buNone/>
            </a:pPr>
            <a:r>
              <a:rPr lang="en-GB" sz="2400" dirty="0" smtClean="0"/>
              <a:t>2.  When monetary policy turns restrictive, bond market signals can send fiscal policy in the wrong direction.</a:t>
            </a:r>
          </a:p>
          <a:p>
            <a:pPr marL="0" indent="0">
              <a:buNone/>
            </a:pPr>
            <a:endParaRPr lang="en-GB" sz="2900" dirty="0"/>
          </a:p>
          <a:p>
            <a:pPr marL="0" indent="0">
              <a:buNone/>
            </a:pPr>
            <a:endParaRPr lang="en-GB" sz="2900" dirty="0" smtClean="0"/>
          </a:p>
          <a:p>
            <a:pPr marL="0" indent="0">
              <a:buNone/>
            </a:pP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11036310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68" y="692696"/>
            <a:ext cx="7833991" cy="466725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+mn-lt"/>
              </a:rPr>
              <a:t>Fiscal austerity and (radical) monetary ease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8136904" cy="47525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800" dirty="0" smtClean="0"/>
              <a:t>2010 to 2019</a:t>
            </a:r>
          </a:p>
          <a:p>
            <a:pPr marL="0" indent="0" algn="ctr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400" dirty="0" smtClean="0"/>
              <a:t>A decade of monetary expansion </a:t>
            </a:r>
            <a:r>
              <a:rPr lang="en-GB" sz="2400" dirty="0" smtClean="0"/>
              <a:t>and</a:t>
            </a:r>
            <a:r>
              <a:rPr lang="en-GB" sz="2400" dirty="0" smtClean="0"/>
              <a:t> </a:t>
            </a:r>
            <a:r>
              <a:rPr lang="en-GB" sz="2400" dirty="0" smtClean="0"/>
              <a:t>fiscal contraction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Crisis broke in August 2007 but decisive action taken only after Lehman failure in September 2008.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After </a:t>
            </a:r>
            <a:r>
              <a:rPr lang="en-GB" sz="2400" dirty="0" smtClean="0"/>
              <a:t>that</a:t>
            </a:r>
            <a:r>
              <a:rPr lang="en-GB" sz="2400" dirty="0" smtClean="0"/>
              <a:t>, </a:t>
            </a:r>
            <a:r>
              <a:rPr lang="en-GB" sz="2400" dirty="0" smtClean="0"/>
              <a:t>central banks </a:t>
            </a:r>
            <a:r>
              <a:rPr lang="en-GB" sz="2400" dirty="0" smtClean="0"/>
              <a:t>boldly used </a:t>
            </a:r>
            <a:r>
              <a:rPr lang="en-GB" sz="2400" dirty="0" smtClean="0"/>
              <a:t>new tools at scale </a:t>
            </a:r>
            <a:r>
              <a:rPr lang="mr-IN" sz="2400" dirty="0" smtClean="0"/>
              <a:t>…</a:t>
            </a:r>
            <a:r>
              <a:rPr lang="de-CH" sz="2400" dirty="0" smtClean="0"/>
              <a:t> a </a:t>
            </a:r>
            <a:r>
              <a:rPr lang="de-CH" sz="2400" dirty="0" err="1" smtClean="0"/>
              <a:t>valuable</a:t>
            </a:r>
            <a:r>
              <a:rPr lang="de-CH" sz="2400" dirty="0" smtClean="0"/>
              <a:t> </a:t>
            </a:r>
            <a:r>
              <a:rPr lang="de-CH" sz="2400" dirty="0" err="1" smtClean="0"/>
              <a:t>lesson</a:t>
            </a:r>
            <a:r>
              <a:rPr lang="de-CH" sz="2400" dirty="0" smtClean="0"/>
              <a:t> </a:t>
            </a:r>
            <a:r>
              <a:rPr lang="de-CH" sz="2400" dirty="0" err="1" smtClean="0"/>
              <a:t>about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i="1" dirty="0" smtClean="0"/>
              <a:t>paradox </a:t>
            </a:r>
            <a:r>
              <a:rPr lang="de-CH" sz="2400" i="1" dirty="0" err="1" smtClean="0"/>
              <a:t>of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risk</a:t>
            </a:r>
            <a:endParaRPr lang="de-CH" sz="2400" i="1" dirty="0" smtClean="0"/>
          </a:p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r>
              <a:rPr lang="en-GB" sz="2400" dirty="0" smtClean="0"/>
              <a:t>Jeremiahs who predicted inflation or financial ruin proved wrong ... the doom loop successfully blocked </a:t>
            </a:r>
            <a:r>
              <a:rPr lang="en-GB" sz="2000" dirty="0" smtClean="0"/>
              <a:t>(Turner (2021)).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900" dirty="0"/>
          </a:p>
          <a:p>
            <a:pPr marL="0" indent="0">
              <a:buNone/>
            </a:pPr>
            <a:endParaRPr lang="en-GB" sz="2900" dirty="0" smtClean="0"/>
          </a:p>
          <a:p>
            <a:pPr marL="0" indent="0">
              <a:buNone/>
            </a:pP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6402204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68" y="692696"/>
            <a:ext cx="7833991" cy="466725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+mn-lt"/>
              </a:rPr>
              <a:t>Below-target inflation and excess unemployment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8136904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2010 to 2019</a:t>
            </a:r>
          </a:p>
          <a:p>
            <a:pPr marL="0" indent="0" algn="ctr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400" dirty="0" smtClean="0"/>
              <a:t>US </a:t>
            </a:r>
            <a:r>
              <a:rPr lang="en-GB" sz="2400" dirty="0" smtClean="0"/>
              <a:t>core inflation averages 1.6</a:t>
            </a:r>
            <a:r>
              <a:rPr lang="en-GB" sz="2400" dirty="0" smtClean="0"/>
              <a:t>%: inflatio</a:t>
            </a:r>
            <a:r>
              <a:rPr lang="en-GB" sz="2400" dirty="0" smtClean="0"/>
              <a:t>n below predictions</a:t>
            </a:r>
            <a:r>
              <a:rPr lang="en-GB" sz="2400" dirty="0" smtClean="0"/>
              <a:t> .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Forecasts of year-ahead 10-year bond yield: upward bias.</a:t>
            </a:r>
          </a:p>
          <a:p>
            <a:pPr marL="0" indent="0">
              <a:buNone/>
            </a:pPr>
            <a:r>
              <a:rPr lang="en-GB" sz="2400" dirty="0" smtClean="0"/>
              <a:t>Fed estimates that the equilibrium real interest rate (r*) had fallen to 0-1% compared with 2-3% in the </a:t>
            </a:r>
            <a:r>
              <a:rPr lang="en-GB" sz="2400" dirty="0" smtClean="0"/>
              <a:t>1990s.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For too long, policy rates were above </a:t>
            </a:r>
            <a:r>
              <a:rPr lang="en-GB" sz="2400" dirty="0" smtClean="0"/>
              <a:t>this “ </a:t>
            </a:r>
            <a:r>
              <a:rPr lang="en-GB" sz="2400" dirty="0" smtClean="0"/>
              <a:t>natural </a:t>
            </a:r>
            <a:r>
              <a:rPr lang="en-GB" sz="2400" dirty="0" smtClean="0"/>
              <a:t>rate”.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 recent US study found monetary </a:t>
            </a:r>
            <a:r>
              <a:rPr lang="en-GB" sz="2400" dirty="0"/>
              <a:t>policy in advanced economies </a:t>
            </a:r>
            <a:r>
              <a:rPr lang="en-GB" sz="2400" dirty="0" smtClean="0"/>
              <a:t>was unintentionally too tight -- 25 years of excess unemployment </a:t>
            </a:r>
            <a:r>
              <a:rPr lang="en-GB" sz="2000" dirty="0" smtClean="0"/>
              <a:t>(Gagnon and </a:t>
            </a:r>
            <a:r>
              <a:rPr lang="en-GB" sz="2000" dirty="0" err="1" smtClean="0"/>
              <a:t>Sarsenbayev</a:t>
            </a:r>
            <a:r>
              <a:rPr lang="en-GB" sz="2000" dirty="0" smtClean="0"/>
              <a:t> (2022)).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900" dirty="0"/>
          </a:p>
          <a:p>
            <a:pPr marL="0" indent="0">
              <a:buNone/>
            </a:pPr>
            <a:endParaRPr lang="en-GB" sz="2900" dirty="0" smtClean="0"/>
          </a:p>
          <a:p>
            <a:pPr marL="0" indent="0">
              <a:buNone/>
            </a:pP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8066633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68" y="692696"/>
            <a:ext cx="7833991" cy="466725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+mn-lt"/>
              </a:rPr>
              <a:t>The wrong policy mix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556792"/>
                <a:ext cx="8136904" cy="475252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GB" sz="2800" b="1" dirty="0" smtClean="0"/>
                  <a:t>Monetary expansion =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  <m:r>
                      <a:rPr lang="de-CH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𝒑𝒓𝒊𝒗𝒂𝒕𝒆</m:t>
                    </m:r>
                    <m:r>
                      <a:rPr lang="de-CH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de-CH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𝒅𝒆𝒃𝒕</m:t>
                    </m:r>
                  </m:oMath>
                </a14:m>
                <a:endParaRPr lang="de-CH" sz="2800" b="1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GB" sz="2800" b="1" dirty="0" smtClean="0"/>
                  <a:t>Fiscal expansion =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  <m:r>
                      <a:rPr lang="de-CH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𝒑</m:t>
                    </m:r>
                    <m:r>
                      <a:rPr lang="de-CH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𝒖𝒃𝒍𝒊𝒄</m:t>
                    </m:r>
                    <m:r>
                      <a:rPr lang="de-CH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de-CH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𝒅𝒆𝒃𝒕</m:t>
                    </m:r>
                    <m:r>
                      <a:rPr lang="de-CH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lang="en-GB" sz="2800" b="1" dirty="0" smtClean="0"/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pPr>
                  <a:buFont typeface="Arial" charset="0"/>
                  <a:buChar char="•"/>
                </a:pPr>
                <a:r>
                  <a:rPr lang="en-GB" sz="2400" b="1" i="1" dirty="0" smtClean="0"/>
                  <a:t>Liabilities</a:t>
                </a:r>
                <a:r>
                  <a:rPr lang="en-GB" sz="2400" dirty="0" smtClean="0"/>
                  <a:t>. Higher private debt/GDP ratios make households and companies more vulnerable in a recession.</a:t>
                </a:r>
              </a:p>
              <a:p>
                <a:pPr>
                  <a:buFont typeface="Arial" charset="0"/>
                  <a:buChar char="•"/>
                </a:pPr>
                <a:r>
                  <a:rPr lang="en-GB" sz="2400" b="1" i="1" dirty="0" smtClean="0"/>
                  <a:t>Assets.</a:t>
                </a:r>
                <a:r>
                  <a:rPr lang="en-GB" sz="2400" dirty="0" smtClean="0"/>
                  <a:t> Banks, pension funds, insurance companies </a:t>
                </a:r>
                <a:r>
                  <a:rPr lang="en-GB" sz="2400" dirty="0" err="1" smtClean="0"/>
                  <a:t>etc</a:t>
                </a:r>
                <a:r>
                  <a:rPr lang="en-GB" sz="2400" dirty="0" smtClean="0"/>
                  <a:t> search for higher yields from riskier or illiquid asset and  buy their prime “safe” assets (government bonds) at inflated prices.</a:t>
                </a:r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pPr marL="0" indent="0">
                  <a:buNone/>
                </a:pPr>
                <a:r>
                  <a:rPr lang="en-GB" sz="2400" dirty="0" smtClean="0"/>
                  <a:t>Excessive </a:t>
                </a:r>
                <a:r>
                  <a:rPr lang="en-GB" sz="2400" dirty="0"/>
                  <a:t>reliance on monetary policy and </a:t>
                </a:r>
                <a:r>
                  <a:rPr lang="en-GB" sz="2400" dirty="0" smtClean="0"/>
                  <a:t>very depressed long-term interest </a:t>
                </a:r>
                <a:r>
                  <a:rPr lang="en-GB" sz="2400" dirty="0"/>
                  <a:t>rates made the financial system and the real economy more fragile</a:t>
                </a:r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:endParaRPr lang="en-GB" sz="2900" dirty="0"/>
              </a:p>
              <a:p>
                <a:pPr marL="0" indent="0">
                  <a:buNone/>
                </a:pPr>
                <a:endParaRPr lang="en-GB" sz="2900" dirty="0" smtClean="0"/>
              </a:p>
              <a:p>
                <a:pPr marL="0" indent="0">
                  <a:buNone/>
                </a:pPr>
                <a:endParaRPr lang="en-GB" sz="29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556792"/>
                <a:ext cx="8136904" cy="4752528"/>
              </a:xfrm>
              <a:blipFill rotWithShape="0">
                <a:blip r:embed="rId2"/>
                <a:stretch>
                  <a:fillRect l="-1348" t="-1026" b="-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549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68" y="692696"/>
            <a:ext cx="7833991" cy="466725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+mn-lt"/>
              </a:rPr>
              <a:t>Regulators also depress the long-term interest rate 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813690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Regulators induce financial firms to de-risk and hold more “safe” government bonds, but </a:t>
            </a:r>
            <a:r>
              <a:rPr lang="en-GB" sz="2400" b="1" i="1" dirty="0" smtClean="0"/>
              <a:t>turn a blind eye to what </a:t>
            </a:r>
            <a:r>
              <a:rPr lang="en-GB" sz="2400" b="1" i="1" dirty="0" smtClean="0"/>
              <a:t>will happen </a:t>
            </a:r>
            <a:r>
              <a:rPr lang="en-GB" sz="2400" b="1" i="1" dirty="0" smtClean="0"/>
              <a:t>when interest rates rise</a:t>
            </a:r>
            <a:r>
              <a:rPr lang="en-GB" sz="2400" dirty="0" smtClean="0"/>
              <a:t>: </a:t>
            </a:r>
          </a:p>
          <a:p>
            <a:pPr marL="0" indent="0">
              <a:buNone/>
            </a:pPr>
            <a:r>
              <a:rPr lang="en-GB" sz="2000" dirty="0" smtClean="0"/>
              <a:t>Banks face no capital charge for interest rate risk in Basel III.</a:t>
            </a:r>
          </a:p>
          <a:p>
            <a:pPr marL="0" indent="0">
              <a:buNone/>
            </a:pPr>
            <a:r>
              <a:rPr lang="en-GB" sz="2000" dirty="0" smtClean="0"/>
              <a:t>Borrowers raise more funds in bond markets. Non-bank financial investors (hedge funds, investment funds, pension funds </a:t>
            </a:r>
            <a:r>
              <a:rPr lang="en-GB" sz="2000" dirty="0" err="1" smtClean="0"/>
              <a:t>etc</a:t>
            </a:r>
            <a:r>
              <a:rPr lang="en-GB" sz="2000" dirty="0" smtClean="0"/>
              <a:t> ) create a </a:t>
            </a:r>
            <a:r>
              <a:rPr lang="en-GB" sz="2000" b="1" dirty="0" smtClean="0"/>
              <a:t>“shadow” banking system – </a:t>
            </a:r>
            <a:r>
              <a:rPr lang="en-GB" sz="2000" dirty="0" smtClean="0"/>
              <a:t>and G7 countries do not agree on how to regulate.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Financial firms exposures in bond markets are large, highly leveraged and opaque</a:t>
            </a:r>
            <a:endParaRPr lang="en-GB" sz="2400" i="1" dirty="0" smtClean="0"/>
          </a:p>
          <a:p>
            <a:pPr marL="0" indent="0">
              <a:buNone/>
            </a:pPr>
            <a:r>
              <a:rPr lang="en-GB" sz="2400" b="1" i="1" dirty="0" smtClean="0"/>
              <a:t>“The first bodies to float to the surface”</a:t>
            </a:r>
            <a:r>
              <a:rPr lang="en-GB" sz="2400" i="1" dirty="0" smtClean="0"/>
              <a:t> are UK pension funds – but the underlying predicament is shared globally. </a:t>
            </a:r>
            <a:endParaRPr lang="de-CH" sz="24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900" dirty="0"/>
          </a:p>
          <a:p>
            <a:pPr marL="0" indent="0">
              <a:buNone/>
            </a:pPr>
            <a:endParaRPr lang="en-GB" sz="2900" dirty="0" smtClean="0"/>
          </a:p>
          <a:p>
            <a:pPr marL="0" indent="0">
              <a:buNone/>
            </a:pP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16903215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68" y="692696"/>
            <a:ext cx="7833991" cy="466725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+mn-lt"/>
              </a:rPr>
              <a:t>“Why did no one see it coming?” 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8136904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/>
              <a:t>“At every stage, someone was relying on somebody else and everyone thought they were doing the right thing.”</a:t>
            </a:r>
            <a:endParaRPr lang="en-GB" sz="2400" i="1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Since the 1990s, a deliberate fragmentation of responsibility for economic </a:t>
            </a:r>
            <a:r>
              <a:rPr lang="en-GB" sz="2400" dirty="0" smtClean="0"/>
              <a:t>policy: </a:t>
            </a:r>
            <a:r>
              <a:rPr lang="en-GB" sz="2400" dirty="0" smtClean="0"/>
              <a:t>each agency </a:t>
            </a:r>
            <a:r>
              <a:rPr lang="en-GB" sz="2400" dirty="0"/>
              <a:t>“ </a:t>
            </a:r>
            <a:r>
              <a:rPr lang="en-GB" sz="2400" dirty="0" smtClean="0"/>
              <a:t>accountable”, often with </a:t>
            </a:r>
            <a:r>
              <a:rPr lang="en-GB" sz="2400" dirty="0" smtClean="0"/>
              <a:t>simplistic rules:</a:t>
            </a:r>
          </a:p>
          <a:p>
            <a:pPr marL="0" indent="0">
              <a:buNone/>
            </a:pPr>
            <a:r>
              <a:rPr lang="en-GB" sz="2400" b="1" dirty="0" smtClean="0"/>
              <a:t>Fiscal:</a:t>
            </a:r>
            <a:r>
              <a:rPr lang="en-GB" sz="2400" dirty="0" smtClean="0"/>
              <a:t> Debt/GDP target. In UK, Treasury projections and OBR verification</a:t>
            </a:r>
          </a:p>
          <a:p>
            <a:pPr marL="0" indent="0">
              <a:buNone/>
            </a:pPr>
            <a:r>
              <a:rPr lang="en-GB" sz="2400" b="1" dirty="0" smtClean="0"/>
              <a:t>Monetary:</a:t>
            </a:r>
            <a:r>
              <a:rPr lang="en-GB" sz="2400" dirty="0" smtClean="0"/>
              <a:t> An inflation target of 2% </a:t>
            </a:r>
            <a:r>
              <a:rPr lang="mr-IN" sz="2400" dirty="0" smtClean="0"/>
              <a:t>…</a:t>
            </a:r>
            <a:r>
              <a:rPr lang="de-CH" sz="2400" dirty="0" smtClean="0"/>
              <a:t> MPC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Regulatory:</a:t>
            </a:r>
            <a:r>
              <a:rPr lang="en-GB" sz="2400" dirty="0" smtClean="0"/>
              <a:t> Banks follow Basel III ... FPC for financial stability</a:t>
            </a:r>
            <a:endParaRPr lang="en-GB" sz="2800" dirty="0" smtClean="0"/>
          </a:p>
          <a:p>
            <a:pPr marL="0" indent="0">
              <a:buNone/>
            </a:pPr>
            <a:r>
              <a:rPr lang="en-GB" sz="2400" i="1" dirty="0" smtClean="0"/>
              <a:t>Are</a:t>
            </a:r>
            <a:r>
              <a:rPr lang="en-GB" sz="2400" i="1" dirty="0" smtClean="0"/>
              <a:t> </a:t>
            </a:r>
            <a:r>
              <a:rPr lang="en-GB" sz="2400" i="1" dirty="0" smtClean="0"/>
              <a:t>any of these broad-brush objectives being achieved today?</a:t>
            </a:r>
            <a:endParaRPr lang="en-GB" sz="2400" i="1" dirty="0"/>
          </a:p>
          <a:p>
            <a:pPr marL="0" indent="0">
              <a:buNone/>
            </a:pPr>
            <a:endParaRPr lang="en-GB" sz="2900" dirty="0" smtClean="0"/>
          </a:p>
          <a:p>
            <a:pPr marL="0" indent="0">
              <a:buNone/>
            </a:pP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0297779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68" y="692696"/>
            <a:ext cx="7833991" cy="466725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+mn-lt"/>
              </a:rPr>
              <a:t>Operational independence</a:t>
            </a:r>
            <a:r>
              <a:rPr lang="en-GB" sz="2800" b="1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8136904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sz="2900" dirty="0" smtClean="0"/>
          </a:p>
          <a:p>
            <a:pPr marL="0" indent="0" algn="ctr">
              <a:buNone/>
            </a:pPr>
            <a:r>
              <a:rPr lang="en-GB" sz="2900" b="1" dirty="0" smtClean="0"/>
              <a:t>BUT</a:t>
            </a:r>
            <a:r>
              <a:rPr lang="en-GB" sz="2900" dirty="0" smtClean="0"/>
              <a:t> accountability is essential</a:t>
            </a:r>
          </a:p>
          <a:p>
            <a:pPr marL="0" indent="0">
              <a:buNone/>
            </a:pPr>
            <a:endParaRPr lang="en-GB" sz="2900" dirty="0" smtClean="0"/>
          </a:p>
          <a:p>
            <a:pPr>
              <a:buFont typeface="Arial" charset="0"/>
              <a:buChar char="•"/>
            </a:pPr>
            <a:r>
              <a:rPr lang="en-GB" sz="2400" dirty="0" smtClean="0"/>
              <a:t>Effective policy requires insulation from political accidents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Agencies explain publicly in detail what they are doing and why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Agencies explain mistakes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Open to challenge and to Parliamentary review</a:t>
            </a:r>
            <a:endParaRPr lang="en-GB" sz="2400" dirty="0" smtClean="0"/>
          </a:p>
          <a:p>
            <a:pPr marL="0" indent="0">
              <a:buNone/>
            </a:pPr>
            <a:r>
              <a:rPr lang="en-GB" sz="2900" dirty="0" smtClean="0"/>
              <a:t> </a:t>
            </a:r>
          </a:p>
          <a:p>
            <a:pPr marL="0" indent="0">
              <a:buNone/>
            </a:pPr>
            <a:r>
              <a:rPr lang="en-GB" sz="2900" dirty="0" smtClean="0"/>
              <a:t>Much to praise in how many  UK institutions have worked under pressure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16268041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57" y="692696"/>
            <a:ext cx="7833991" cy="466725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+mn-lt"/>
              </a:rPr>
              <a:t>Inflation surge and the Great Monetary Tightening </a:t>
            </a:r>
            <a:endParaRPr lang="en-GB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8136904" cy="47525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800" dirty="0" smtClean="0"/>
              <a:t>Inflation and the monetary policy reaction uncertain.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i="1" dirty="0" smtClean="0"/>
              <a:t>Demand stimulus. </a:t>
            </a:r>
            <a:r>
              <a:rPr lang="en-GB" sz="2400" dirty="0" smtClean="0"/>
              <a:t>Biden fiscal stimulus. Extreme monetary ease.       </a:t>
            </a:r>
            <a:r>
              <a:rPr lang="en-GB" sz="2400" i="1" dirty="0" smtClean="0"/>
              <a:t>  Reduced supply. </a:t>
            </a:r>
            <a:r>
              <a:rPr lang="en-GB" sz="2400" dirty="0" smtClean="0"/>
              <a:t>Post-COVID shortages of goods and labour, China shutdown, war in Ukraine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i="1" dirty="0" smtClean="0"/>
              <a:t>The Great Monetary </a:t>
            </a:r>
            <a:r>
              <a:rPr lang="en-GB" sz="2400" b="1" i="1" dirty="0"/>
              <a:t>T</a:t>
            </a:r>
            <a:r>
              <a:rPr lang="en-GB" sz="2400" b="1" i="1" dirty="0" smtClean="0"/>
              <a:t>ightening. </a:t>
            </a:r>
            <a:endParaRPr lang="en-GB" sz="2400" b="1" dirty="0"/>
          </a:p>
          <a:p>
            <a:pPr marL="0" indent="0">
              <a:buNone/>
            </a:pPr>
            <a:r>
              <a:rPr lang="en-GB" sz="2400" dirty="0" smtClean="0"/>
              <a:t>Led by the Federal Reserve </a:t>
            </a:r>
            <a:r>
              <a:rPr lang="mr-IN" sz="2400" dirty="0" smtClean="0"/>
              <a:t>…</a:t>
            </a:r>
            <a:r>
              <a:rPr lang="de-CH" sz="2400" dirty="0" smtClean="0"/>
              <a:t> </a:t>
            </a:r>
            <a:r>
              <a:rPr lang="de-CH" sz="2400" dirty="0" err="1" smtClean="0"/>
              <a:t>sharpest</a:t>
            </a:r>
            <a:r>
              <a:rPr lang="de-CH" sz="2400" dirty="0" smtClean="0"/>
              <a:t> </a:t>
            </a:r>
            <a:r>
              <a:rPr lang="de-CH" sz="2400" dirty="0" err="1" smtClean="0"/>
              <a:t>since</a:t>
            </a:r>
            <a:r>
              <a:rPr lang="de-CH" sz="2400" dirty="0" smtClean="0"/>
              <a:t> 1994/5</a:t>
            </a: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“Shadow</a:t>
            </a:r>
            <a:r>
              <a:rPr lang="en-GB" sz="2400" dirty="0" smtClean="0"/>
              <a:t>” Fed funds rate </a:t>
            </a:r>
            <a:r>
              <a:rPr lang="mr-IN" sz="2400" dirty="0" smtClean="0"/>
              <a:t>…</a:t>
            </a:r>
            <a:r>
              <a:rPr lang="de-CH" sz="2400" dirty="0" smtClean="0"/>
              <a:t> </a:t>
            </a:r>
            <a:r>
              <a:rPr lang="de-CH" sz="2400" dirty="0" err="1" smtClean="0"/>
              <a:t>converts</a:t>
            </a:r>
            <a:r>
              <a:rPr lang="de-CH" sz="2400" dirty="0" smtClean="0"/>
              <a:t> </a:t>
            </a:r>
            <a:r>
              <a:rPr lang="de-CH" sz="2400" dirty="0" err="1" smtClean="0"/>
              <a:t>balance</a:t>
            </a:r>
            <a:r>
              <a:rPr lang="de-CH" sz="2400" dirty="0" smtClean="0"/>
              <a:t> </a:t>
            </a:r>
            <a:r>
              <a:rPr lang="de-CH" sz="2400" dirty="0" err="1" smtClean="0"/>
              <a:t>sheet</a:t>
            </a:r>
            <a:r>
              <a:rPr lang="de-CH" sz="2400" dirty="0" smtClean="0"/>
              <a:t> </a:t>
            </a:r>
            <a:r>
              <a:rPr lang="de-CH" sz="2400" dirty="0" err="1" smtClean="0"/>
              <a:t>expansion</a:t>
            </a:r>
            <a:r>
              <a:rPr lang="de-CH" sz="2400" dirty="0" smtClean="0"/>
              <a:t>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Fed </a:t>
            </a:r>
            <a:r>
              <a:rPr lang="de-CH" sz="2400" dirty="0" err="1" smtClean="0"/>
              <a:t>funds</a:t>
            </a:r>
            <a:r>
              <a:rPr lang="de-CH" sz="2400" dirty="0" smtClean="0"/>
              <a:t> </a:t>
            </a:r>
            <a:r>
              <a:rPr lang="de-CH" sz="2400" dirty="0" err="1" smtClean="0"/>
              <a:t>equivalent</a:t>
            </a:r>
            <a:r>
              <a:rPr lang="de-CH" sz="2400" dirty="0" smtClean="0"/>
              <a:t>: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COVID-19 balance sheet stimulus larger but shorter than in GFC.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From March 2021, the </a:t>
            </a:r>
            <a:r>
              <a:rPr lang="en-GB" sz="2400" dirty="0"/>
              <a:t>end of asset purchases </a:t>
            </a:r>
            <a:r>
              <a:rPr lang="en-GB" sz="2400" dirty="0" smtClean="0"/>
              <a:t>+ (later) higher Fed funds  = very sharp rise in the shadow rate</a:t>
            </a:r>
          </a:p>
          <a:p>
            <a:pPr marL="0" indent="0">
              <a:buNone/>
            </a:pP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17905679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ople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ldings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lain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C43C7D3003748A5DD6B68236E50AD" ma:contentTypeVersion="17" ma:contentTypeDescription="Create a new document." ma:contentTypeScope="" ma:versionID="bc75574e3b98711967d8cd8648dddec0">
  <xsd:schema xmlns:xsd="http://www.w3.org/2001/XMLSchema" xmlns:xs="http://www.w3.org/2001/XMLSchema" xmlns:p="http://schemas.microsoft.com/office/2006/metadata/properties" xmlns:ns1="http://schemas.microsoft.com/sharepoint/v3" xmlns:ns2="7f84c06d-aab4-4666-acbc-dd8b8feace10" xmlns:ns3="c21c95aa-95dc-4e70-b944-a996db0d6de7" xmlns:ns4="4c7089a6-7e34-4da5-8d2b-dd7bb62097c5" targetNamespace="http://schemas.microsoft.com/office/2006/metadata/properties" ma:root="true" ma:fieldsID="b913963d0f473b1dade13373df478321" ns1:_="" ns2:_="" ns3:_="" ns4:_="">
    <xsd:import namespace="http://schemas.microsoft.com/sharepoint/v3"/>
    <xsd:import namespace="7f84c06d-aab4-4666-acbc-dd8b8feace10"/>
    <xsd:import namespace="c21c95aa-95dc-4e70-b944-a996db0d6de7"/>
    <xsd:import namespace="4c7089a6-7e34-4da5-8d2b-dd7bb62097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4c06d-aab4-4666-acbc-dd8b8feac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b51fab-051d-45c2-bf11-9453f0790f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c95aa-95dc-4e70-b944-a996db0d6d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089a6-7e34-4da5-8d2b-dd7bb62097c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39c1bd7-80b4-48e6-8e71-722fd9451f80}" ma:internalName="TaxCatchAll" ma:showField="CatchAllData" ma:web="c21c95aa-95dc-4e70-b944-a996db0d6d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c7089a6-7e34-4da5-8d2b-dd7bb62097c5" xsi:nil="true"/>
    <_ip_UnifiedCompliancePolicyProperties xmlns="http://schemas.microsoft.com/sharepoint/v3" xsi:nil="true"/>
    <lcf76f155ced4ddcb4097134ff3c332f xmlns="7f84c06d-aab4-4666-acbc-dd8b8feace10">
      <Terms xmlns="http://schemas.microsoft.com/office/infopath/2007/PartnerControls"/>
    </lcf76f155ced4ddcb4097134ff3c332f>
    <SharedWithUsers xmlns="c21c95aa-95dc-4e70-b944-a996db0d6de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68D27AF-0F24-4D14-9993-43E2EC571D50}"/>
</file>

<file path=customXml/itemProps2.xml><?xml version="1.0" encoding="utf-8"?>
<ds:datastoreItem xmlns:ds="http://schemas.openxmlformats.org/officeDocument/2006/customXml" ds:itemID="{6A620AC7-5B42-4FFC-B52C-A61EE29CF4B4}"/>
</file>

<file path=customXml/itemProps3.xml><?xml version="1.0" encoding="utf-8"?>
<ds:datastoreItem xmlns:ds="http://schemas.openxmlformats.org/officeDocument/2006/customXml" ds:itemID="{5FE045B2-A338-4101-A6EA-192CA817E2F3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E</Template>
  <TotalTime>16329</TotalTime>
  <Words>1321</Words>
  <Application>Microsoft Macintosh PowerPoint</Application>
  <PresentationFormat>On-screen Show (4:3)</PresentationFormat>
  <Paragraphs>150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Cambria Math</vt:lpstr>
      <vt:lpstr>Mangal</vt:lpstr>
      <vt:lpstr>Segoe UI</vt:lpstr>
      <vt:lpstr>Wingdings</vt:lpstr>
      <vt:lpstr>Arial</vt:lpstr>
      <vt:lpstr>Presentation E</vt:lpstr>
      <vt:lpstr>1_People_images</vt:lpstr>
      <vt:lpstr>2_Buildings_images</vt:lpstr>
      <vt:lpstr>3_Plain</vt:lpstr>
      <vt:lpstr>Market doom loops </vt:lpstr>
      <vt:lpstr>Bond market vigilantes</vt:lpstr>
      <vt:lpstr>Fiscal austerity and (radical) monetary ease</vt:lpstr>
      <vt:lpstr>Below-target inflation and excess unemployment</vt:lpstr>
      <vt:lpstr>The wrong policy mix</vt:lpstr>
      <vt:lpstr>Regulators also depress the long-term interest rate </vt:lpstr>
      <vt:lpstr>“Why did no one see it coming?” </vt:lpstr>
      <vt:lpstr>Operational independence </vt:lpstr>
      <vt:lpstr>Inflation surge and the Great Monetary Tightening </vt:lpstr>
      <vt:lpstr>Figure 1 Fed funds rate and “shadow” Fed funds rate</vt:lpstr>
      <vt:lpstr>Central banks ready for an interest rate shock? </vt:lpstr>
      <vt:lpstr>Reading global bond markets </vt:lpstr>
      <vt:lpstr>Credit to households and non-financial companies</vt:lpstr>
      <vt:lpstr>Conclusion </vt:lpstr>
      <vt:lpstr>References</vt:lpstr>
    </vt:vector>
  </TitlesOfParts>
  <Company>Bank for International Settlements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Fritz, Sonja</dc:creator>
  <cp:lastModifiedBy>Philip Turner</cp:lastModifiedBy>
  <cp:revision>1113</cp:revision>
  <cp:lastPrinted>2023-01-25T17:08:49Z</cp:lastPrinted>
  <dcterms:created xsi:type="dcterms:W3CDTF">2019-09-29T13:51:43Z</dcterms:created>
  <dcterms:modified xsi:type="dcterms:W3CDTF">2023-01-26T09:13:40Z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0x010100BA8C43C7D3003748A5DD6B68236E50AD</vt:lpwstr>
  </property>
  <property fmtid="{D5CDD505-2E9C-101B-9397-08002B2CF9AE}" pid="3" name="Order">
    <vt:r8>77700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