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9" r:id="rId3"/>
    <p:sldId id="258" r:id="rId4"/>
    <p:sldId id="286" r:id="rId5"/>
    <p:sldId id="260" r:id="rId6"/>
    <p:sldId id="264" r:id="rId7"/>
    <p:sldId id="261" r:id="rId8"/>
    <p:sldId id="262" r:id="rId9"/>
    <p:sldId id="263" r:id="rId10"/>
    <p:sldId id="265" r:id="rId11"/>
    <p:sldId id="285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914" y="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81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74627-25C6-4162-DF66-872D2275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4E20C-BBBE-8206-C216-74F32BBEF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23E2E-C839-9D29-6A27-563388B3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84EE9-C729-490F-8A01-134B877C0A4C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31CDB-39E5-7878-B80B-B9C9AC791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A743C-6876-B2FA-2AEB-57F8C778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1A372-396B-4DAD-B81A-51937633A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1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ill Sans"/>
              <a:buNone/>
              <a:defRPr sz="28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  <a:defRPr sz="1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9">
            <a:alphaModFix/>
          </a:blip>
          <a:srcRect l="2047" b="33279"/>
          <a:stretch/>
        </p:blipFill>
        <p:spPr>
          <a:xfrm>
            <a:off x="0" y="3616050"/>
            <a:ext cx="9144000" cy="15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920566" y="4499941"/>
            <a:ext cx="1438817" cy="4398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wbg.uk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peoplepopulationandcommunity/healthandsocialcare/conditionsanddiseases/articles/coronaviruscovid19andthedifferenteffectsonmenandwomenintheukmarch2020tofebruary2021/2021-03" TargetMode="External"/><Relationship Id="rId2" Type="http://schemas.openxmlformats.org/officeDocument/2006/relationships/hyperlink" Target="https://www.nottingham.ac.uk/vision/working-class-women-work-during-the-covid-19-pandemic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bg.org.uk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bg.org.uk/analysis/investing-in-the-care-economy-to-boost-employment-and-gender-equality/" TargetMode="External"/><Relationship Id="rId2" Type="http://schemas.openxmlformats.org/officeDocument/2006/relationships/hyperlink" Target="https://wbg.org.uk/analysis/greenandcaringeconomy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ernityaction.org.uk/2022/08/our-cost-of-living-survey-the-resul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9" name="Google Shape;3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1339587" y="-1334414"/>
            <a:ext cx="6450502" cy="9129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99" y="5048250"/>
            <a:ext cx="2822025" cy="88785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8"/>
          <p:cNvSpPr txBox="1">
            <a:spLocks noGrp="1"/>
          </p:cNvSpPr>
          <p:nvPr>
            <p:ph type="title" idx="4294967295"/>
          </p:nvPr>
        </p:nvSpPr>
        <p:spPr>
          <a:xfrm>
            <a:off x="781509" y="577490"/>
            <a:ext cx="7566660" cy="100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4400" b="0" dirty="0">
                <a:solidFill>
                  <a:schemeClr val="lt1"/>
                </a:solidFill>
              </a:rPr>
              <a:t>Women</a:t>
            </a:r>
            <a:r>
              <a:rPr lang="en-US" sz="4000" b="0" dirty="0">
                <a:solidFill>
                  <a:schemeClr val="lt1"/>
                </a:solidFill>
              </a:rPr>
              <a:t> and the current pay crisis</a:t>
            </a:r>
            <a:br>
              <a:rPr lang="en" sz="6000" b="0" dirty="0">
                <a:solidFill>
                  <a:schemeClr val="lt1"/>
                </a:solidFill>
              </a:rPr>
            </a:br>
            <a:br>
              <a:rPr lang="en" sz="6000" b="0" dirty="0">
                <a:solidFill>
                  <a:schemeClr val="lt1"/>
                </a:solidFill>
              </a:rPr>
            </a:br>
            <a:r>
              <a:rPr lang="en" b="0" dirty="0">
                <a:solidFill>
                  <a:schemeClr val="lt1"/>
                </a:solidFill>
              </a:rPr>
              <a:t>Heather Wakefield</a:t>
            </a:r>
            <a:br>
              <a:rPr lang="en" b="0" dirty="0">
                <a:solidFill>
                  <a:schemeClr val="lt1"/>
                </a:solidFill>
              </a:rPr>
            </a:br>
            <a:r>
              <a:rPr lang="en" b="0" dirty="0">
                <a:solidFill>
                  <a:schemeClr val="lt1"/>
                </a:solidFill>
              </a:rPr>
              <a:t>UK Women’s Budget Group</a:t>
            </a:r>
            <a:br>
              <a:rPr lang="en" b="0" dirty="0">
                <a:solidFill>
                  <a:schemeClr val="lt1"/>
                </a:solidFill>
              </a:rPr>
            </a:br>
            <a:r>
              <a:rPr lang="en" b="0" dirty="0">
                <a:solidFill>
                  <a:schemeClr val="lt1"/>
                </a:solidFill>
                <a:hlinkClick r:id="rId5"/>
              </a:rPr>
              <a:t>www.wbg.uk.org</a:t>
            </a:r>
            <a:endParaRPr sz="6000" b="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42C76-DB4D-83AD-EEF9-50AB70A2A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b="0" i="0" dirty="0">
                <a:solidFill>
                  <a:srgbClr val="18194F"/>
                </a:solidFill>
                <a:effectLst/>
                <a:latin typeface="Circular"/>
              </a:rPr>
              <a:t>A year on: working class women and work during the Covid-19 pandemic, Warren, </a:t>
            </a:r>
            <a:r>
              <a:rPr lang="en-GB" b="0" i="0" dirty="0" err="1">
                <a:solidFill>
                  <a:srgbClr val="18194F"/>
                </a:solidFill>
                <a:effectLst/>
                <a:latin typeface="Circular"/>
              </a:rPr>
              <a:t>Lyonette</a:t>
            </a:r>
            <a:r>
              <a:rPr lang="en-GB" b="0" i="0" dirty="0">
                <a:solidFill>
                  <a:srgbClr val="18194F"/>
                </a:solidFill>
                <a:effectLst/>
                <a:latin typeface="Circular"/>
              </a:rPr>
              <a:t> and WBG, 2020 </a:t>
            </a:r>
            <a:r>
              <a:rPr lang="en-GB" b="0" i="0" dirty="0">
                <a:solidFill>
                  <a:srgbClr val="18194F"/>
                </a:solidFill>
                <a:effectLst/>
                <a:latin typeface="Circular"/>
                <a:hlinkClick r:id="rId2"/>
              </a:rPr>
              <a:t>https://www.nottingham.ac.uk/vision/working-class-women-work-during-the-covid-19-pandemic</a:t>
            </a:r>
            <a:endParaRPr lang="en-GB" b="0" i="0" dirty="0">
              <a:solidFill>
                <a:srgbClr val="18194F"/>
              </a:solidFill>
              <a:effectLst/>
              <a:latin typeface="Circular"/>
            </a:endParaRPr>
          </a:p>
          <a:p>
            <a:pPr>
              <a:buFontTx/>
              <a:buChar char="-"/>
            </a:pPr>
            <a:r>
              <a:rPr lang="en-GB" i="0" dirty="0">
                <a:solidFill>
                  <a:srgbClr val="323132"/>
                </a:solidFill>
                <a:effectLst/>
                <a:latin typeface="Circular"/>
              </a:rPr>
              <a:t>Coronavirus (COVID-19) and the different effects on men and women in the UK, March 2020 to February 2021, ONS, March 2021 </a:t>
            </a:r>
            <a:r>
              <a:rPr lang="en-GB" i="0" dirty="0">
                <a:solidFill>
                  <a:srgbClr val="323132"/>
                </a:solidFill>
                <a:effectLst/>
                <a:latin typeface="Circular"/>
                <a:hlinkClick r:id="rId3"/>
              </a:rPr>
              <a:t>https://www.ons.gov.uk/peoplepopulationandcommunity/healthandsocialcare/conditionsanddiseases/articles</a:t>
            </a:r>
            <a:r>
              <a:rPr lang="en-GB" i="0">
                <a:solidFill>
                  <a:srgbClr val="323132"/>
                </a:solidFill>
                <a:effectLst/>
                <a:latin typeface="Circular"/>
                <a:hlinkClick r:id="rId3"/>
              </a:rPr>
              <a:t>/coronaviruscovid19andthedifferenteffectsonmenandwomenintheukmarch2020tofebruary2021/2021-03</a:t>
            </a:r>
            <a:endParaRPr lang="en-GB" i="0" dirty="0">
              <a:solidFill>
                <a:srgbClr val="323132"/>
              </a:solidFill>
              <a:effectLst/>
              <a:latin typeface="Circular"/>
            </a:endParaRPr>
          </a:p>
          <a:p>
            <a:pPr>
              <a:buFontTx/>
              <a:buChar char="-"/>
            </a:pPr>
            <a:endParaRPr lang="en-GB" b="0" i="0" dirty="0">
              <a:solidFill>
                <a:srgbClr val="18194F"/>
              </a:solidFill>
              <a:effectLst/>
              <a:latin typeface="Circular"/>
            </a:endParaRPr>
          </a:p>
          <a:p>
            <a:pPr>
              <a:buFontTx/>
              <a:buChar char="-"/>
            </a:pPr>
            <a:endParaRPr lang="en-GB" b="0" i="0" dirty="0">
              <a:solidFill>
                <a:srgbClr val="18194F"/>
              </a:solidFill>
              <a:effectLst/>
              <a:latin typeface="Circular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03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64061-9102-41F0-A8C8-3C39D85957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altLang="en-US" sz="2800" b="1" dirty="0"/>
              <a:t>Thank you!</a:t>
            </a:r>
          </a:p>
          <a:p>
            <a:endParaRPr lang="en-GB" altLang="en-US" sz="1800" dirty="0"/>
          </a:p>
          <a:p>
            <a:pPr marL="0" indent="0">
              <a:buNone/>
            </a:pPr>
            <a:endParaRPr lang="en-GB" altLang="en-US" sz="1800" dirty="0"/>
          </a:p>
          <a:p>
            <a:pPr marL="0" indent="0" algn="ctr">
              <a:buNone/>
            </a:pPr>
            <a:r>
              <a:rPr lang="en-GB" altLang="en-US" sz="1900" dirty="0"/>
              <a:t>Many briefings, reports and resources at</a:t>
            </a:r>
          </a:p>
          <a:p>
            <a:endParaRPr lang="en-GB" altLang="en-US" sz="1900" dirty="0">
              <a:hlinkClick r:id="rId2"/>
            </a:endParaRPr>
          </a:p>
          <a:p>
            <a:pPr marL="0" indent="0" algn="ctr">
              <a:buNone/>
            </a:pPr>
            <a:r>
              <a:rPr lang="en-GB" altLang="en-US" sz="3200" b="1" dirty="0">
                <a:hlinkClick r:id="rId2"/>
              </a:rPr>
              <a:t>www.wbg.org.uk</a:t>
            </a:r>
            <a:endParaRPr lang="en-GB" altLang="en-US" sz="32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55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3B08-D2A0-62BE-E412-AAFC8DD93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is the pay crisis an issue for women?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CBB9D-5536-2901-AC34-105782B1D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Women as workers:</a:t>
            </a:r>
          </a:p>
          <a:p>
            <a:pPr>
              <a:buFontTx/>
              <a:buChar char="-"/>
            </a:pPr>
            <a:r>
              <a:rPr lang="en-GB" sz="2000" dirty="0"/>
              <a:t>Low paid – 60% of those earning below the Real Living Wage </a:t>
            </a:r>
          </a:p>
          <a:p>
            <a:pPr>
              <a:buFontTx/>
              <a:buChar char="-"/>
            </a:pPr>
            <a:r>
              <a:rPr lang="en-GB" sz="2000" dirty="0"/>
              <a:t>Facing a gender pay gap of 14.9%    (8.3% FT and -2.8% PT)</a:t>
            </a:r>
          </a:p>
          <a:p>
            <a:pPr>
              <a:buFontTx/>
              <a:buChar char="-"/>
            </a:pPr>
            <a:r>
              <a:rPr lang="en-GB" sz="2000" dirty="0"/>
              <a:t>Employed in low-paid sectors – hospitality, retail, care</a:t>
            </a:r>
          </a:p>
          <a:p>
            <a:pPr>
              <a:buFontTx/>
              <a:buChar char="-"/>
            </a:pPr>
            <a:r>
              <a:rPr lang="en-GB" sz="2000" dirty="0"/>
              <a:t>Majority of those employed in public services facing the lowest pay increases </a:t>
            </a:r>
          </a:p>
          <a:p>
            <a:pPr>
              <a:buFontTx/>
              <a:buChar char="-"/>
            </a:pPr>
            <a:r>
              <a:rPr lang="en-GB" sz="2000" dirty="0"/>
              <a:t>84% care workers and nurses, 73% teachers, 77% council employees</a:t>
            </a:r>
          </a:p>
          <a:p>
            <a:pPr>
              <a:buFontTx/>
              <a:buChar char="-"/>
            </a:pPr>
            <a:r>
              <a:rPr lang="en-GB" sz="2000" dirty="0"/>
              <a:t>Part-time workers – 38% compared to 13% men</a:t>
            </a:r>
          </a:p>
          <a:p>
            <a:pPr>
              <a:buFontTx/>
              <a:buChar char="-"/>
            </a:pPr>
            <a:endParaRPr lang="en-GB" sz="2400" dirty="0"/>
          </a:p>
          <a:p>
            <a:pPr>
              <a:buFontTx/>
              <a:buChar char="-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8172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856C8-7985-178C-96E5-48B54C10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gender pay gap</a:t>
            </a:r>
            <a:br>
              <a:rPr lang="en-GB" dirty="0"/>
            </a:br>
            <a:r>
              <a:rPr lang="en-GB" sz="1050" dirty="0"/>
              <a:t>ONS October 2022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627B3E9-7AC7-0742-6546-56EABAFE7D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42" y="1334200"/>
            <a:ext cx="7886700" cy="2749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36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EF4F5-F4C5-A8BA-EA97-77CEEF68F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Public sector pay lagging behind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A3F3A0-0C9A-BB81-EB6C-1C99E1997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0" y="1017725"/>
            <a:ext cx="5181600" cy="4063855"/>
          </a:xfrm>
        </p:spPr>
      </p:pic>
    </p:spTree>
    <p:extLst>
      <p:ext uri="{BB962C8B-B14F-4D97-AF65-F5344CB8AC3E}">
        <p14:creationId xmlns:p14="http://schemas.microsoft.com/office/powerpoint/2010/main" val="1196835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E88D-B804-1076-7603-DB4D9FE7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Some groups hit harder than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DB20B-04AE-CD4E-1786-FB91C4D6D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00" y="1017725"/>
            <a:ext cx="8520600" cy="3416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1900" dirty="0"/>
              <a:t>Black and ethnic minority women earn less, less likely to be in paid   work and more likely to be living in poverty</a:t>
            </a:r>
          </a:p>
          <a:p>
            <a:pPr>
              <a:buFontTx/>
              <a:buChar char="-"/>
            </a:pPr>
            <a:r>
              <a:rPr lang="en-GB" sz="1900" dirty="0"/>
              <a:t>Vulnerable migrant women with no recourse to public funds – but NHS charging!</a:t>
            </a:r>
          </a:p>
          <a:p>
            <a:pPr>
              <a:buFontTx/>
              <a:buChar char="-"/>
            </a:pPr>
            <a:r>
              <a:rPr lang="en-GB" sz="1900" dirty="0"/>
              <a:t>Single mothers – 85% of single parents</a:t>
            </a:r>
          </a:p>
          <a:p>
            <a:pPr>
              <a:buFontTx/>
              <a:buChar char="-"/>
            </a:pPr>
            <a:r>
              <a:rPr lang="en-GB" sz="1900" dirty="0"/>
              <a:t>Disabled women with extra cost of living - £583 per month </a:t>
            </a:r>
          </a:p>
          <a:p>
            <a:pPr>
              <a:buFontTx/>
              <a:buChar char="-"/>
            </a:pPr>
            <a:r>
              <a:rPr lang="en-GB" sz="1900" dirty="0"/>
              <a:t>62% of people referred to food banks are disabled</a:t>
            </a:r>
          </a:p>
          <a:p>
            <a:pPr>
              <a:buFontTx/>
              <a:buChar char="-"/>
            </a:pPr>
            <a:r>
              <a:rPr lang="en-GB" sz="1900" dirty="0"/>
              <a:t>Pregnant women and new mothers on statutory maternity pay or allowance -</a:t>
            </a:r>
            <a:r>
              <a:rPr lang="en-GB" sz="1900" b="0" i="0" dirty="0">
                <a:solidFill>
                  <a:srgbClr val="333333"/>
                </a:solidFill>
                <a:effectLst/>
                <a:latin typeface="Helvetica Neue"/>
              </a:rPr>
              <a:t> £156.66 per week (47% of NLW)   </a:t>
            </a:r>
            <a:endParaRPr lang="en-GB" sz="1900" dirty="0"/>
          </a:p>
          <a:p>
            <a:pPr>
              <a:buFontTx/>
              <a:buChar char="-"/>
            </a:pPr>
            <a:endParaRPr lang="en-GB" sz="1900" dirty="0"/>
          </a:p>
          <a:p>
            <a:pPr marL="0" indent="0">
              <a:buNone/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180060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0225-FE3A-08D5-2C3E-9122A0577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Pay cuts follow 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AAAC1-35BA-F4C3-4F9F-ABE0DDF5C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2000" dirty="0"/>
              <a:t>Women more likely to be furloughed</a:t>
            </a:r>
          </a:p>
          <a:p>
            <a:pPr>
              <a:buFontTx/>
              <a:buChar char="-"/>
            </a:pPr>
            <a:r>
              <a:rPr lang="en-GB" sz="2000" dirty="0"/>
              <a:t>Women spent more time on unpaid childcare and household work</a:t>
            </a:r>
          </a:p>
          <a:p>
            <a:pPr>
              <a:buFontTx/>
              <a:buChar char="-"/>
            </a:pPr>
            <a:r>
              <a:rPr lang="en-GB" sz="2000" dirty="0"/>
              <a:t>More home-schooling done by women</a:t>
            </a:r>
          </a:p>
          <a:p>
            <a:pPr>
              <a:buFontTx/>
              <a:buChar char="-"/>
            </a:pPr>
            <a:r>
              <a:rPr lang="en-GB" sz="2000" b="0" i="0" dirty="0">
                <a:solidFill>
                  <a:srgbClr val="18194F"/>
                </a:solidFill>
                <a:effectLst/>
                <a:latin typeface="Circular"/>
              </a:rPr>
              <a:t>86% of women in ‘routine’ and ‘semi-routine’ jobs not working from home, compared with 35% of management and professional women</a:t>
            </a:r>
          </a:p>
          <a:p>
            <a:pPr>
              <a:buFontTx/>
              <a:buChar char="-"/>
            </a:pPr>
            <a:r>
              <a:rPr lang="en-GB" sz="2000" dirty="0">
                <a:solidFill>
                  <a:srgbClr val="18194F"/>
                </a:solidFill>
                <a:latin typeface="Circular"/>
              </a:rPr>
              <a:t>Over 500,000 part-time jobs lost by end 2020, but full-time employment up 309,000</a:t>
            </a:r>
            <a:endParaRPr lang="en-GB" sz="2000" b="0" i="0" dirty="0">
              <a:solidFill>
                <a:srgbClr val="18194F"/>
              </a:solidFill>
              <a:effectLst/>
              <a:latin typeface="Circular"/>
            </a:endParaRPr>
          </a:p>
          <a:p>
            <a:pPr>
              <a:buFontTx/>
              <a:buChar char="-"/>
            </a:pPr>
            <a:r>
              <a:rPr lang="en-GB" sz="2000" dirty="0"/>
              <a:t>Negative impact on anxiety, depression and loneliness</a:t>
            </a:r>
          </a:p>
          <a:p>
            <a:pPr>
              <a:buFontTx/>
              <a:buChar char="-"/>
            </a:pPr>
            <a:endParaRPr lang="en-GB" sz="2000" dirty="0"/>
          </a:p>
          <a:p>
            <a:pPr>
              <a:buFontTx/>
              <a:buChar char="-"/>
            </a:pPr>
            <a:endParaRPr lang="en-GB" sz="2000" dirty="0"/>
          </a:p>
          <a:p>
            <a:pPr>
              <a:buFontTx/>
              <a:buChar char="-"/>
            </a:pPr>
            <a:endParaRPr lang="en-GB" sz="2000" dirty="0"/>
          </a:p>
          <a:p>
            <a:pPr>
              <a:buFontTx/>
              <a:buChar char="-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9438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A786-8E26-183B-2956-7D18C7EE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Women  - the ‘shock absorbers’ of poverty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B5DA4-0328-F5C3-1C79-58F06239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699" y="1017725"/>
            <a:ext cx="8689425" cy="331615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GB" sz="2000" dirty="0"/>
              <a:t>Unpaid child/carers responsible for unpaid household work and budgets  - worth £700 billion</a:t>
            </a:r>
          </a:p>
          <a:p>
            <a:pPr>
              <a:buFontTx/>
              <a:buChar char="-"/>
            </a:pPr>
            <a:r>
              <a:rPr lang="en-GB" sz="2000" dirty="0"/>
              <a:t>Spend more of their incomes on food and household goods</a:t>
            </a:r>
          </a:p>
          <a:p>
            <a:pPr>
              <a:buFontTx/>
              <a:buChar char="-"/>
            </a:pPr>
            <a:r>
              <a:rPr lang="en-GB" sz="2000" dirty="0"/>
              <a:t>More dependent on public services hit by austerity and inflation  - ‘triple whammy’</a:t>
            </a:r>
          </a:p>
          <a:p>
            <a:pPr>
              <a:buFontTx/>
              <a:buChar char="-"/>
            </a:pPr>
            <a:r>
              <a:rPr lang="en-GB" sz="2000" dirty="0"/>
              <a:t>4000 childcare providers lost in 2021, but massive increase in charges and care crisis – restricting economic activity and longer hours</a:t>
            </a:r>
          </a:p>
          <a:p>
            <a:pPr>
              <a:buFontTx/>
              <a:buChar char="-"/>
            </a:pPr>
            <a:r>
              <a:rPr lang="en-GB" sz="2000" dirty="0"/>
              <a:t>Less likely to have savings</a:t>
            </a:r>
          </a:p>
          <a:p>
            <a:pPr>
              <a:buFontTx/>
              <a:buChar char="-"/>
            </a:pPr>
            <a:r>
              <a:rPr lang="en-GB" sz="2000" dirty="0"/>
              <a:t>More dependent on in-work and other benefits hit by the benefit cap and two-child limit</a:t>
            </a:r>
          </a:p>
          <a:p>
            <a:pPr>
              <a:buFontTx/>
              <a:buChar char="-"/>
            </a:pPr>
            <a:endParaRPr lang="en-GB" sz="2000" dirty="0"/>
          </a:p>
          <a:p>
            <a:pPr>
              <a:buFontTx/>
              <a:buChar char="-"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1015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399CC-5ADE-305C-A993-4FD5A60A0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 what do we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F5A16-FFE0-7212-30C7-8D91F714A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1900" dirty="0"/>
              <a:t>Economy built on strong social foundations through investment in public services and ‘greening’ </a:t>
            </a:r>
          </a:p>
          <a:p>
            <a:pPr>
              <a:buFontTx/>
              <a:buChar char="-"/>
            </a:pPr>
            <a:r>
              <a:rPr lang="en-GB" sz="1900" dirty="0"/>
              <a:t>Evidence of significant and positive economic effect</a:t>
            </a:r>
          </a:p>
          <a:p>
            <a:pPr>
              <a:buFontTx/>
              <a:buChar char="-"/>
            </a:pPr>
            <a:r>
              <a:rPr lang="en-GB" sz="1900" dirty="0"/>
              <a:t>Fairer and progressive taxation – on all forms of wealth</a:t>
            </a:r>
          </a:p>
          <a:p>
            <a:pPr>
              <a:buFontTx/>
              <a:buChar char="-"/>
            </a:pPr>
            <a:r>
              <a:rPr lang="en-GB" sz="1900" dirty="0"/>
              <a:t>Fairer benefits system – including lifting of cap, end to two-child limit and increase in Child Benefit to £50 per child</a:t>
            </a:r>
          </a:p>
          <a:p>
            <a:pPr>
              <a:buFontTx/>
              <a:buChar char="-"/>
            </a:pPr>
            <a:r>
              <a:rPr lang="en-GB" sz="1900" dirty="0"/>
              <a:t>Unionisation of women’s work and strong collective bargaining rights</a:t>
            </a:r>
          </a:p>
          <a:p>
            <a:pPr>
              <a:buFontTx/>
              <a:buChar char="-"/>
            </a:pPr>
            <a:r>
              <a:rPr lang="en-GB" sz="1900" dirty="0"/>
              <a:t>Stronger employment rights – including improved equal pay and equality laws</a:t>
            </a:r>
          </a:p>
          <a:p>
            <a:pPr>
              <a:buFontTx/>
              <a:buChar char="-"/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1865261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B78D-DFA0-F0A3-6F53-9C28A5A7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6D88F-389A-4450-383D-D35A9171E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00" y="1017725"/>
            <a:ext cx="8520600" cy="3416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1900" dirty="0"/>
              <a:t>A Green and Caring Economy, WBG, November 2022 </a:t>
            </a:r>
            <a:r>
              <a:rPr lang="en-GB" sz="1900" dirty="0">
                <a:hlinkClick r:id="rId2"/>
              </a:rPr>
              <a:t>https://wbg.org.uk/analysis/greenandcaringeconomy/</a:t>
            </a:r>
            <a:endParaRPr lang="en-GB" sz="1900" dirty="0"/>
          </a:p>
          <a:p>
            <a:pPr>
              <a:buFontTx/>
              <a:buChar char="-"/>
            </a:pPr>
            <a:r>
              <a:rPr lang="en-GB" sz="1900" dirty="0"/>
              <a:t>The Income Crisis – A Gendered Analysis, WBG, June 2022 </a:t>
            </a:r>
            <a:r>
              <a:rPr lang="en-GB" sz="1900" dirty="0">
                <a:hlinkClick r:id="rId2"/>
              </a:rPr>
              <a:t>https://wbg.org.uk/analysis/greenandcaringeconomy/</a:t>
            </a:r>
            <a:endParaRPr lang="en-GB" sz="1900" dirty="0"/>
          </a:p>
          <a:p>
            <a:pPr>
              <a:buFontTx/>
              <a:buChar char="-"/>
            </a:pPr>
            <a:r>
              <a:rPr lang="en-GB" sz="19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Investing in the Care economy to boost employment and gender equality, WBG, March 2016 </a:t>
            </a:r>
            <a:r>
              <a:rPr lang="en-GB" sz="19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https://wbg.org.uk/analysis/investing-in-the-care-economy-to-boost-employment-and-gender-equality/</a:t>
            </a:r>
            <a:endParaRPr lang="en-GB" sz="190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en-GB" sz="19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 of living survey – the results, Maternity Action, August 2022 </a:t>
            </a:r>
            <a:r>
              <a:rPr lang="en-GB" sz="19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https://maternityaction.org.uk/2022/08/our-cost-of-living-survey-the-results/</a:t>
            </a:r>
            <a:endParaRPr lang="en-GB" sz="19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en-GB" sz="190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en-GB" sz="190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en-GB" sz="1900" dirty="0"/>
          </a:p>
          <a:p>
            <a:pPr>
              <a:buFontTx/>
              <a:buChar char="-"/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2455450903"/>
      </p:ext>
    </p:extLst>
  </p:cSld>
  <p:clrMapOvr>
    <a:masterClrMapping/>
  </p:clrMapOvr>
</p:sld>
</file>

<file path=ppt/theme/theme1.xml><?xml version="1.0" encoding="utf-8"?>
<a:theme xmlns:a="http://schemas.openxmlformats.org/drawingml/2006/main" name="WBG: generic">
  <a:themeElements>
    <a:clrScheme name="Simple Light">
      <a:dk1>
        <a:srgbClr val="543982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8C43C7D3003748A5DD6B68236E50AD" ma:contentTypeVersion="17" ma:contentTypeDescription="Create a new document." ma:contentTypeScope="" ma:versionID="bc75574e3b98711967d8cd8648dddec0">
  <xsd:schema xmlns:xsd="http://www.w3.org/2001/XMLSchema" xmlns:xs="http://www.w3.org/2001/XMLSchema" xmlns:p="http://schemas.microsoft.com/office/2006/metadata/properties" xmlns:ns1="http://schemas.microsoft.com/sharepoint/v3" xmlns:ns2="7f84c06d-aab4-4666-acbc-dd8b8feace10" xmlns:ns3="c21c95aa-95dc-4e70-b944-a996db0d6de7" xmlns:ns4="4c7089a6-7e34-4da5-8d2b-dd7bb62097c5" targetNamespace="http://schemas.microsoft.com/office/2006/metadata/properties" ma:root="true" ma:fieldsID="b913963d0f473b1dade13373df478321" ns1:_="" ns2:_="" ns3:_="" ns4:_="">
    <xsd:import namespace="http://schemas.microsoft.com/sharepoint/v3"/>
    <xsd:import namespace="7f84c06d-aab4-4666-acbc-dd8b8feace10"/>
    <xsd:import namespace="c21c95aa-95dc-4e70-b944-a996db0d6de7"/>
    <xsd:import namespace="4c7089a6-7e34-4da5-8d2b-dd7bb62097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4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84c06d-aab4-4666-acbc-dd8b8feace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b51fab-051d-45c2-bf11-9453f0790f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c95aa-95dc-4e70-b944-a996db0d6d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089a6-7e34-4da5-8d2b-dd7bb62097c5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239c1bd7-80b4-48e6-8e71-722fd9451f80}" ma:internalName="TaxCatchAll" ma:showField="CatchAllData" ma:web="c21c95aa-95dc-4e70-b944-a996db0d6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B85FA9-904A-4309-B5B7-92905D40AACD}"/>
</file>

<file path=customXml/itemProps2.xml><?xml version="1.0" encoding="utf-8"?>
<ds:datastoreItem xmlns:ds="http://schemas.openxmlformats.org/officeDocument/2006/customXml" ds:itemID="{33BB94DB-1FB3-432D-8EA1-FCC9E920E331}"/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666</Words>
  <Application>Microsoft Office PowerPoint</Application>
  <PresentationFormat>On-screen Show (16:9)</PresentationFormat>
  <Paragraphs>58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Circular</vt:lpstr>
      <vt:lpstr>Gill Sans</vt:lpstr>
      <vt:lpstr>Helvetica Neue</vt:lpstr>
      <vt:lpstr>WBG: generic</vt:lpstr>
      <vt:lpstr>PowerPoint Presentation</vt:lpstr>
      <vt:lpstr>Why is the pay crisis an issue for women?</vt:lpstr>
      <vt:lpstr>The gender pay gap ONS October 2022</vt:lpstr>
      <vt:lpstr>Public sector pay lagging behind</vt:lpstr>
      <vt:lpstr>Some groups hit harder than others</vt:lpstr>
      <vt:lpstr>Pay cuts follow Covid</vt:lpstr>
      <vt:lpstr>Women  - the ‘shock absorbers’ of poverty</vt:lpstr>
      <vt:lpstr>So what do we need?</vt:lpstr>
      <vt:lpstr>References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Keziah Spaine</dc:creator>
  <cp:lastModifiedBy>Erin Mansell</cp:lastModifiedBy>
  <cp:revision>4</cp:revision>
  <dcterms:modified xsi:type="dcterms:W3CDTF">2023-01-31T11:09:28Z</dcterms:modified>
</cp:coreProperties>
</file>