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62" r:id="rId6"/>
    <p:sldId id="264" r:id="rId7"/>
    <p:sldId id="280" r:id="rId8"/>
    <p:sldId id="279" r:id="rId9"/>
    <p:sldId id="278" r:id="rId10"/>
    <p:sldId id="277" r:id="rId11"/>
    <p:sldId id="276" r:id="rId12"/>
    <p:sldId id="275" r:id="rId13"/>
    <p:sldId id="274" r:id="rId14"/>
    <p:sldId id="271" r:id="rId15"/>
    <p:sldId id="273" r:id="rId16"/>
    <p:sldId id="272" r:id="rId17"/>
    <p:sldId id="281" r:id="rId18"/>
    <p:sldId id="282" r:id="rId19"/>
    <p:sldId id="283" r:id="rId20"/>
    <p:sldId id="285" r:id="rId21"/>
    <p:sldId id="284" r:id="rId22"/>
    <p:sldId id="287" r:id="rId23"/>
    <p:sldId id="288"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0ACFE-EA08-42A1-976A-B8443083B319}" v="1" dt="2023-02-01T15:09:34.105"/>
    <p1510:client id="{49F33429-E6F6-4AFD-9D79-87C88372A6EB}" v="3" dt="2023-02-01T15:07:05.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Tily" userId="2a08a5b5-1b1b-46f6-a2e8-55cfc470ae13" providerId="ADAL" clId="{49F33429-E6F6-4AFD-9D79-87C88372A6EB}"/>
    <pc:docChg chg="modSld">
      <pc:chgData name="Geoff Tily" userId="2a08a5b5-1b1b-46f6-a2e8-55cfc470ae13" providerId="ADAL" clId="{49F33429-E6F6-4AFD-9D79-87C88372A6EB}" dt="2023-02-01T15:07:05.872" v="2" actId="108"/>
      <pc:docMkLst>
        <pc:docMk/>
      </pc:docMkLst>
      <pc:sldChg chg="modSp">
        <pc:chgData name="Geoff Tily" userId="2a08a5b5-1b1b-46f6-a2e8-55cfc470ae13" providerId="ADAL" clId="{49F33429-E6F6-4AFD-9D79-87C88372A6EB}" dt="2023-02-01T15:06:52.666" v="1" actId="20577"/>
        <pc:sldMkLst>
          <pc:docMk/>
          <pc:sldMk cId="2971176884" sldId="283"/>
        </pc:sldMkLst>
        <pc:spChg chg="mod">
          <ac:chgData name="Geoff Tily" userId="2a08a5b5-1b1b-46f6-a2e8-55cfc470ae13" providerId="ADAL" clId="{49F33429-E6F6-4AFD-9D79-87C88372A6EB}" dt="2023-02-01T15:06:52.666" v="1" actId="20577"/>
          <ac:spMkLst>
            <pc:docMk/>
            <pc:sldMk cId="2971176884" sldId="283"/>
            <ac:spMk id="4" creationId="{F66F9FD8-1324-E216-95F8-2FE58E0CA906}"/>
          </ac:spMkLst>
        </pc:spChg>
      </pc:sldChg>
      <pc:sldChg chg="modSp">
        <pc:chgData name="Geoff Tily" userId="2a08a5b5-1b1b-46f6-a2e8-55cfc470ae13" providerId="ADAL" clId="{49F33429-E6F6-4AFD-9D79-87C88372A6EB}" dt="2023-02-01T15:07:05.872" v="2" actId="108"/>
        <pc:sldMkLst>
          <pc:docMk/>
          <pc:sldMk cId="3518565999" sldId="284"/>
        </pc:sldMkLst>
        <pc:spChg chg="mod">
          <ac:chgData name="Geoff Tily" userId="2a08a5b5-1b1b-46f6-a2e8-55cfc470ae13" providerId="ADAL" clId="{49F33429-E6F6-4AFD-9D79-87C88372A6EB}" dt="2023-02-01T15:07:05.872" v="2" actId="108"/>
          <ac:spMkLst>
            <pc:docMk/>
            <pc:sldMk cId="3518565999" sldId="284"/>
            <ac:spMk id="4" creationId="{F66F9FD8-1324-E216-95F8-2FE58E0CA906}"/>
          </ac:spMkLst>
        </pc:spChg>
      </pc:sldChg>
    </pc:docChg>
  </pc:docChgLst>
  <pc:docChgLst>
    <pc:chgData name="Suha Abdul" userId="e98fc572-19a5-41fe-aa5c-788cf1066ca4" providerId="ADAL" clId="{1D10ACFE-EA08-42A1-976A-B8443083B319}"/>
    <pc:docChg chg="modSld sldOrd">
      <pc:chgData name="Suha Abdul" userId="e98fc572-19a5-41fe-aa5c-788cf1066ca4" providerId="ADAL" clId="{1D10ACFE-EA08-42A1-976A-B8443083B319}" dt="2023-02-01T15:09:34.105" v="1"/>
      <pc:docMkLst>
        <pc:docMk/>
      </pc:docMkLst>
      <pc:sldChg chg="ord">
        <pc:chgData name="Suha Abdul" userId="e98fc572-19a5-41fe-aa5c-788cf1066ca4" providerId="ADAL" clId="{1D10ACFE-EA08-42A1-976A-B8443083B319}" dt="2023-02-01T15:09:34.105" v="1"/>
        <pc:sldMkLst>
          <pc:docMk/>
          <pc:sldMk cId="3797799526" sldId="261"/>
        </pc:sldMkLst>
      </pc:sldChg>
      <pc:sldChg chg="ord">
        <pc:chgData name="Suha Abdul" userId="e98fc572-19a5-41fe-aa5c-788cf1066ca4" providerId="ADAL" clId="{1D10ACFE-EA08-42A1-976A-B8443083B319}" dt="2023-02-01T15:09:34.105" v="1"/>
        <pc:sldMkLst>
          <pc:docMk/>
          <pc:sldMk cId="2872326167" sldId="262"/>
        </pc:sldMkLst>
      </pc:sldChg>
      <pc:sldChg chg="ord">
        <pc:chgData name="Suha Abdul" userId="e98fc572-19a5-41fe-aa5c-788cf1066ca4" providerId="ADAL" clId="{1D10ACFE-EA08-42A1-976A-B8443083B319}" dt="2023-02-01T15:09:34.105" v="1"/>
        <pc:sldMkLst>
          <pc:docMk/>
          <pc:sldMk cId="1488688666" sldId="264"/>
        </pc:sldMkLst>
      </pc:sldChg>
      <pc:sldChg chg="ord">
        <pc:chgData name="Suha Abdul" userId="e98fc572-19a5-41fe-aa5c-788cf1066ca4" providerId="ADAL" clId="{1D10ACFE-EA08-42A1-976A-B8443083B319}" dt="2023-02-01T15:09:34.105" v="1"/>
        <pc:sldMkLst>
          <pc:docMk/>
          <pc:sldMk cId="3127653248" sldId="271"/>
        </pc:sldMkLst>
      </pc:sldChg>
      <pc:sldChg chg="ord">
        <pc:chgData name="Suha Abdul" userId="e98fc572-19a5-41fe-aa5c-788cf1066ca4" providerId="ADAL" clId="{1D10ACFE-EA08-42A1-976A-B8443083B319}" dt="2023-02-01T15:09:34.105" v="1"/>
        <pc:sldMkLst>
          <pc:docMk/>
          <pc:sldMk cId="507429040" sldId="272"/>
        </pc:sldMkLst>
      </pc:sldChg>
      <pc:sldChg chg="ord">
        <pc:chgData name="Suha Abdul" userId="e98fc572-19a5-41fe-aa5c-788cf1066ca4" providerId="ADAL" clId="{1D10ACFE-EA08-42A1-976A-B8443083B319}" dt="2023-02-01T15:09:34.105" v="1"/>
        <pc:sldMkLst>
          <pc:docMk/>
          <pc:sldMk cId="1764965590" sldId="273"/>
        </pc:sldMkLst>
      </pc:sldChg>
      <pc:sldChg chg="ord">
        <pc:chgData name="Suha Abdul" userId="e98fc572-19a5-41fe-aa5c-788cf1066ca4" providerId="ADAL" clId="{1D10ACFE-EA08-42A1-976A-B8443083B319}" dt="2023-02-01T15:09:34.105" v="1"/>
        <pc:sldMkLst>
          <pc:docMk/>
          <pc:sldMk cId="928415161" sldId="274"/>
        </pc:sldMkLst>
      </pc:sldChg>
      <pc:sldChg chg="ord">
        <pc:chgData name="Suha Abdul" userId="e98fc572-19a5-41fe-aa5c-788cf1066ca4" providerId="ADAL" clId="{1D10ACFE-EA08-42A1-976A-B8443083B319}" dt="2023-02-01T15:09:34.105" v="1"/>
        <pc:sldMkLst>
          <pc:docMk/>
          <pc:sldMk cId="3027291502" sldId="275"/>
        </pc:sldMkLst>
      </pc:sldChg>
      <pc:sldChg chg="ord">
        <pc:chgData name="Suha Abdul" userId="e98fc572-19a5-41fe-aa5c-788cf1066ca4" providerId="ADAL" clId="{1D10ACFE-EA08-42A1-976A-B8443083B319}" dt="2023-02-01T15:09:34.105" v="1"/>
        <pc:sldMkLst>
          <pc:docMk/>
          <pc:sldMk cId="4052209104" sldId="276"/>
        </pc:sldMkLst>
      </pc:sldChg>
      <pc:sldChg chg="ord">
        <pc:chgData name="Suha Abdul" userId="e98fc572-19a5-41fe-aa5c-788cf1066ca4" providerId="ADAL" clId="{1D10ACFE-EA08-42A1-976A-B8443083B319}" dt="2023-02-01T15:09:34.105" v="1"/>
        <pc:sldMkLst>
          <pc:docMk/>
          <pc:sldMk cId="111742511" sldId="277"/>
        </pc:sldMkLst>
      </pc:sldChg>
      <pc:sldChg chg="ord">
        <pc:chgData name="Suha Abdul" userId="e98fc572-19a5-41fe-aa5c-788cf1066ca4" providerId="ADAL" clId="{1D10ACFE-EA08-42A1-976A-B8443083B319}" dt="2023-02-01T15:09:34.105" v="1"/>
        <pc:sldMkLst>
          <pc:docMk/>
          <pc:sldMk cId="994987846" sldId="278"/>
        </pc:sldMkLst>
      </pc:sldChg>
      <pc:sldChg chg="ord">
        <pc:chgData name="Suha Abdul" userId="e98fc572-19a5-41fe-aa5c-788cf1066ca4" providerId="ADAL" clId="{1D10ACFE-EA08-42A1-976A-B8443083B319}" dt="2023-02-01T15:09:34.105" v="1"/>
        <pc:sldMkLst>
          <pc:docMk/>
          <pc:sldMk cId="258607224" sldId="279"/>
        </pc:sldMkLst>
      </pc:sldChg>
      <pc:sldChg chg="ord">
        <pc:chgData name="Suha Abdul" userId="e98fc572-19a5-41fe-aa5c-788cf1066ca4" providerId="ADAL" clId="{1D10ACFE-EA08-42A1-976A-B8443083B319}" dt="2023-02-01T15:09:34.105" v="1"/>
        <pc:sldMkLst>
          <pc:docMk/>
          <pc:sldMk cId="3494064864" sldId="280"/>
        </pc:sldMkLst>
      </pc:sldChg>
      <pc:sldChg chg="ord">
        <pc:chgData name="Suha Abdul" userId="e98fc572-19a5-41fe-aa5c-788cf1066ca4" providerId="ADAL" clId="{1D10ACFE-EA08-42A1-976A-B8443083B319}" dt="2023-02-01T15:09:34.105" v="1"/>
        <pc:sldMkLst>
          <pc:docMk/>
          <pc:sldMk cId="3850344488" sldId="281"/>
        </pc:sldMkLst>
      </pc:sldChg>
      <pc:sldChg chg="ord">
        <pc:chgData name="Suha Abdul" userId="e98fc572-19a5-41fe-aa5c-788cf1066ca4" providerId="ADAL" clId="{1D10ACFE-EA08-42A1-976A-B8443083B319}" dt="2023-02-01T15:09:34.105" v="1"/>
        <pc:sldMkLst>
          <pc:docMk/>
          <pc:sldMk cId="2689791158" sldId="282"/>
        </pc:sldMkLst>
      </pc:sldChg>
      <pc:sldChg chg="ord">
        <pc:chgData name="Suha Abdul" userId="e98fc572-19a5-41fe-aa5c-788cf1066ca4" providerId="ADAL" clId="{1D10ACFE-EA08-42A1-976A-B8443083B319}" dt="2023-02-01T15:09:34.105" v="1"/>
        <pc:sldMkLst>
          <pc:docMk/>
          <pc:sldMk cId="2971176884" sldId="283"/>
        </pc:sldMkLst>
      </pc:sldChg>
      <pc:sldChg chg="ord">
        <pc:chgData name="Suha Abdul" userId="e98fc572-19a5-41fe-aa5c-788cf1066ca4" providerId="ADAL" clId="{1D10ACFE-EA08-42A1-976A-B8443083B319}" dt="2023-02-01T15:09:34.105" v="1"/>
        <pc:sldMkLst>
          <pc:docMk/>
          <pc:sldMk cId="3518565999" sldId="284"/>
        </pc:sldMkLst>
      </pc:sldChg>
      <pc:sldChg chg="ord">
        <pc:chgData name="Suha Abdul" userId="e98fc572-19a5-41fe-aa5c-788cf1066ca4" providerId="ADAL" clId="{1D10ACFE-EA08-42A1-976A-B8443083B319}" dt="2023-02-01T15:09:34.105" v="1"/>
        <pc:sldMkLst>
          <pc:docMk/>
          <pc:sldMk cId="1581089440" sldId="285"/>
        </pc:sldMkLst>
      </pc:sldChg>
      <pc:sldChg chg="ord">
        <pc:chgData name="Suha Abdul" userId="e98fc572-19a5-41fe-aa5c-788cf1066ca4" providerId="ADAL" clId="{1D10ACFE-EA08-42A1-976A-B8443083B319}" dt="2023-02-01T15:09:34.105" v="1"/>
        <pc:sldMkLst>
          <pc:docMk/>
          <pc:sldMk cId="2795221859" sldId="286"/>
        </pc:sldMkLst>
      </pc:sldChg>
      <pc:sldChg chg="ord">
        <pc:chgData name="Suha Abdul" userId="e98fc572-19a5-41fe-aa5c-788cf1066ca4" providerId="ADAL" clId="{1D10ACFE-EA08-42A1-976A-B8443083B319}" dt="2023-02-01T15:09:34.105" v="1"/>
        <pc:sldMkLst>
          <pc:docMk/>
          <pc:sldMk cId="1557430955" sldId="287"/>
        </pc:sldMkLst>
      </pc:sldChg>
      <pc:sldChg chg="ord">
        <pc:chgData name="Suha Abdul" userId="e98fc572-19a5-41fe-aa5c-788cf1066ca4" providerId="ADAL" clId="{1D10ACFE-EA08-42A1-976A-B8443083B319}" dt="2023-02-01T15:09:34.105" v="1"/>
        <pc:sldMkLst>
          <pc:docMk/>
          <pc:sldMk cId="1778676100" sldId="2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_118_D04332E0.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_119_E57F982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_117_F6A087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_116_3B4E4F46.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_115_6A90E2F.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_114_F187CDD0.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_113_B470CD6E.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_112_37567DB9.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_10F_BA6C3380.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_110_1E3EC0B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4"/>
          <c:order val="1"/>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5035375983721"/>
          <c:y val="0.18329458495643558"/>
          <c:w val="0.64329621995927599"/>
          <c:h val="0.6451463075699726"/>
        </c:manualLayout>
      </c:layout>
      <c:lineChart>
        <c:grouping val="standard"/>
        <c:varyColors val="0"/>
        <c:ser>
          <c:idx val="0"/>
          <c:order val="0"/>
          <c:tx>
            <c:v>GDP: outturn/forecast</c:v>
          </c:tx>
          <c:spPr>
            <a:ln w="28575" cap="rnd">
              <a:solidFill>
                <a:schemeClr val="accent4"/>
              </a:solidFill>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calcs'!$E$3:$E$82</c:f>
              <c:numCache>
                <c:formatCode>General</c:formatCode>
                <c:ptCount val="80"/>
                <c:pt idx="0">
                  <c:v>405.70800000000003</c:v>
                </c:pt>
                <c:pt idx="1">
                  <c:v>419.56299999999999</c:v>
                </c:pt>
                <c:pt idx="2">
                  <c:v>433.77100000000002</c:v>
                </c:pt>
                <c:pt idx="3">
                  <c:v>449.84800000000001</c:v>
                </c:pt>
                <c:pt idx="4">
                  <c:v>456.721</c:v>
                </c:pt>
                <c:pt idx="5">
                  <c:v>481.60500000000002</c:v>
                </c:pt>
                <c:pt idx="6">
                  <c:v>502.846</c:v>
                </c:pt>
                <c:pt idx="7">
                  <c:v>522.38599999999997</c:v>
                </c:pt>
                <c:pt idx="8">
                  <c:v>531.11699999999996</c:v>
                </c:pt>
                <c:pt idx="9">
                  <c:v>541.43299999999999</c:v>
                </c:pt>
                <c:pt idx="10">
                  <c:v>548.47799999999995</c:v>
                </c:pt>
                <c:pt idx="11">
                  <c:v>571.63499999999999</c:v>
                </c:pt>
                <c:pt idx="12">
                  <c:v>607.68700000000001</c:v>
                </c:pt>
                <c:pt idx="13">
                  <c:v>623.81600000000003</c:v>
                </c:pt>
                <c:pt idx="14">
                  <c:v>630.346</c:v>
                </c:pt>
                <c:pt idx="15">
                  <c:v>660.69600000000003</c:v>
                </c:pt>
                <c:pt idx="16">
                  <c:v>698.322</c:v>
                </c:pt>
                <c:pt idx="17">
                  <c:v>713.04300000000001</c:v>
                </c:pt>
                <c:pt idx="18">
                  <c:v>724.048</c:v>
                </c:pt>
                <c:pt idx="19">
                  <c:v>743.971</c:v>
                </c:pt>
                <c:pt idx="20">
                  <c:v>784.43499999999995</c:v>
                </c:pt>
                <c:pt idx="21">
                  <c:v>799.39499999999998</c:v>
                </c:pt>
                <c:pt idx="22">
                  <c:v>820.947</c:v>
                </c:pt>
                <c:pt idx="23">
                  <c:v>850.39099999999996</c:v>
                </c:pt>
                <c:pt idx="24">
                  <c:v>887.30200000000002</c:v>
                </c:pt>
                <c:pt idx="25">
                  <c:v>944.99300000000005</c:v>
                </c:pt>
                <c:pt idx="26">
                  <c:v>921.52700000000004</c:v>
                </c:pt>
                <c:pt idx="27">
                  <c:v>907.62</c:v>
                </c:pt>
                <c:pt idx="28">
                  <c:v>935.10699999999997</c:v>
                </c:pt>
                <c:pt idx="29">
                  <c:v>957.43399999999997</c:v>
                </c:pt>
                <c:pt idx="30">
                  <c:v>996.16800000000001</c:v>
                </c:pt>
                <c:pt idx="31">
                  <c:v>1031.645</c:v>
                </c:pt>
                <c:pt idx="32">
                  <c:v>1008.593</c:v>
                </c:pt>
                <c:pt idx="33">
                  <c:v>999.15700000000004</c:v>
                </c:pt>
                <c:pt idx="34">
                  <c:v>1016.032</c:v>
                </c:pt>
                <c:pt idx="35">
                  <c:v>1055.306</c:v>
                </c:pt>
                <c:pt idx="36">
                  <c:v>1075.3789999999999</c:v>
                </c:pt>
                <c:pt idx="37">
                  <c:v>1115.471</c:v>
                </c:pt>
                <c:pt idx="38">
                  <c:v>1144.194</c:v>
                </c:pt>
                <c:pt idx="39">
                  <c:v>1203.771</c:v>
                </c:pt>
                <c:pt idx="40">
                  <c:v>1266.1479999999999</c:v>
                </c:pt>
                <c:pt idx="41">
                  <c:v>1293.508</c:v>
                </c:pt>
                <c:pt idx="42">
                  <c:v>1301.7660000000001</c:v>
                </c:pt>
                <c:pt idx="43">
                  <c:v>1279.817</c:v>
                </c:pt>
                <c:pt idx="44">
                  <c:v>1280.2059999999999</c:v>
                </c:pt>
                <c:pt idx="45">
                  <c:v>1307.1569999999999</c:v>
                </c:pt>
                <c:pt idx="46">
                  <c:v>1352.627</c:v>
                </c:pt>
                <c:pt idx="47">
                  <c:v>1381.2329999999999</c:v>
                </c:pt>
                <c:pt idx="48">
                  <c:v>1407.5830000000001</c:v>
                </c:pt>
                <c:pt idx="49">
                  <c:v>1471.2629999999999</c:v>
                </c:pt>
                <c:pt idx="50">
                  <c:v>1517.7149999999999</c:v>
                </c:pt>
                <c:pt idx="51">
                  <c:v>1563.46</c:v>
                </c:pt>
                <c:pt idx="52">
                  <c:v>1627.4469999999999</c:v>
                </c:pt>
                <c:pt idx="53">
                  <c:v>1662.558</c:v>
                </c:pt>
                <c:pt idx="54">
                  <c:v>1691.998</c:v>
                </c:pt>
                <c:pt idx="55">
                  <c:v>1744.84</c:v>
                </c:pt>
                <c:pt idx="56">
                  <c:v>1785.7560000000001</c:v>
                </c:pt>
                <c:pt idx="57">
                  <c:v>1833.4059999999999</c:v>
                </c:pt>
                <c:pt idx="58">
                  <c:v>1873.0150000000001</c:v>
                </c:pt>
                <c:pt idx="59">
                  <c:v>1921.029</c:v>
                </c:pt>
                <c:pt idx="60">
                  <c:v>1918.0640000000001</c:v>
                </c:pt>
                <c:pt idx="61">
                  <c:v>1831.55</c:v>
                </c:pt>
                <c:pt idx="62">
                  <c:v>1876.058</c:v>
                </c:pt>
                <c:pt idx="63">
                  <c:v>1896.087</c:v>
                </c:pt>
                <c:pt idx="64">
                  <c:v>1923.5509999999999</c:v>
                </c:pt>
                <c:pt idx="65">
                  <c:v>1958.557</c:v>
                </c:pt>
                <c:pt idx="66">
                  <c:v>2021.2249999999999</c:v>
                </c:pt>
                <c:pt idx="67">
                  <c:v>2069.5949999999998</c:v>
                </c:pt>
                <c:pt idx="68">
                  <c:v>2114.4059999999999</c:v>
                </c:pt>
                <c:pt idx="69">
                  <c:v>2166.0729999999999</c:v>
                </c:pt>
                <c:pt idx="70">
                  <c:v>2203.0050000000001</c:v>
                </c:pt>
                <c:pt idx="71">
                  <c:v>2238.348</c:v>
                </c:pt>
                <c:pt idx="72">
                  <c:v>1991.4390000000001</c:v>
                </c:pt>
                <c:pt idx="73">
                  <c:v>2141.2930000000001</c:v>
                </c:pt>
                <c:pt idx="74">
                  <c:v>2231.5419259057931</c:v>
                </c:pt>
                <c:pt idx="75">
                  <c:v>2199.6715797921952</c:v>
                </c:pt>
                <c:pt idx="76">
                  <c:v>2228.4117975025397</c:v>
                </c:pt>
                <c:pt idx="77">
                  <c:v>2287.223053528016</c:v>
                </c:pt>
                <c:pt idx="78">
                  <c:v>2347.9317737139163</c:v>
                </c:pt>
                <c:pt idx="79">
                  <c:v>2400.4187953206824</c:v>
                </c:pt>
              </c:numCache>
            </c:numRef>
          </c:val>
          <c:smooth val="0"/>
          <c:extLst>
            <c:ext xmlns:c16="http://schemas.microsoft.com/office/drawing/2014/chart" uri="{C3380CC4-5D6E-409C-BE32-E72D297353CC}">
              <c16:uniqueId val="{00000000-E7C8-4935-B6B0-AF95DC4FE4DF}"/>
            </c:ext>
          </c:extLst>
        </c:ser>
        <c:ser>
          <c:idx val="7"/>
          <c:order val="1"/>
          <c:tx>
            <c:v>GDP: pre-79 trend</c:v>
          </c:tx>
          <c:spPr>
            <a:ln w="28575" cap="rnd">
              <a:solidFill>
                <a:schemeClr val="accent4"/>
              </a:solidFill>
              <a:prstDash val="sysDash"/>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calcs'!$W$3:$W$82</c:f>
              <c:numCache>
                <c:formatCode>General</c:formatCode>
                <c:ptCount val="80"/>
                <c:pt idx="30">
                  <c:v>996.16800000000001</c:v>
                </c:pt>
                <c:pt idx="31">
                  <c:v>1026.6434859605129</c:v>
                </c:pt>
                <c:pt idx="32">
                  <c:v>1058.0512998461643</c:v>
                </c:pt>
                <c:pt idx="33">
                  <c:v>1090.419964101555</c:v>
                </c:pt>
                <c:pt idx="34">
                  <c:v>1123.7788737503693</c:v>
                </c:pt>
                <c:pt idx="35">
                  <c:v>1158.1583230899389</c:v>
                </c:pt>
                <c:pt idx="36">
                  <c:v>1193.5895332024686</c:v>
                </c:pt>
                <c:pt idx="37">
                  <c:v>1230.1046803079037</c:v>
                </c:pt>
                <c:pt idx="38">
                  <c:v>1267.7369249841879</c:v>
                </c:pt>
                <c:pt idx="39">
                  <c:v>1306.5204422814504</c:v>
                </c:pt>
                <c:pt idx="40">
                  <c:v>1346.4904527574658</c:v>
                </c:pt>
                <c:pt idx="41">
                  <c:v>1387.6832544625745</c:v>
                </c:pt>
                <c:pt idx="42">
                  <c:v>1430.1362559031077</c:v>
                </c:pt>
                <c:pt idx="43">
                  <c:v>1473.8880100132533</c:v>
                </c:pt>
                <c:pt idx="44">
                  <c:v>1518.9782491662147</c:v>
                </c:pt>
                <c:pt idx="45">
                  <c:v>1565.4479212564538</c:v>
                </c:pt>
                <c:pt idx="46">
                  <c:v>1613.3392268857906</c:v>
                </c:pt>
                <c:pt idx="47">
                  <c:v>1662.6956576871239</c:v>
                </c:pt>
                <c:pt idx="48">
                  <c:v>1713.5620358205811</c:v>
                </c:pt>
                <c:pt idx="49">
                  <c:v>1765.9845546779604</c:v>
                </c:pt>
                <c:pt idx="50">
                  <c:v>1820.0108208324352</c:v>
                </c:pt>
                <c:pt idx="51">
                  <c:v>1875.6898972716106</c:v>
                </c:pt>
                <c:pt idx="52">
                  <c:v>1933.0723479531991</c:v>
                </c:pt>
                <c:pt idx="53">
                  <c:v>1992.2102837237753</c:v>
                </c:pt>
                <c:pt idx="54">
                  <c:v>2053.1574096423083</c:v>
                </c:pt>
                <c:pt idx="55">
                  <c:v>2115.9690737514516</c:v>
                </c:pt>
                <c:pt idx="56">
                  <c:v>2180.7023173408779</c:v>
                </c:pt>
                <c:pt idx="57">
                  <c:v>2247.4159267483069</c:v>
                </c:pt>
                <c:pt idx="58">
                  <c:v>2316.1704867452663</c:v>
                </c:pt>
                <c:pt idx="59">
                  <c:v>2387.0284355560689</c:v>
                </c:pt>
                <c:pt idx="60">
                  <c:v>2460.0541215599696</c:v>
                </c:pt>
                <c:pt idx="61">
                  <c:v>2535.313861727996</c:v>
                </c:pt>
                <c:pt idx="62">
                  <c:v>2612.8760018475191</c:v>
                </c:pt>
                <c:pt idx="63">
                  <c:v>2692.8109785892584</c:v>
                </c:pt>
                <c:pt idx="64">
                  <c:v>2775.1913834730854</c:v>
                </c:pt>
                <c:pt idx="65">
                  <c:v>2860.0920287907129</c:v>
                </c:pt>
                <c:pt idx="66">
                  <c:v>2947.5900155451423</c:v>
                </c:pt>
                <c:pt idx="67">
                  <c:v>3037.7648034685585</c:v>
                </c:pt>
                <c:pt idx="68">
                  <c:v>3130.6982831822675</c:v>
                </c:pt>
                <c:pt idx="69">
                  <c:v>3226.4748505641978</c:v>
                </c:pt>
                <c:pt idx="70">
                  <c:v>3325.1814833915091</c:v>
                </c:pt>
                <c:pt idx="71">
                  <c:v>3426.9078203279046</c:v>
                </c:pt>
                <c:pt idx="72">
                  <c:v>3531.7462423273814</c:v>
                </c:pt>
                <c:pt idx="73">
                  <c:v>3639.7919565283419</c:v>
                </c:pt>
                <c:pt idx="74">
                  <c:v>3751.1430827142535</c:v>
                </c:pt>
                <c:pt idx="75">
                  <c:v>3865.9007424193769</c:v>
                </c:pt>
                <c:pt idx="76">
                  <c:v>3984.1691507604783</c:v>
                </c:pt>
                <c:pt idx="77">
                  <c:v>4106.0557110779246</c:v>
                </c:pt>
                <c:pt idx="78">
                  <c:v>4231.671112472106</c:v>
                </c:pt>
                <c:pt idx="79">
                  <c:v>4361.1294303237655</c:v>
                </c:pt>
              </c:numCache>
            </c:numRef>
          </c:val>
          <c:smooth val="0"/>
          <c:extLst>
            <c:ext xmlns:c16="http://schemas.microsoft.com/office/drawing/2014/chart" uri="{C3380CC4-5D6E-409C-BE32-E72D297353CC}">
              <c16:uniqueId val="{00000001-E7C8-4935-B6B0-AF95DC4FE4DF}"/>
            </c:ext>
          </c:extLst>
        </c:ser>
        <c:dLbls>
          <c:showLegendKey val="0"/>
          <c:showVal val="0"/>
          <c:showCatName val="0"/>
          <c:showSerName val="0"/>
          <c:showPercent val="0"/>
          <c:showBubbleSize val="0"/>
        </c:dLbls>
        <c:marker val="1"/>
        <c:smooth val="0"/>
        <c:axId val="644093024"/>
        <c:axId val="644091712"/>
      </c:lineChart>
      <c:lineChart>
        <c:grouping val="standard"/>
        <c:varyColors val="0"/>
        <c:ser>
          <c:idx val="2"/>
          <c:order val="2"/>
          <c:tx>
            <c:strRef>
              <c:f>'main calcs'!$X$2</c:f>
              <c:strCache>
                <c:ptCount val="1"/>
                <c:pt idx="0">
                  <c:v>net worth (right scale)</c:v>
                </c:pt>
              </c:strCache>
            </c:strRef>
          </c:tx>
          <c:spPr>
            <a:ln w="28575" cap="rnd">
              <a:solidFill>
                <a:schemeClr val="accent1"/>
              </a:solidFill>
              <a:round/>
            </a:ln>
            <a:effectLst/>
          </c:spPr>
          <c:marker>
            <c:symbol val="none"/>
          </c:marker>
          <c:val>
            <c:numRef>
              <c:f>'main calcs'!$X$3:$X$82</c:f>
              <c:numCache>
                <c:formatCode>General</c:formatCode>
                <c:ptCount val="80"/>
                <c:pt idx="0">
                  <c:v>1049.938983099627</c:v>
                </c:pt>
                <c:pt idx="1">
                  <c:v>953.7138293582899</c:v>
                </c:pt>
                <c:pt idx="2">
                  <c:v>954.39143213069042</c:v>
                </c:pt>
                <c:pt idx="3">
                  <c:v>868.57204768001066</c:v>
                </c:pt>
                <c:pt idx="4">
                  <c:v>778.7127383867653</c:v>
                </c:pt>
                <c:pt idx="5">
                  <c:v>801.65121093663561</c:v>
                </c:pt>
                <c:pt idx="6">
                  <c:v>887.12883845310785</c:v>
                </c:pt>
                <c:pt idx="7">
                  <c:v>838.853601616162</c:v>
                </c:pt>
                <c:pt idx="8">
                  <c:v>787.33706218406689</c:v>
                </c:pt>
                <c:pt idx="9">
                  <c:v>880.11293733937043</c:v>
                </c:pt>
                <c:pt idx="10">
                  <c:v>965.76792089042613</c:v>
                </c:pt>
                <c:pt idx="11">
                  <c:v>1104.9538016486888</c:v>
                </c:pt>
                <c:pt idx="12">
                  <c:v>1107.1128218382617</c:v>
                </c:pt>
                <c:pt idx="13">
                  <c:v>1150.3642738527597</c:v>
                </c:pt>
                <c:pt idx="14">
                  <c:v>1150.3443665329141</c:v>
                </c:pt>
                <c:pt idx="15">
                  <c:v>1216.9217814356889</c:v>
                </c:pt>
                <c:pt idx="16">
                  <c:v>1188.7078758488706</c:v>
                </c:pt>
                <c:pt idx="17">
                  <c:v>1227.2947926588765</c:v>
                </c:pt>
                <c:pt idx="18">
                  <c:v>1217.7520621919939</c:v>
                </c:pt>
                <c:pt idx="19">
                  <c:v>1328.324465161367</c:v>
                </c:pt>
                <c:pt idx="20">
                  <c:v>1482.3529041924735</c:v>
                </c:pt>
                <c:pt idx="21">
                  <c:v>1395.9356323285658</c:v>
                </c:pt>
                <c:pt idx="22">
                  <c:v>1366.1267807269023</c:v>
                </c:pt>
                <c:pt idx="23">
                  <c:v>1520.5163366654194</c:v>
                </c:pt>
                <c:pt idx="24">
                  <c:v>1770.8280092980817</c:v>
                </c:pt>
                <c:pt idx="25">
                  <c:v>1698.1319687931539</c:v>
                </c:pt>
                <c:pt idx="26">
                  <c:v>1328.7572140718248</c:v>
                </c:pt>
                <c:pt idx="27">
                  <c:v>1497.8549834253986</c:v>
                </c:pt>
                <c:pt idx="28">
                  <c:v>1414.3998272149101</c:v>
                </c:pt>
                <c:pt idx="29">
                  <c:v>1482.4674326116747</c:v>
                </c:pt>
                <c:pt idx="30">
                  <c:v>1629.5069654677995</c:v>
                </c:pt>
                <c:pt idx="31">
                  <c:v>1821.8352089144009</c:v>
                </c:pt>
                <c:pt idx="32">
                  <c:v>1871.3912237674147</c:v>
                </c:pt>
                <c:pt idx="33">
                  <c:v>1808.2280155593512</c:v>
                </c:pt>
                <c:pt idx="34">
                  <c:v>1915.4268361148918</c:v>
                </c:pt>
                <c:pt idx="35">
                  <c:v>2148.9516467288713</c:v>
                </c:pt>
                <c:pt idx="36">
                  <c:v>2364.2084005452966</c:v>
                </c:pt>
                <c:pt idx="37">
                  <c:v>2554.5579464883281</c:v>
                </c:pt>
                <c:pt idx="38">
                  <c:v>2950.0820595543564</c:v>
                </c:pt>
                <c:pt idx="39">
                  <c:v>3287.4752803957085</c:v>
                </c:pt>
                <c:pt idx="40">
                  <c:v>3865.641910045943</c:v>
                </c:pt>
                <c:pt idx="41">
                  <c:v>4075.1190414231532</c:v>
                </c:pt>
                <c:pt idx="42">
                  <c:v>3867.848807186951</c:v>
                </c:pt>
                <c:pt idx="43">
                  <c:v>3830.0342331243064</c:v>
                </c:pt>
                <c:pt idx="44">
                  <c:v>3883.9446715964023</c:v>
                </c:pt>
                <c:pt idx="45">
                  <c:v>4328.0306625227377</c:v>
                </c:pt>
                <c:pt idx="46">
                  <c:v>4018.2619742562338</c:v>
                </c:pt>
                <c:pt idx="47">
                  <c:v>4334.796060570905</c:v>
                </c:pt>
                <c:pt idx="48">
                  <c:v>4571.7427467468769</c:v>
                </c:pt>
                <c:pt idx="49">
                  <c:v>5048.0725271938072</c:v>
                </c:pt>
                <c:pt idx="50">
                  <c:v>5693.4425521636185</c:v>
                </c:pt>
                <c:pt idx="51">
                  <c:v>6150.3229152014319</c:v>
                </c:pt>
                <c:pt idx="52">
                  <c:v>6520.1217702221338</c:v>
                </c:pt>
                <c:pt idx="53">
                  <c:v>6593.7893258133809</c:v>
                </c:pt>
                <c:pt idx="54">
                  <c:v>7061.5948534257923</c:v>
                </c:pt>
                <c:pt idx="55">
                  <c:v>7577.1428147204942</c:v>
                </c:pt>
                <c:pt idx="56">
                  <c:v>8219.3964840111057</c:v>
                </c:pt>
                <c:pt idx="57">
                  <c:v>8670.9977257308474</c:v>
                </c:pt>
                <c:pt idx="58">
                  <c:v>9032.5535019902636</c:v>
                </c:pt>
                <c:pt idx="59">
                  <c:v>9406.9633734494892</c:v>
                </c:pt>
                <c:pt idx="60">
                  <c:v>8146.2845272300083</c:v>
                </c:pt>
                <c:pt idx="61">
                  <c:v>8420.7139475750337</c:v>
                </c:pt>
                <c:pt idx="62">
                  <c:v>8447.3230490215083</c:v>
                </c:pt>
                <c:pt idx="63">
                  <c:v>8476.3918914306159</c:v>
                </c:pt>
                <c:pt idx="64">
                  <c:v>8530.6131867998447</c:v>
                </c:pt>
                <c:pt idx="65">
                  <c:v>8672.965040300378</c:v>
                </c:pt>
                <c:pt idx="66">
                  <c:v>9522.0701480592252</c:v>
                </c:pt>
                <c:pt idx="67">
                  <c:v>9948.4508396243018</c:v>
                </c:pt>
                <c:pt idx="68">
                  <c:v>10644.823000255816</c:v>
                </c:pt>
                <c:pt idx="69">
                  <c:v>10714.035401954487</c:v>
                </c:pt>
                <c:pt idx="70">
                  <c:v>10410.167675402401</c:v>
                </c:pt>
                <c:pt idx="71">
                  <c:v>10561</c:v>
                </c:pt>
                <c:pt idx="72">
                  <c:v>11347.472270035883</c:v>
                </c:pt>
                <c:pt idx="73">
                  <c:v>11702.972662605725</c:v>
                </c:pt>
                <c:pt idx="74">
                  <c:v>10927.414043094726</c:v>
                </c:pt>
                <c:pt idx="75">
                  <c:v>10316.437508924826</c:v>
                </c:pt>
                <c:pt idx="76">
                  <c:v>10458.659070550257</c:v>
                </c:pt>
                <c:pt idx="77">
                  <c:v>10807.203022050055</c:v>
                </c:pt>
                <c:pt idx="78">
                  <c:v>11097.809104191379</c:v>
                </c:pt>
              </c:numCache>
            </c:numRef>
          </c:val>
          <c:smooth val="0"/>
          <c:extLst>
            <c:ext xmlns:c16="http://schemas.microsoft.com/office/drawing/2014/chart" uri="{C3380CC4-5D6E-409C-BE32-E72D297353CC}">
              <c16:uniqueId val="{00000002-E7C8-4935-B6B0-AF95DC4FE4DF}"/>
            </c:ext>
          </c:extLst>
        </c:ser>
        <c:ser>
          <c:idx val="3"/>
          <c:order val="3"/>
          <c:tx>
            <c:strRef>
              <c:f>'main calcs'!$Y$2</c:f>
              <c:strCache>
                <c:ptCount val="1"/>
                <c:pt idx="0">
                  <c:v>net worth pre-79 (right scale)</c:v>
                </c:pt>
              </c:strCache>
            </c:strRef>
          </c:tx>
          <c:spPr>
            <a:ln w="28575" cap="rnd">
              <a:solidFill>
                <a:schemeClr val="accent1"/>
              </a:solidFill>
              <a:prstDash val="sysDash"/>
              <a:round/>
            </a:ln>
            <a:effectLst/>
          </c:spPr>
          <c:marker>
            <c:symbol val="none"/>
          </c:marker>
          <c:val>
            <c:numRef>
              <c:f>'main calcs'!$Y$3:$Y$82</c:f>
              <c:numCache>
                <c:formatCode>General</c:formatCode>
                <c:ptCount val="80"/>
                <c:pt idx="30">
                  <c:v>1629.5069654677995</c:v>
                </c:pt>
                <c:pt idx="31">
                  <c:v>1659.9581997061428</c:v>
                </c:pt>
                <c:pt idx="32">
                  <c:v>1690.9784880733048</c:v>
                </c:pt>
                <c:pt idx="33">
                  <c:v>1722.5784647064438</c:v>
                </c:pt>
                <c:pt idx="34">
                  <c:v>1754.7689624669999</c:v>
                </c:pt>
                <c:pt idx="35">
                  <c:v>1787.5610166543333</c:v>
                </c:pt>
                <c:pt idx="36">
                  <c:v>1820.9658687887613</c:v>
                </c:pt>
                <c:pt idx="37">
                  <c:v>1854.9949704652897</c:v>
                </c:pt>
                <c:pt idx="38">
                  <c:v>1889.6599872793608</c:v>
                </c:pt>
                <c:pt idx="39">
                  <c:v>1924.9728028259635</c:v>
                </c:pt>
                <c:pt idx="40">
                  <c:v>1960.9455227734757</c:v>
                </c:pt>
                <c:pt idx="41">
                  <c:v>1997.5904790136369</c:v>
                </c:pt>
                <c:pt idx="42">
                  <c:v>2034.920233889073</c:v>
                </c:pt>
                <c:pt idx="43">
                  <c:v>2072.947584499821</c:v>
                </c:pt>
                <c:pt idx="44">
                  <c:v>2111.6855670903346</c:v>
                </c:pt>
                <c:pt idx="45">
                  <c:v>2151.147461518467</c:v>
                </c:pt>
                <c:pt idx="46">
                  <c:v>2191.3467958079718</c:v>
                </c:pt>
                <c:pt idx="47">
                  <c:v>2232.2973507860752</c:v>
                </c:pt>
                <c:pt idx="48">
                  <c:v>2274.013164807714</c:v>
                </c:pt>
                <c:pt idx="49">
                  <c:v>2316.5085385680568</c:v>
                </c:pt>
                <c:pt idx="50">
                  <c:v>2359.7980400049578</c:v>
                </c:pt>
                <c:pt idx="51">
                  <c:v>2403.8965092930257</c:v>
                </c:pt>
                <c:pt idx="52">
                  <c:v>2448.8190639310187</c:v>
                </c:pt>
                <c:pt idx="53">
                  <c:v>2494.5811039243099</c:v>
                </c:pt>
                <c:pt idx="54">
                  <c:v>2541.1983170641975</c:v>
                </c:pt>
                <c:pt idx="55">
                  <c:v>2588.6866843058747</c:v>
                </c:pt>
                <c:pt idx="56">
                  <c:v>2637.0624852468964</c:v>
                </c:pt>
                <c:pt idx="57">
                  <c:v>2686.342303708027</c:v>
                </c:pt>
                <c:pt idx="58">
                  <c:v>2736.5430334183784</c:v>
                </c:pt>
                <c:pt idx="59">
                  <c:v>2787.6818838067884</c:v>
                </c:pt>
                <c:pt idx="60">
                  <c:v>2839.7763859014244</c:v>
                </c:pt>
                <c:pt idx="61">
                  <c:v>2892.8443983396378</c:v>
                </c:pt>
                <c:pt idx="62">
                  <c:v>2946.9041134901222</c:v>
                </c:pt>
                <c:pt idx="63">
                  <c:v>3001.974063689484</c:v>
                </c:pt>
                <c:pt idx="64">
                  <c:v>3058.0731275953549</c:v>
                </c:pt>
                <c:pt idx="65">
                  <c:v>3115.220536658228</c:v>
                </c:pt>
                <c:pt idx="66">
                  <c:v>3173.4358817142365</c:v>
                </c:pt>
                <c:pt idx="67">
                  <c:v>3232.7391197011339</c:v>
                </c:pt>
                <c:pt idx="68">
                  <c:v>3293.1505804997778</c:v>
                </c:pt>
                <c:pt idx="69">
                  <c:v>3354.6909739034636</c:v>
                </c:pt>
                <c:pt idx="70">
                  <c:v>3417.3813967174979</c:v>
                </c:pt>
                <c:pt idx="71">
                  <c:v>3481.2433399914421</c:v>
                </c:pt>
                <c:pt idx="72">
                  <c:v>3546.2986963865092</c:v>
                </c:pt>
                <c:pt idx="73">
                  <c:v>3612.5697676806385</c:v>
                </c:pt>
                <c:pt idx="74">
                  <c:v>3680.07927241382</c:v>
                </c:pt>
                <c:pt idx="75">
                  <c:v>3748.8503536762892</c:v>
                </c:pt>
                <c:pt idx="76">
                  <c:v>3818.9065870422633</c:v>
                </c:pt>
                <c:pt idx="77">
                  <c:v>3890.2719886519408</c:v>
                </c:pt>
                <c:pt idx="78">
                  <c:v>3962.9710234445274</c:v>
                </c:pt>
              </c:numCache>
            </c:numRef>
          </c:val>
          <c:smooth val="0"/>
          <c:extLst>
            <c:ext xmlns:c16="http://schemas.microsoft.com/office/drawing/2014/chart" uri="{C3380CC4-5D6E-409C-BE32-E72D297353CC}">
              <c16:uniqueId val="{00000003-E7C8-4935-B6B0-AF95DC4FE4DF}"/>
            </c:ext>
          </c:extLst>
        </c:ser>
        <c:dLbls>
          <c:showLegendKey val="0"/>
          <c:showVal val="0"/>
          <c:showCatName val="0"/>
          <c:showSerName val="0"/>
          <c:showPercent val="0"/>
          <c:showBubbleSize val="0"/>
        </c:dLbls>
        <c:marker val="1"/>
        <c:smooth val="0"/>
        <c:axId val="668000088"/>
        <c:axId val="667996480"/>
      </c:lineChart>
      <c:catAx>
        <c:axId val="644093024"/>
        <c:scaling>
          <c:orientation val="minMax"/>
        </c:scaling>
        <c:delete val="0"/>
        <c:axPos val="b"/>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5"/>
        <c:tickMarkSkip val="5"/>
        <c:noMultiLvlLbl val="0"/>
      </c:catAx>
      <c:valAx>
        <c:axId val="64409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valAx>
        <c:axId val="66799648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a:t>
                </a:r>
              </a:p>
            </c:rich>
          </c:tx>
          <c:layout>
            <c:manualLayout>
              <c:xMode val="edge"/>
              <c:yMode val="edge"/>
              <c:x val="0.92525260070921744"/>
              <c:y val="0.26713270862797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8000088"/>
        <c:crosses val="max"/>
        <c:crossBetween val="between"/>
      </c:valAx>
      <c:catAx>
        <c:axId val="668000088"/>
        <c:scaling>
          <c:orientation val="minMax"/>
        </c:scaling>
        <c:delete val="1"/>
        <c:axPos val="b"/>
        <c:majorTickMark val="out"/>
        <c:minorTickMark val="none"/>
        <c:tickLblPos val="nextTo"/>
        <c:crossAx val="667996480"/>
        <c:crosses val="autoZero"/>
        <c:auto val="1"/>
        <c:lblAlgn val="ctr"/>
        <c:lblOffset val="100"/>
        <c:noMultiLvlLbl val="0"/>
      </c:catAx>
      <c:spPr>
        <a:noFill/>
        <a:ln>
          <a:noFill/>
        </a:ln>
        <a:effectLst/>
      </c:spPr>
    </c:plotArea>
    <c:legend>
      <c:legendPos val="t"/>
      <c:layout>
        <c:manualLayout>
          <c:xMode val="edge"/>
          <c:yMode val="edge"/>
          <c:x val="2.610979183157661E-2"/>
          <c:y val="4.5698712198535947E-2"/>
          <c:w val="0.78941853438833509"/>
          <c:h val="8.637321781524615E-2"/>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3"/>
          <c:order val="1"/>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2"/>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7"/>
          <c:order val="1"/>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2"/>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3"/>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8"/>
          <c:order val="1"/>
          <c:tx>
            <c:strRef>
              <c:f>'main calcs'!$P$2</c:f>
              <c:strCache>
                <c:ptCount val="1"/>
                <c:pt idx="0">
                  <c:v>NOV 16</c:v>
                </c:pt>
              </c:strCache>
            </c:strRef>
          </c:tx>
          <c:spPr>
            <a:ln w="28575" cap="rnd">
              <a:solidFill>
                <a:schemeClr val="accent3">
                  <a:lumMod val="60000"/>
                </a:schemeClr>
              </a:solidFill>
              <a:round/>
            </a:ln>
            <a:effectLst/>
          </c:spPr>
          <c:marker>
            <c:symbol val="none"/>
          </c:marker>
          <c:val>
            <c:numRef>
              <c:f>'main calcs'!$Q$52:$Q$82</c:f>
              <c:numCache>
                <c:formatCode>General</c:formatCode>
                <c:ptCount val="31"/>
                <c:pt idx="18">
                  <c:v>2069.5949999999998</c:v>
                </c:pt>
                <c:pt idx="19">
                  <c:v>2112.0503980402027</c:v>
                </c:pt>
                <c:pt idx="20">
                  <c:v>2141.6105017671489</c:v>
                </c:pt>
                <c:pt idx="21">
                  <c:v>2178.0551494309834</c:v>
                </c:pt>
                <c:pt idx="22">
                  <c:v>2223.7168244408713</c:v>
                </c:pt>
                <c:pt idx="23">
                  <c:v>2270.3577414171955</c:v>
                </c:pt>
                <c:pt idx="24">
                  <c:v>2316.1695830102249</c:v>
                </c:pt>
                <c:pt idx="25">
                  <c:v>2364.1274025043986</c:v>
                </c:pt>
                <c:pt idx="26">
                  <c:v>2413.0782202952023</c:v>
                </c:pt>
                <c:pt idx="27">
                  <c:v>2463.0425970675778</c:v>
                </c:pt>
                <c:pt idx="28">
                  <c:v>2514.0415192290152</c:v>
                </c:pt>
                <c:pt idx="29">
                  <c:v>2566.0964077244189</c:v>
                </c:pt>
                <c:pt idx="30">
                  <c:v>2619.2291270334922</c:v>
                </c:pt>
              </c:numCache>
            </c:numRef>
          </c:val>
          <c:smooth val="0"/>
          <c:extLst>
            <c:ext xmlns:c16="http://schemas.microsoft.com/office/drawing/2014/chart" uri="{C3380CC4-5D6E-409C-BE32-E72D297353CC}">
              <c16:uniqueId val="{00000005-1B5E-4546-A6ED-7BDF6BD73FE4}"/>
            </c:ext>
          </c:extLst>
        </c:ser>
        <c:ser>
          <c:idx val="7"/>
          <c:order val="2"/>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3"/>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4"/>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5"/>
          <c:order val="1"/>
          <c:tx>
            <c:strRef>
              <c:f>'main calcs'!$O$2</c:f>
              <c:strCache>
                <c:ptCount val="1"/>
                <c:pt idx="0">
                  <c:v>OBR Mar 2019</c:v>
                </c:pt>
              </c:strCache>
            </c:strRef>
          </c:tx>
          <c:spPr>
            <a:ln w="28575" cap="rnd">
              <a:solidFill>
                <a:schemeClr val="accent6"/>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calcs'!$O$52:$O$82</c:f>
              <c:numCache>
                <c:formatCode>General</c:formatCode>
                <c:ptCount val="31"/>
                <c:pt idx="20">
                  <c:v>2166.0729999999999</c:v>
                </c:pt>
                <c:pt idx="21">
                  <c:v>2196.5276584383273</c:v>
                </c:pt>
                <c:pt idx="22">
                  <c:v>2223.5151458753553</c:v>
                </c:pt>
                <c:pt idx="23">
                  <c:v>2255.6790871464932</c:v>
                </c:pt>
                <c:pt idx="24">
                  <c:v>2291.6741730296644</c:v>
                </c:pt>
                <c:pt idx="25">
                  <c:v>2328.3671642857553</c:v>
                </c:pt>
                <c:pt idx="26">
                  <c:v>2365.5127160575003</c:v>
                </c:pt>
                <c:pt idx="27">
                  <c:v>2400.8412885956686</c:v>
                </c:pt>
                <c:pt idx="28">
                  <c:v>2436.697487989999</c:v>
                </c:pt>
                <c:pt idx="29">
                  <c:v>2473.0891942673179</c:v>
                </c:pt>
                <c:pt idx="30">
                  <c:v>2510.0244051414538</c:v>
                </c:pt>
              </c:numCache>
            </c:numRef>
          </c:val>
          <c:smooth val="0"/>
          <c:extLst>
            <c:ext xmlns:c16="http://schemas.microsoft.com/office/drawing/2014/chart" uri="{C3380CC4-5D6E-409C-BE32-E72D297353CC}">
              <c16:uniqueId val="{00000004-1B5E-4546-A6ED-7BDF6BD73FE4}"/>
            </c:ext>
          </c:extLst>
        </c:ser>
        <c:ser>
          <c:idx val="8"/>
          <c:order val="2"/>
          <c:tx>
            <c:strRef>
              <c:f>'main calcs'!$P$2</c:f>
              <c:strCache>
                <c:ptCount val="1"/>
                <c:pt idx="0">
                  <c:v>NOV 16</c:v>
                </c:pt>
              </c:strCache>
            </c:strRef>
          </c:tx>
          <c:spPr>
            <a:ln w="28575" cap="rnd">
              <a:solidFill>
                <a:schemeClr val="accent3">
                  <a:lumMod val="60000"/>
                </a:schemeClr>
              </a:solidFill>
              <a:round/>
            </a:ln>
            <a:effectLst/>
          </c:spPr>
          <c:marker>
            <c:symbol val="none"/>
          </c:marker>
          <c:val>
            <c:numRef>
              <c:f>'main calcs'!$Q$52:$Q$82</c:f>
              <c:numCache>
                <c:formatCode>General</c:formatCode>
                <c:ptCount val="31"/>
                <c:pt idx="18">
                  <c:v>2069.5949999999998</c:v>
                </c:pt>
                <c:pt idx="19">
                  <c:v>2112.0503980402027</c:v>
                </c:pt>
                <c:pt idx="20">
                  <c:v>2141.6105017671489</c:v>
                </c:pt>
                <c:pt idx="21">
                  <c:v>2178.0551494309834</c:v>
                </c:pt>
                <c:pt idx="22">
                  <c:v>2223.7168244408713</c:v>
                </c:pt>
                <c:pt idx="23">
                  <c:v>2270.3577414171955</c:v>
                </c:pt>
                <c:pt idx="24">
                  <c:v>2316.1695830102249</c:v>
                </c:pt>
                <c:pt idx="25">
                  <c:v>2364.1274025043986</c:v>
                </c:pt>
                <c:pt idx="26">
                  <c:v>2413.0782202952023</c:v>
                </c:pt>
                <c:pt idx="27">
                  <c:v>2463.0425970675778</c:v>
                </c:pt>
                <c:pt idx="28">
                  <c:v>2514.0415192290152</c:v>
                </c:pt>
                <c:pt idx="29">
                  <c:v>2566.0964077244189</c:v>
                </c:pt>
                <c:pt idx="30">
                  <c:v>2619.2291270334922</c:v>
                </c:pt>
              </c:numCache>
            </c:numRef>
          </c:val>
          <c:smooth val="0"/>
          <c:extLst>
            <c:ext xmlns:c16="http://schemas.microsoft.com/office/drawing/2014/chart" uri="{C3380CC4-5D6E-409C-BE32-E72D297353CC}">
              <c16:uniqueId val="{00000005-1B5E-4546-A6ED-7BDF6BD73FE4}"/>
            </c:ext>
          </c:extLst>
        </c:ser>
        <c:ser>
          <c:idx val="7"/>
          <c:order val="3"/>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4"/>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5"/>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1"/>
          <c:order val="1"/>
          <c:tx>
            <c:strRef>
              <c:f>'main calcs'!$M$2</c:f>
              <c:strCache>
                <c:ptCount val="1"/>
                <c:pt idx="0">
                  <c:v>OBR - Mar. 22</c:v>
                </c:pt>
              </c:strCache>
            </c:strRef>
          </c:tx>
          <c:spPr>
            <a:ln w="28575" cap="rnd">
              <a:solidFill>
                <a:schemeClr val="accent2"/>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calcs'!$M$52:$M$82</c:f>
              <c:numCache>
                <c:formatCode>General</c:formatCode>
                <c:ptCount val="31"/>
                <c:pt idx="24">
                  <c:v>2141.2930000000001</c:v>
                </c:pt>
                <c:pt idx="25">
                  <c:v>2222.3342606795818</c:v>
                </c:pt>
                <c:pt idx="26">
                  <c:v>2261.4746683499607</c:v>
                </c:pt>
                <c:pt idx="27">
                  <c:v>2309.3758396493213</c:v>
                </c:pt>
                <c:pt idx="28">
                  <c:v>2350.4617550646922</c:v>
                </c:pt>
                <c:pt idx="29">
                  <c:v>2389.3473733784963</c:v>
                </c:pt>
                <c:pt idx="30">
                  <c:v>2433.5631433861549</c:v>
                </c:pt>
              </c:numCache>
            </c:numRef>
          </c:val>
          <c:smooth val="0"/>
          <c:extLst>
            <c:ext xmlns:c16="http://schemas.microsoft.com/office/drawing/2014/chart" uri="{C3380CC4-5D6E-409C-BE32-E72D297353CC}">
              <c16:uniqueId val="{00000003-1B5E-4546-A6ED-7BDF6BD73FE4}"/>
            </c:ext>
          </c:extLst>
        </c:ser>
        <c:ser>
          <c:idx val="5"/>
          <c:order val="2"/>
          <c:tx>
            <c:strRef>
              <c:f>'main calcs'!$O$2</c:f>
              <c:strCache>
                <c:ptCount val="1"/>
                <c:pt idx="0">
                  <c:v>OBR Mar 2019</c:v>
                </c:pt>
              </c:strCache>
            </c:strRef>
          </c:tx>
          <c:spPr>
            <a:ln w="28575" cap="rnd">
              <a:solidFill>
                <a:schemeClr val="accent6"/>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calcs'!$O$52:$O$82</c:f>
              <c:numCache>
                <c:formatCode>General</c:formatCode>
                <c:ptCount val="31"/>
                <c:pt idx="20">
                  <c:v>2166.0729999999999</c:v>
                </c:pt>
                <c:pt idx="21">
                  <c:v>2196.5276584383273</c:v>
                </c:pt>
                <c:pt idx="22">
                  <c:v>2223.5151458753553</c:v>
                </c:pt>
                <c:pt idx="23">
                  <c:v>2255.6790871464932</c:v>
                </c:pt>
                <c:pt idx="24">
                  <c:v>2291.6741730296644</c:v>
                </c:pt>
                <c:pt idx="25">
                  <c:v>2328.3671642857553</c:v>
                </c:pt>
                <c:pt idx="26">
                  <c:v>2365.5127160575003</c:v>
                </c:pt>
                <c:pt idx="27">
                  <c:v>2400.8412885956686</c:v>
                </c:pt>
                <c:pt idx="28">
                  <c:v>2436.697487989999</c:v>
                </c:pt>
                <c:pt idx="29">
                  <c:v>2473.0891942673179</c:v>
                </c:pt>
                <c:pt idx="30">
                  <c:v>2510.0244051414538</c:v>
                </c:pt>
              </c:numCache>
            </c:numRef>
          </c:val>
          <c:smooth val="0"/>
          <c:extLst>
            <c:ext xmlns:c16="http://schemas.microsoft.com/office/drawing/2014/chart" uri="{C3380CC4-5D6E-409C-BE32-E72D297353CC}">
              <c16:uniqueId val="{00000004-1B5E-4546-A6ED-7BDF6BD73FE4}"/>
            </c:ext>
          </c:extLst>
        </c:ser>
        <c:ser>
          <c:idx val="8"/>
          <c:order val="3"/>
          <c:tx>
            <c:strRef>
              <c:f>'main calcs'!$P$2</c:f>
              <c:strCache>
                <c:ptCount val="1"/>
                <c:pt idx="0">
                  <c:v>NOV 16</c:v>
                </c:pt>
              </c:strCache>
            </c:strRef>
          </c:tx>
          <c:spPr>
            <a:ln w="28575" cap="rnd">
              <a:solidFill>
                <a:schemeClr val="accent3">
                  <a:lumMod val="60000"/>
                </a:schemeClr>
              </a:solidFill>
              <a:round/>
            </a:ln>
            <a:effectLst/>
          </c:spPr>
          <c:marker>
            <c:symbol val="none"/>
          </c:marker>
          <c:val>
            <c:numRef>
              <c:f>'main calcs'!$Q$52:$Q$82</c:f>
              <c:numCache>
                <c:formatCode>General</c:formatCode>
                <c:ptCount val="31"/>
                <c:pt idx="18">
                  <c:v>2069.5949999999998</c:v>
                </c:pt>
                <c:pt idx="19">
                  <c:v>2112.0503980402027</c:v>
                </c:pt>
                <c:pt idx="20">
                  <c:v>2141.6105017671489</c:v>
                </c:pt>
                <c:pt idx="21">
                  <c:v>2178.0551494309834</c:v>
                </c:pt>
                <c:pt idx="22">
                  <c:v>2223.7168244408713</c:v>
                </c:pt>
                <c:pt idx="23">
                  <c:v>2270.3577414171955</c:v>
                </c:pt>
                <c:pt idx="24">
                  <c:v>2316.1695830102249</c:v>
                </c:pt>
                <c:pt idx="25">
                  <c:v>2364.1274025043986</c:v>
                </c:pt>
                <c:pt idx="26">
                  <c:v>2413.0782202952023</c:v>
                </c:pt>
                <c:pt idx="27">
                  <c:v>2463.0425970675778</c:v>
                </c:pt>
                <c:pt idx="28">
                  <c:v>2514.0415192290152</c:v>
                </c:pt>
                <c:pt idx="29">
                  <c:v>2566.0964077244189</c:v>
                </c:pt>
                <c:pt idx="30">
                  <c:v>2619.2291270334922</c:v>
                </c:pt>
              </c:numCache>
            </c:numRef>
          </c:val>
          <c:smooth val="0"/>
          <c:extLst>
            <c:ext xmlns:c16="http://schemas.microsoft.com/office/drawing/2014/chart" uri="{C3380CC4-5D6E-409C-BE32-E72D297353CC}">
              <c16:uniqueId val="{00000005-1B5E-4546-A6ED-7BDF6BD73FE4}"/>
            </c:ext>
          </c:extLst>
        </c:ser>
        <c:ser>
          <c:idx val="7"/>
          <c:order val="4"/>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5"/>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6"/>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6"/>
          <c:order val="1"/>
          <c:tx>
            <c:strRef>
              <c:f>'main calcs'!$I$2</c:f>
              <c:strCache>
                <c:ptCount val="1"/>
                <c:pt idx="0">
                  <c:v>OBR - NOV 22</c:v>
                </c:pt>
              </c:strCache>
            </c:strRef>
          </c:tx>
          <c:spPr>
            <a:ln w="28575" cap="rnd">
              <a:solidFill>
                <a:schemeClr val="accent1">
                  <a:lumMod val="60000"/>
                </a:schemeClr>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calcs'!$I$52:$I$82</c:f>
              <c:numCache>
                <c:formatCode>General</c:formatCode>
                <c:ptCount val="31"/>
                <c:pt idx="24">
                  <c:v>2141.2930000000001</c:v>
                </c:pt>
                <c:pt idx="25">
                  <c:v>2231.5419259057931</c:v>
                </c:pt>
                <c:pt idx="26">
                  <c:v>2199.6715797921952</c:v>
                </c:pt>
                <c:pt idx="27">
                  <c:v>2228.4117975025397</c:v>
                </c:pt>
                <c:pt idx="28">
                  <c:v>2287.223053528016</c:v>
                </c:pt>
                <c:pt idx="29">
                  <c:v>2347.9317737139163</c:v>
                </c:pt>
                <c:pt idx="30">
                  <c:v>2400.4187953206824</c:v>
                </c:pt>
              </c:numCache>
            </c:numRef>
          </c:val>
          <c:smooth val="0"/>
          <c:extLst>
            <c:ext xmlns:c16="http://schemas.microsoft.com/office/drawing/2014/chart" uri="{C3380CC4-5D6E-409C-BE32-E72D297353CC}">
              <c16:uniqueId val="{00000001-1B5E-4546-A6ED-7BDF6BD73FE4}"/>
            </c:ext>
          </c:extLst>
        </c:ser>
        <c:ser>
          <c:idx val="1"/>
          <c:order val="2"/>
          <c:tx>
            <c:strRef>
              <c:f>'main calcs'!$M$2</c:f>
              <c:strCache>
                <c:ptCount val="1"/>
                <c:pt idx="0">
                  <c:v>OBR - Mar. 22</c:v>
                </c:pt>
              </c:strCache>
            </c:strRef>
          </c:tx>
          <c:spPr>
            <a:ln w="28575" cap="rnd">
              <a:solidFill>
                <a:schemeClr val="accent2"/>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calcs'!$M$52:$M$82</c:f>
              <c:numCache>
                <c:formatCode>General</c:formatCode>
                <c:ptCount val="31"/>
                <c:pt idx="24">
                  <c:v>2141.2930000000001</c:v>
                </c:pt>
                <c:pt idx="25">
                  <c:v>2222.3342606795818</c:v>
                </c:pt>
                <c:pt idx="26">
                  <c:v>2261.4746683499607</c:v>
                </c:pt>
                <c:pt idx="27">
                  <c:v>2309.3758396493213</c:v>
                </c:pt>
                <c:pt idx="28">
                  <c:v>2350.4617550646922</c:v>
                </c:pt>
                <c:pt idx="29">
                  <c:v>2389.3473733784963</c:v>
                </c:pt>
                <c:pt idx="30">
                  <c:v>2433.5631433861549</c:v>
                </c:pt>
              </c:numCache>
            </c:numRef>
          </c:val>
          <c:smooth val="0"/>
          <c:extLst>
            <c:ext xmlns:c16="http://schemas.microsoft.com/office/drawing/2014/chart" uri="{C3380CC4-5D6E-409C-BE32-E72D297353CC}">
              <c16:uniqueId val="{00000003-1B5E-4546-A6ED-7BDF6BD73FE4}"/>
            </c:ext>
          </c:extLst>
        </c:ser>
        <c:ser>
          <c:idx val="5"/>
          <c:order val="3"/>
          <c:tx>
            <c:strRef>
              <c:f>'main calcs'!$O$2</c:f>
              <c:strCache>
                <c:ptCount val="1"/>
                <c:pt idx="0">
                  <c:v>OBR Mar 2019</c:v>
                </c:pt>
              </c:strCache>
            </c:strRef>
          </c:tx>
          <c:spPr>
            <a:ln w="28575" cap="rnd">
              <a:solidFill>
                <a:schemeClr val="accent6"/>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calcs'!$O$52:$O$82</c:f>
              <c:numCache>
                <c:formatCode>General</c:formatCode>
                <c:ptCount val="31"/>
                <c:pt idx="20">
                  <c:v>2166.0729999999999</c:v>
                </c:pt>
                <c:pt idx="21">
                  <c:v>2196.5276584383273</c:v>
                </c:pt>
                <c:pt idx="22">
                  <c:v>2223.5151458753553</c:v>
                </c:pt>
                <c:pt idx="23">
                  <c:v>2255.6790871464932</c:v>
                </c:pt>
                <c:pt idx="24">
                  <c:v>2291.6741730296644</c:v>
                </c:pt>
                <c:pt idx="25">
                  <c:v>2328.3671642857553</c:v>
                </c:pt>
                <c:pt idx="26">
                  <c:v>2365.5127160575003</c:v>
                </c:pt>
                <c:pt idx="27">
                  <c:v>2400.8412885956686</c:v>
                </c:pt>
                <c:pt idx="28">
                  <c:v>2436.697487989999</c:v>
                </c:pt>
                <c:pt idx="29">
                  <c:v>2473.0891942673179</c:v>
                </c:pt>
                <c:pt idx="30">
                  <c:v>2510.0244051414538</c:v>
                </c:pt>
              </c:numCache>
            </c:numRef>
          </c:val>
          <c:smooth val="0"/>
          <c:extLst>
            <c:ext xmlns:c16="http://schemas.microsoft.com/office/drawing/2014/chart" uri="{C3380CC4-5D6E-409C-BE32-E72D297353CC}">
              <c16:uniqueId val="{00000004-1B5E-4546-A6ED-7BDF6BD73FE4}"/>
            </c:ext>
          </c:extLst>
        </c:ser>
        <c:ser>
          <c:idx val="8"/>
          <c:order val="4"/>
          <c:tx>
            <c:strRef>
              <c:f>'main calcs'!$P$2</c:f>
              <c:strCache>
                <c:ptCount val="1"/>
                <c:pt idx="0">
                  <c:v>NOV 16</c:v>
                </c:pt>
              </c:strCache>
            </c:strRef>
          </c:tx>
          <c:spPr>
            <a:ln w="28575" cap="rnd">
              <a:solidFill>
                <a:schemeClr val="accent3">
                  <a:lumMod val="60000"/>
                </a:schemeClr>
              </a:solidFill>
              <a:round/>
            </a:ln>
            <a:effectLst/>
          </c:spPr>
          <c:marker>
            <c:symbol val="none"/>
          </c:marker>
          <c:val>
            <c:numRef>
              <c:f>'main calcs'!$Q$52:$Q$82</c:f>
              <c:numCache>
                <c:formatCode>General</c:formatCode>
                <c:ptCount val="31"/>
                <c:pt idx="18">
                  <c:v>2069.5949999999998</c:v>
                </c:pt>
                <c:pt idx="19">
                  <c:v>2112.0503980402027</c:v>
                </c:pt>
                <c:pt idx="20">
                  <c:v>2141.6105017671489</c:v>
                </c:pt>
                <c:pt idx="21">
                  <c:v>2178.0551494309834</c:v>
                </c:pt>
                <c:pt idx="22">
                  <c:v>2223.7168244408713</c:v>
                </c:pt>
                <c:pt idx="23">
                  <c:v>2270.3577414171955</c:v>
                </c:pt>
                <c:pt idx="24">
                  <c:v>2316.1695830102249</c:v>
                </c:pt>
                <c:pt idx="25">
                  <c:v>2364.1274025043986</c:v>
                </c:pt>
                <c:pt idx="26">
                  <c:v>2413.0782202952023</c:v>
                </c:pt>
                <c:pt idx="27">
                  <c:v>2463.0425970675778</c:v>
                </c:pt>
                <c:pt idx="28">
                  <c:v>2514.0415192290152</c:v>
                </c:pt>
                <c:pt idx="29">
                  <c:v>2566.0964077244189</c:v>
                </c:pt>
                <c:pt idx="30">
                  <c:v>2619.2291270334922</c:v>
                </c:pt>
              </c:numCache>
            </c:numRef>
          </c:val>
          <c:smooth val="0"/>
          <c:extLst>
            <c:ext xmlns:c16="http://schemas.microsoft.com/office/drawing/2014/chart" uri="{C3380CC4-5D6E-409C-BE32-E72D297353CC}">
              <c16:uniqueId val="{00000005-1B5E-4546-A6ED-7BDF6BD73FE4}"/>
            </c:ext>
          </c:extLst>
        </c:ser>
        <c:ser>
          <c:idx val="7"/>
          <c:order val="5"/>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6"/>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7"/>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832954605506"/>
          <c:y val="0.2316291069332275"/>
          <c:w val="0.79854081848628578"/>
          <c:h val="0.60677464320528285"/>
        </c:manualLayout>
      </c:layout>
      <c:lineChart>
        <c:grouping val="standard"/>
        <c:varyColors val="0"/>
        <c:ser>
          <c:idx val="0"/>
          <c:order val="0"/>
          <c:tx>
            <c:strRef>
              <c:f>'main calcs'!$C$2</c:f>
              <c:strCache>
                <c:ptCount val="1"/>
                <c:pt idx="0">
                  <c:v>ONS latest (2019 prices)</c:v>
                </c:pt>
              </c:strCache>
            </c:strRef>
          </c:tx>
          <c:spPr>
            <a:ln w="28575" cap="rnd">
              <a:solidFill>
                <a:schemeClr val="tx1"/>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calcs'!$C$52:$C$82</c:f>
              <c:numCache>
                <c:formatCode>General</c:formatCode>
                <c:ptCount val="31"/>
                <c:pt idx="0">
                  <c:v>1471.2629999999999</c:v>
                </c:pt>
                <c:pt idx="1">
                  <c:v>1517.7149999999999</c:v>
                </c:pt>
                <c:pt idx="2">
                  <c:v>1563.46</c:v>
                </c:pt>
                <c:pt idx="3">
                  <c:v>1627.4469999999999</c:v>
                </c:pt>
                <c:pt idx="4">
                  <c:v>1662.558</c:v>
                </c:pt>
                <c:pt idx="5">
                  <c:v>1691.998</c:v>
                </c:pt>
                <c:pt idx="6">
                  <c:v>1744.84</c:v>
                </c:pt>
                <c:pt idx="7">
                  <c:v>1785.7560000000001</c:v>
                </c:pt>
                <c:pt idx="8">
                  <c:v>1833.4059999999999</c:v>
                </c:pt>
                <c:pt idx="9">
                  <c:v>1873.0150000000001</c:v>
                </c:pt>
                <c:pt idx="10">
                  <c:v>1921.029</c:v>
                </c:pt>
                <c:pt idx="11">
                  <c:v>1918.0640000000001</c:v>
                </c:pt>
                <c:pt idx="12">
                  <c:v>1831.55</c:v>
                </c:pt>
                <c:pt idx="13">
                  <c:v>1876.058</c:v>
                </c:pt>
                <c:pt idx="14">
                  <c:v>1896.087</c:v>
                </c:pt>
                <c:pt idx="15">
                  <c:v>1923.5509999999999</c:v>
                </c:pt>
                <c:pt idx="16">
                  <c:v>1958.557</c:v>
                </c:pt>
                <c:pt idx="17">
                  <c:v>2021.2249999999999</c:v>
                </c:pt>
                <c:pt idx="18">
                  <c:v>2069.5949999999998</c:v>
                </c:pt>
                <c:pt idx="19">
                  <c:v>2114.4059999999999</c:v>
                </c:pt>
                <c:pt idx="20">
                  <c:v>2166.0729999999999</c:v>
                </c:pt>
                <c:pt idx="21">
                  <c:v>2203.0050000000001</c:v>
                </c:pt>
                <c:pt idx="22">
                  <c:v>2238.348</c:v>
                </c:pt>
                <c:pt idx="23">
                  <c:v>1991.4390000000001</c:v>
                </c:pt>
                <c:pt idx="24">
                  <c:v>2141.2930000000001</c:v>
                </c:pt>
              </c:numCache>
            </c:numRef>
          </c:val>
          <c:smooth val="0"/>
          <c:extLst>
            <c:ext xmlns:c16="http://schemas.microsoft.com/office/drawing/2014/chart" uri="{C3380CC4-5D6E-409C-BE32-E72D297353CC}">
              <c16:uniqueId val="{00000000-1B5E-4546-A6ED-7BDF6BD73FE4}"/>
            </c:ext>
          </c:extLst>
        </c:ser>
        <c:ser>
          <c:idx val="6"/>
          <c:order val="1"/>
          <c:tx>
            <c:strRef>
              <c:f>'main calcs'!$I$2</c:f>
              <c:strCache>
                <c:ptCount val="1"/>
                <c:pt idx="0">
                  <c:v>OBR - NOV 22</c:v>
                </c:pt>
              </c:strCache>
            </c:strRef>
          </c:tx>
          <c:spPr>
            <a:ln w="28575" cap="rnd">
              <a:solidFill>
                <a:schemeClr val="accent1">
                  <a:lumMod val="60000"/>
                </a:schemeClr>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calcs'!$I$52:$I$82</c:f>
              <c:numCache>
                <c:formatCode>General</c:formatCode>
                <c:ptCount val="31"/>
                <c:pt idx="24">
                  <c:v>2141.2930000000001</c:v>
                </c:pt>
                <c:pt idx="25">
                  <c:v>2231.5419259057931</c:v>
                </c:pt>
                <c:pt idx="26">
                  <c:v>2199.6715797921952</c:v>
                </c:pt>
                <c:pt idx="27">
                  <c:v>2228.4117975025397</c:v>
                </c:pt>
                <c:pt idx="28">
                  <c:v>2287.223053528016</c:v>
                </c:pt>
                <c:pt idx="29">
                  <c:v>2347.9317737139163</c:v>
                </c:pt>
                <c:pt idx="30">
                  <c:v>2400.4187953206824</c:v>
                </c:pt>
              </c:numCache>
            </c:numRef>
          </c:val>
          <c:smooth val="0"/>
          <c:extLst>
            <c:ext xmlns:c16="http://schemas.microsoft.com/office/drawing/2014/chart" uri="{C3380CC4-5D6E-409C-BE32-E72D297353CC}">
              <c16:uniqueId val="{00000001-1B5E-4546-A6ED-7BDF6BD73FE4}"/>
            </c:ext>
          </c:extLst>
        </c:ser>
        <c:ser>
          <c:idx val="2"/>
          <c:order val="2"/>
          <c:tx>
            <c:strRef>
              <c:f>'main calcs'!$K$2</c:f>
              <c:strCache>
                <c:ptCount val="1"/>
                <c:pt idx="0">
                  <c:v>Bank Nov 22</c:v>
                </c:pt>
              </c:strCache>
            </c:strRef>
          </c:tx>
          <c:spPr>
            <a:ln w="28575" cap="rnd">
              <a:solidFill>
                <a:srgbClr val="FF0000"/>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calcs'!$K$52:$K$81</c:f>
              <c:numCache>
                <c:formatCode>General</c:formatCode>
                <c:ptCount val="30"/>
                <c:pt idx="18">
                  <c:v>2.6799999999999997</c:v>
                </c:pt>
                <c:pt idx="24">
                  <c:v>2141.2930000000001</c:v>
                </c:pt>
                <c:pt idx="25">
                  <c:v>2216.2382549999998</c:v>
                </c:pt>
                <c:pt idx="26">
                  <c:v>2182.9946811749996</c:v>
                </c:pt>
                <c:pt idx="27">
                  <c:v>2177.5371944720623</c:v>
                </c:pt>
                <c:pt idx="28">
                  <c:v>2188.4248804444223</c:v>
                </c:pt>
              </c:numCache>
            </c:numRef>
          </c:val>
          <c:smooth val="0"/>
          <c:extLst>
            <c:ext xmlns:c16="http://schemas.microsoft.com/office/drawing/2014/chart" uri="{C3380CC4-5D6E-409C-BE32-E72D297353CC}">
              <c16:uniqueId val="{00000002-1B5E-4546-A6ED-7BDF6BD73FE4}"/>
            </c:ext>
          </c:extLst>
        </c:ser>
        <c:ser>
          <c:idx val="1"/>
          <c:order val="3"/>
          <c:tx>
            <c:strRef>
              <c:f>'main calcs'!$M$2</c:f>
              <c:strCache>
                <c:ptCount val="1"/>
                <c:pt idx="0">
                  <c:v>OBR - Mar. 22</c:v>
                </c:pt>
              </c:strCache>
            </c:strRef>
          </c:tx>
          <c:spPr>
            <a:ln w="28575" cap="rnd">
              <a:solidFill>
                <a:schemeClr val="accent2"/>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calcs'!$M$52:$M$82</c:f>
              <c:numCache>
                <c:formatCode>General</c:formatCode>
                <c:ptCount val="31"/>
                <c:pt idx="24">
                  <c:v>2141.2930000000001</c:v>
                </c:pt>
                <c:pt idx="25">
                  <c:v>2222.3342606795818</c:v>
                </c:pt>
                <c:pt idx="26">
                  <c:v>2261.4746683499607</c:v>
                </c:pt>
                <c:pt idx="27">
                  <c:v>2309.3758396493213</c:v>
                </c:pt>
                <c:pt idx="28">
                  <c:v>2350.4617550646922</c:v>
                </c:pt>
                <c:pt idx="29">
                  <c:v>2389.3473733784963</c:v>
                </c:pt>
                <c:pt idx="30">
                  <c:v>2433.5631433861549</c:v>
                </c:pt>
              </c:numCache>
            </c:numRef>
          </c:val>
          <c:smooth val="0"/>
          <c:extLst>
            <c:ext xmlns:c16="http://schemas.microsoft.com/office/drawing/2014/chart" uri="{C3380CC4-5D6E-409C-BE32-E72D297353CC}">
              <c16:uniqueId val="{00000003-1B5E-4546-A6ED-7BDF6BD73FE4}"/>
            </c:ext>
          </c:extLst>
        </c:ser>
        <c:ser>
          <c:idx val="5"/>
          <c:order val="4"/>
          <c:tx>
            <c:strRef>
              <c:f>'main calcs'!$O$2</c:f>
              <c:strCache>
                <c:ptCount val="1"/>
                <c:pt idx="0">
                  <c:v>OBR Mar 2019</c:v>
                </c:pt>
              </c:strCache>
            </c:strRef>
          </c:tx>
          <c:spPr>
            <a:ln w="28575" cap="rnd">
              <a:solidFill>
                <a:schemeClr val="accent6"/>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calcs'!$O$52:$O$82</c:f>
              <c:numCache>
                <c:formatCode>General</c:formatCode>
                <c:ptCount val="31"/>
                <c:pt idx="20">
                  <c:v>2166.0729999999999</c:v>
                </c:pt>
                <c:pt idx="21">
                  <c:v>2196.5276584383273</c:v>
                </c:pt>
                <c:pt idx="22">
                  <c:v>2223.5151458753553</c:v>
                </c:pt>
                <c:pt idx="23">
                  <c:v>2255.6790871464932</c:v>
                </c:pt>
                <c:pt idx="24">
                  <c:v>2291.6741730296644</c:v>
                </c:pt>
                <c:pt idx="25">
                  <c:v>2328.3671642857553</c:v>
                </c:pt>
                <c:pt idx="26">
                  <c:v>2365.5127160575003</c:v>
                </c:pt>
                <c:pt idx="27">
                  <c:v>2400.8412885956686</c:v>
                </c:pt>
                <c:pt idx="28">
                  <c:v>2436.697487989999</c:v>
                </c:pt>
                <c:pt idx="29">
                  <c:v>2473.0891942673179</c:v>
                </c:pt>
                <c:pt idx="30">
                  <c:v>2510.0244051414538</c:v>
                </c:pt>
              </c:numCache>
            </c:numRef>
          </c:val>
          <c:smooth val="0"/>
          <c:extLst>
            <c:ext xmlns:c16="http://schemas.microsoft.com/office/drawing/2014/chart" uri="{C3380CC4-5D6E-409C-BE32-E72D297353CC}">
              <c16:uniqueId val="{00000004-1B5E-4546-A6ED-7BDF6BD73FE4}"/>
            </c:ext>
          </c:extLst>
        </c:ser>
        <c:ser>
          <c:idx val="8"/>
          <c:order val="5"/>
          <c:tx>
            <c:strRef>
              <c:f>'main calcs'!$P$2</c:f>
              <c:strCache>
                <c:ptCount val="1"/>
                <c:pt idx="0">
                  <c:v>NOV 16</c:v>
                </c:pt>
              </c:strCache>
            </c:strRef>
          </c:tx>
          <c:spPr>
            <a:ln w="28575" cap="rnd">
              <a:solidFill>
                <a:schemeClr val="accent3">
                  <a:lumMod val="60000"/>
                </a:schemeClr>
              </a:solidFill>
              <a:round/>
            </a:ln>
            <a:effectLst/>
          </c:spPr>
          <c:marker>
            <c:symbol val="none"/>
          </c:marker>
          <c:val>
            <c:numRef>
              <c:f>'main calcs'!$Q$52:$Q$82</c:f>
              <c:numCache>
                <c:formatCode>General</c:formatCode>
                <c:ptCount val="31"/>
                <c:pt idx="18">
                  <c:v>2069.5949999999998</c:v>
                </c:pt>
                <c:pt idx="19">
                  <c:v>2112.0503980402027</c:v>
                </c:pt>
                <c:pt idx="20">
                  <c:v>2141.6105017671489</c:v>
                </c:pt>
                <c:pt idx="21">
                  <c:v>2178.0551494309834</c:v>
                </c:pt>
                <c:pt idx="22">
                  <c:v>2223.7168244408713</c:v>
                </c:pt>
                <c:pt idx="23">
                  <c:v>2270.3577414171955</c:v>
                </c:pt>
                <c:pt idx="24">
                  <c:v>2316.1695830102249</c:v>
                </c:pt>
                <c:pt idx="25">
                  <c:v>2364.1274025043986</c:v>
                </c:pt>
                <c:pt idx="26">
                  <c:v>2413.0782202952023</c:v>
                </c:pt>
                <c:pt idx="27">
                  <c:v>2463.0425970675778</c:v>
                </c:pt>
                <c:pt idx="28">
                  <c:v>2514.0415192290152</c:v>
                </c:pt>
                <c:pt idx="29">
                  <c:v>2566.0964077244189</c:v>
                </c:pt>
                <c:pt idx="30">
                  <c:v>2619.2291270334922</c:v>
                </c:pt>
              </c:numCache>
            </c:numRef>
          </c:val>
          <c:smooth val="0"/>
          <c:extLst>
            <c:ext xmlns:c16="http://schemas.microsoft.com/office/drawing/2014/chart" uri="{C3380CC4-5D6E-409C-BE32-E72D297353CC}">
              <c16:uniqueId val="{00000005-1B5E-4546-A6ED-7BDF6BD73FE4}"/>
            </c:ext>
          </c:extLst>
        </c:ser>
        <c:ser>
          <c:idx val="7"/>
          <c:order val="6"/>
          <c:tx>
            <c:strRef>
              <c:f>'main calcs'!$R$2</c:f>
              <c:strCache>
                <c:ptCount val="1"/>
                <c:pt idx="0">
                  <c:v>Dec 2013</c:v>
                </c:pt>
              </c:strCache>
            </c:strRef>
          </c:tx>
          <c:spPr>
            <a:ln w="28575" cap="rnd">
              <a:solidFill>
                <a:schemeClr val="accent2">
                  <a:lumMod val="60000"/>
                </a:schemeClr>
              </a:solidFill>
              <a:round/>
            </a:ln>
            <a:effectLst/>
          </c:spPr>
          <c:marker>
            <c:symbol val="none"/>
          </c:marker>
          <c:val>
            <c:numRef>
              <c:f>'main calcs'!$S$52:$S$82</c:f>
              <c:numCache>
                <c:formatCode>General</c:formatCode>
                <c:ptCount val="31"/>
                <c:pt idx="15">
                  <c:v>1923.5509999999999</c:v>
                </c:pt>
                <c:pt idx="16">
                  <c:v>1950.480714</c:v>
                </c:pt>
                <c:pt idx="17">
                  <c:v>1997.292251136</c:v>
                </c:pt>
                <c:pt idx="18">
                  <c:v>2041.2326806609919</c:v>
                </c:pt>
                <c:pt idx="19">
                  <c:v>2094.3047303581779</c:v>
                </c:pt>
                <c:pt idx="20">
                  <c:v>2150.8509580778486</c:v>
                </c:pt>
                <c:pt idx="21">
                  <c:v>2208.9239339459505</c:v>
                </c:pt>
                <c:pt idx="22">
                  <c:v>2264.5888170813882</c:v>
                </c:pt>
                <c:pt idx="23">
                  <c:v>2321.6564552718391</c:v>
                </c:pt>
                <c:pt idx="24">
                  <c:v>2380.1621979446891</c:v>
                </c:pt>
                <c:pt idx="25">
                  <c:v>2440.142285332895</c:v>
                </c:pt>
                <c:pt idx="26">
                  <c:v>2501.6338709232837</c:v>
                </c:pt>
                <c:pt idx="27">
                  <c:v>2564.6750444705503</c:v>
                </c:pt>
                <c:pt idx="28">
                  <c:v>2629.3048555912078</c:v>
                </c:pt>
                <c:pt idx="29">
                  <c:v>2695.5633379521059</c:v>
                </c:pt>
                <c:pt idx="30">
                  <c:v>2763.4915340684988</c:v>
                </c:pt>
              </c:numCache>
            </c:numRef>
          </c:val>
          <c:smooth val="0"/>
          <c:extLst>
            <c:ext xmlns:c16="http://schemas.microsoft.com/office/drawing/2014/chart" uri="{C3380CC4-5D6E-409C-BE32-E72D297353CC}">
              <c16:uniqueId val="{00000006-1B5E-4546-A6ED-7BDF6BD73FE4}"/>
            </c:ext>
          </c:extLst>
        </c:ser>
        <c:ser>
          <c:idx val="3"/>
          <c:order val="7"/>
          <c:tx>
            <c:strRef>
              <c:f>'main calcs'!$U$2</c:f>
              <c:strCache>
                <c:ptCount val="1"/>
                <c:pt idx="0">
                  <c:v>OBR original (from 2011)</c:v>
                </c:pt>
              </c:strCache>
            </c:strRef>
          </c:tx>
          <c:spPr>
            <a:ln w="28575" cap="rnd">
              <a:solidFill>
                <a:schemeClr val="accent4"/>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calcs'!$U$52:$U$82</c:f>
              <c:numCache>
                <c:formatCode>General</c:formatCode>
                <c:ptCount val="31"/>
                <c:pt idx="11">
                  <c:v>1918.0640000000001</c:v>
                </c:pt>
                <c:pt idx="12">
                  <c:v>1831.55</c:v>
                </c:pt>
                <c:pt idx="13">
                  <c:v>1876.058</c:v>
                </c:pt>
                <c:pt idx="14">
                  <c:v>1919.2073339999997</c:v>
                </c:pt>
                <c:pt idx="15">
                  <c:v>1972.9451393519998</c:v>
                </c:pt>
                <c:pt idx="16">
                  <c:v>2030.1605483932076</c:v>
                </c:pt>
                <c:pt idx="17">
                  <c:v>2084.974883199824</c:v>
                </c:pt>
                <c:pt idx="18">
                  <c:v>2141.2692050462192</c:v>
                </c:pt>
                <c:pt idx="19">
                  <c:v>2199.0834735824669</c:v>
                </c:pt>
                <c:pt idx="20">
                  <c:v>2258.4587273691932</c:v>
                </c:pt>
                <c:pt idx="21">
                  <c:v>2319.4371130081613</c:v>
                </c:pt>
                <c:pt idx="22">
                  <c:v>2382.0619150593816</c:v>
                </c:pt>
                <c:pt idx="23">
                  <c:v>2446.3775867659847</c:v>
                </c:pt>
                <c:pt idx="24">
                  <c:v>2512.429781608666</c:v>
                </c:pt>
                <c:pt idx="25">
                  <c:v>2580.2653857120999</c:v>
                </c:pt>
                <c:pt idx="26">
                  <c:v>2649.9325511263264</c:v>
                </c:pt>
                <c:pt idx="27">
                  <c:v>2721.4807300067368</c:v>
                </c:pt>
                <c:pt idx="28">
                  <c:v>2794.9607097169187</c:v>
                </c:pt>
                <c:pt idx="29">
                  <c:v>2870.4246488792751</c:v>
                </c:pt>
                <c:pt idx="30">
                  <c:v>2947.9261143990152</c:v>
                </c:pt>
              </c:numCache>
            </c:numRef>
          </c:val>
          <c:smooth val="0"/>
          <c:extLst>
            <c:ext xmlns:c16="http://schemas.microsoft.com/office/drawing/2014/chart" uri="{C3380CC4-5D6E-409C-BE32-E72D297353CC}">
              <c16:uniqueId val="{00000007-1B5E-4546-A6ED-7BDF6BD73FE4}"/>
            </c:ext>
          </c:extLst>
        </c:ser>
        <c:ser>
          <c:idx val="4"/>
          <c:order val="8"/>
          <c:tx>
            <c:strRef>
              <c:f>'main calcs'!$V$2</c:f>
              <c:strCache>
                <c:ptCount val="1"/>
                <c:pt idx="0">
                  <c:v>pre _GFC trajectory</c:v>
                </c:pt>
              </c:strCache>
            </c:strRef>
          </c:tx>
          <c:spPr>
            <a:ln w="28575" cap="rnd">
              <a:solidFill>
                <a:schemeClr val="accent5"/>
              </a:solidFill>
              <a:round/>
            </a:ln>
            <a:effectLst/>
          </c:spPr>
          <c:marker>
            <c:symbol val="none"/>
          </c:marker>
          <c:cat>
            <c:numRef>
              <c:f>'main calcs'!$B$52:$B$82</c:f>
              <c:numCache>
                <c:formatCode>General</c:formatCode>
                <c:ptCount val="3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numCache>
            </c:numRef>
          </c:cat>
          <c:val>
            <c:numRef>
              <c:f>'main calcs'!$V$52:$V$82</c:f>
              <c:numCache>
                <c:formatCode>General</c:formatCode>
                <c:ptCount val="31"/>
                <c:pt idx="10">
                  <c:v>1921.029</c:v>
                </c:pt>
                <c:pt idx="11">
                  <c:v>1970.1443250232121</c:v>
                </c:pt>
                <c:pt idx="12">
                  <c:v>2020.5153911893929</c:v>
                </c:pt>
                <c:pt idx="13">
                  <c:v>2072.1743042785079</c:v>
                </c:pt>
                <c:pt idx="14">
                  <c:v>2125.1539909252933</c:v>
                </c:pt>
                <c:pt idx="15">
                  <c:v>2179.4882196062099</c:v>
                </c:pt>
                <c:pt idx="16">
                  <c:v>2235.2116221629753</c:v>
                </c:pt>
                <c:pt idx="17">
                  <c:v>2292.3597158763946</c:v>
                </c:pt>
                <c:pt idx="18">
                  <c:v>2350.9689261045523</c:v>
                </c:pt>
                <c:pt idx="19">
                  <c:v>2411.0766094998039</c:v>
                </c:pt>
                <c:pt idx="20">
                  <c:v>2472.7210778193594</c:v>
                </c:pt>
                <c:pt idx="21">
                  <c:v>2535.9416223446347</c:v>
                </c:pt>
                <c:pt idx="22">
                  <c:v>2600.7785389249407</c:v>
                </c:pt>
                <c:pt idx="23">
                  <c:v>2667.2731536614665</c:v>
                </c:pt>
                <c:pt idx="24">
                  <c:v>2735.4678492479316</c:v>
                </c:pt>
                <c:pt idx="25">
                  <c:v>2805.4060919846938</c:v>
                </c:pt>
                <c:pt idx="26">
                  <c:v>2877.1324594835332</c:v>
                </c:pt>
                <c:pt idx="27">
                  <c:v>2950.6926690807686</c:v>
                </c:pt>
                <c:pt idx="28">
                  <c:v>3026.1336069768186</c:v>
                </c:pt>
                <c:pt idx="29">
                  <c:v>3103.5033581207795</c:v>
                </c:pt>
                <c:pt idx="30">
                  <c:v>3182.8512368590664</c:v>
                </c:pt>
              </c:numCache>
            </c:numRef>
          </c:val>
          <c:smooth val="0"/>
          <c:extLst>
            <c:ext xmlns:c16="http://schemas.microsoft.com/office/drawing/2014/chart" uri="{C3380CC4-5D6E-409C-BE32-E72D297353CC}">
              <c16:uniqueId val="{00000008-1B5E-4546-A6ED-7BDF6BD73FE4}"/>
            </c:ext>
          </c:extLst>
        </c:ser>
        <c:ser>
          <c:idx val="9"/>
          <c:order val="9"/>
          <c:tx>
            <c:strRef>
              <c:f>'main calcs'!$F$2</c:f>
              <c:strCache>
                <c:ptCount val="1"/>
                <c:pt idx="0">
                  <c:v>likely outcomes</c:v>
                </c:pt>
              </c:strCache>
            </c:strRef>
          </c:tx>
          <c:spPr>
            <a:ln w="28575" cap="rnd">
              <a:solidFill>
                <a:schemeClr val="accent4">
                  <a:lumMod val="60000"/>
                </a:schemeClr>
              </a:solidFill>
              <a:prstDash val="sysDash"/>
              <a:round/>
            </a:ln>
            <a:effectLst/>
          </c:spPr>
          <c:marker>
            <c:symbol val="none"/>
          </c:marker>
          <c:val>
            <c:numRef>
              <c:f>'main calcs'!$F$52:$F$82</c:f>
              <c:numCache>
                <c:formatCode>General</c:formatCode>
                <c:ptCount val="31"/>
                <c:pt idx="25">
                  <c:v>2231.5419259057931</c:v>
                </c:pt>
                <c:pt idx="26">
                  <c:v>2169.6715797921952</c:v>
                </c:pt>
                <c:pt idx="27">
                  <c:v>2168.4117975025397</c:v>
                </c:pt>
                <c:pt idx="28">
                  <c:v>2197.223053528016</c:v>
                </c:pt>
                <c:pt idx="29">
                  <c:v>2227.9317737139163</c:v>
                </c:pt>
                <c:pt idx="30">
                  <c:v>2250.4187953206824</c:v>
                </c:pt>
              </c:numCache>
            </c:numRef>
          </c:val>
          <c:smooth val="0"/>
          <c:extLst>
            <c:ext xmlns:c16="http://schemas.microsoft.com/office/drawing/2014/chart" uri="{C3380CC4-5D6E-409C-BE32-E72D297353CC}">
              <c16:uniqueId val="{00000009-1B5E-4546-A6ED-7BDF6BD73FE4}"/>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1"/>
        <c:noMultiLvlLbl val="0"/>
      </c:catAx>
      <c:valAx>
        <c:axId val="64409171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039739998943085E-2"/>
          <c:y val="4.5725938933892263E-2"/>
          <c:w val="0.87307304373064598"/>
          <c:h val="0.13374178103508727"/>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5035375983721"/>
          <c:y val="0.18329458495643558"/>
          <c:w val="0.64329621995927599"/>
          <c:h val="0.6451463075699726"/>
        </c:manualLayout>
      </c:layout>
      <c:lineChart>
        <c:grouping val="standard"/>
        <c:varyColors val="0"/>
        <c:ser>
          <c:idx val="0"/>
          <c:order val="0"/>
          <c:tx>
            <c:v>GDP: outturn/forecast</c:v>
          </c:tx>
          <c:spPr>
            <a:ln w="28575" cap="rnd">
              <a:solidFill>
                <a:schemeClr val="accent4"/>
              </a:solidFill>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calcs'!$E$3:$E$82</c:f>
              <c:numCache>
                <c:formatCode>General</c:formatCode>
                <c:ptCount val="80"/>
                <c:pt idx="0">
                  <c:v>405.70800000000003</c:v>
                </c:pt>
                <c:pt idx="1">
                  <c:v>419.56299999999999</c:v>
                </c:pt>
                <c:pt idx="2">
                  <c:v>433.77100000000002</c:v>
                </c:pt>
                <c:pt idx="3">
                  <c:v>449.84800000000001</c:v>
                </c:pt>
                <c:pt idx="4">
                  <c:v>456.721</c:v>
                </c:pt>
                <c:pt idx="5">
                  <c:v>481.60500000000002</c:v>
                </c:pt>
                <c:pt idx="6">
                  <c:v>502.846</c:v>
                </c:pt>
                <c:pt idx="7">
                  <c:v>522.38599999999997</c:v>
                </c:pt>
                <c:pt idx="8">
                  <c:v>531.11699999999996</c:v>
                </c:pt>
                <c:pt idx="9">
                  <c:v>541.43299999999999</c:v>
                </c:pt>
                <c:pt idx="10">
                  <c:v>548.47799999999995</c:v>
                </c:pt>
                <c:pt idx="11">
                  <c:v>571.63499999999999</c:v>
                </c:pt>
                <c:pt idx="12">
                  <c:v>607.68700000000001</c:v>
                </c:pt>
                <c:pt idx="13">
                  <c:v>623.81600000000003</c:v>
                </c:pt>
                <c:pt idx="14">
                  <c:v>630.346</c:v>
                </c:pt>
                <c:pt idx="15">
                  <c:v>660.69600000000003</c:v>
                </c:pt>
                <c:pt idx="16">
                  <c:v>698.322</c:v>
                </c:pt>
                <c:pt idx="17">
                  <c:v>713.04300000000001</c:v>
                </c:pt>
                <c:pt idx="18">
                  <c:v>724.048</c:v>
                </c:pt>
                <c:pt idx="19">
                  <c:v>743.971</c:v>
                </c:pt>
                <c:pt idx="20">
                  <c:v>784.43499999999995</c:v>
                </c:pt>
                <c:pt idx="21">
                  <c:v>799.39499999999998</c:v>
                </c:pt>
                <c:pt idx="22">
                  <c:v>820.947</c:v>
                </c:pt>
                <c:pt idx="23">
                  <c:v>850.39099999999996</c:v>
                </c:pt>
                <c:pt idx="24">
                  <c:v>887.30200000000002</c:v>
                </c:pt>
                <c:pt idx="25">
                  <c:v>944.99300000000005</c:v>
                </c:pt>
                <c:pt idx="26">
                  <c:v>921.52700000000004</c:v>
                </c:pt>
                <c:pt idx="27">
                  <c:v>907.62</c:v>
                </c:pt>
                <c:pt idx="28">
                  <c:v>935.10699999999997</c:v>
                </c:pt>
                <c:pt idx="29">
                  <c:v>957.43399999999997</c:v>
                </c:pt>
                <c:pt idx="30">
                  <c:v>996.16800000000001</c:v>
                </c:pt>
                <c:pt idx="31">
                  <c:v>1031.645</c:v>
                </c:pt>
                <c:pt idx="32">
                  <c:v>1008.593</c:v>
                </c:pt>
                <c:pt idx="33">
                  <c:v>999.15700000000004</c:v>
                </c:pt>
                <c:pt idx="34">
                  <c:v>1016.032</c:v>
                </c:pt>
                <c:pt idx="35">
                  <c:v>1055.306</c:v>
                </c:pt>
                <c:pt idx="36">
                  <c:v>1075.3789999999999</c:v>
                </c:pt>
                <c:pt idx="37">
                  <c:v>1115.471</c:v>
                </c:pt>
                <c:pt idx="38">
                  <c:v>1144.194</c:v>
                </c:pt>
                <c:pt idx="39">
                  <c:v>1203.771</c:v>
                </c:pt>
                <c:pt idx="40">
                  <c:v>1266.1479999999999</c:v>
                </c:pt>
                <c:pt idx="41">
                  <c:v>1293.508</c:v>
                </c:pt>
                <c:pt idx="42">
                  <c:v>1301.7660000000001</c:v>
                </c:pt>
                <c:pt idx="43">
                  <c:v>1279.817</c:v>
                </c:pt>
                <c:pt idx="44">
                  <c:v>1280.2059999999999</c:v>
                </c:pt>
                <c:pt idx="45">
                  <c:v>1307.1569999999999</c:v>
                </c:pt>
                <c:pt idx="46">
                  <c:v>1352.627</c:v>
                </c:pt>
                <c:pt idx="47">
                  <c:v>1381.2329999999999</c:v>
                </c:pt>
                <c:pt idx="48">
                  <c:v>1407.5830000000001</c:v>
                </c:pt>
                <c:pt idx="49">
                  <c:v>1471.2629999999999</c:v>
                </c:pt>
                <c:pt idx="50">
                  <c:v>1517.7149999999999</c:v>
                </c:pt>
                <c:pt idx="51">
                  <c:v>1563.46</c:v>
                </c:pt>
                <c:pt idx="52">
                  <c:v>1627.4469999999999</c:v>
                </c:pt>
                <c:pt idx="53">
                  <c:v>1662.558</c:v>
                </c:pt>
                <c:pt idx="54">
                  <c:v>1691.998</c:v>
                </c:pt>
                <c:pt idx="55">
                  <c:v>1744.84</c:v>
                </c:pt>
                <c:pt idx="56">
                  <c:v>1785.7560000000001</c:v>
                </c:pt>
                <c:pt idx="57">
                  <c:v>1833.4059999999999</c:v>
                </c:pt>
                <c:pt idx="58">
                  <c:v>1873.0150000000001</c:v>
                </c:pt>
                <c:pt idx="59">
                  <c:v>1921.029</c:v>
                </c:pt>
                <c:pt idx="60">
                  <c:v>1918.0640000000001</c:v>
                </c:pt>
                <c:pt idx="61">
                  <c:v>1831.55</c:v>
                </c:pt>
                <c:pt idx="62">
                  <c:v>1876.058</c:v>
                </c:pt>
                <c:pt idx="63">
                  <c:v>1896.087</c:v>
                </c:pt>
                <c:pt idx="64">
                  <c:v>1923.5509999999999</c:v>
                </c:pt>
                <c:pt idx="65">
                  <c:v>1958.557</c:v>
                </c:pt>
                <c:pt idx="66">
                  <c:v>2021.2249999999999</c:v>
                </c:pt>
                <c:pt idx="67">
                  <c:v>2069.5949999999998</c:v>
                </c:pt>
                <c:pt idx="68">
                  <c:v>2114.4059999999999</c:v>
                </c:pt>
                <c:pt idx="69">
                  <c:v>2166.0729999999999</c:v>
                </c:pt>
                <c:pt idx="70">
                  <c:v>2203.0050000000001</c:v>
                </c:pt>
                <c:pt idx="71">
                  <c:v>2238.348</c:v>
                </c:pt>
                <c:pt idx="72">
                  <c:v>1991.4390000000001</c:v>
                </c:pt>
                <c:pt idx="73">
                  <c:v>2141.2930000000001</c:v>
                </c:pt>
                <c:pt idx="74">
                  <c:v>2231.5419259057931</c:v>
                </c:pt>
                <c:pt idx="75">
                  <c:v>2199.6715797921952</c:v>
                </c:pt>
                <c:pt idx="76">
                  <c:v>2228.4117975025397</c:v>
                </c:pt>
                <c:pt idx="77">
                  <c:v>2287.223053528016</c:v>
                </c:pt>
                <c:pt idx="78">
                  <c:v>2347.9317737139163</c:v>
                </c:pt>
                <c:pt idx="79">
                  <c:v>2400.4187953206824</c:v>
                </c:pt>
              </c:numCache>
            </c:numRef>
          </c:val>
          <c:smooth val="0"/>
          <c:extLst>
            <c:ext xmlns:c16="http://schemas.microsoft.com/office/drawing/2014/chart" uri="{C3380CC4-5D6E-409C-BE32-E72D297353CC}">
              <c16:uniqueId val="{00000000-E7C8-4935-B6B0-AF95DC4FE4DF}"/>
            </c:ext>
          </c:extLst>
        </c:ser>
        <c:ser>
          <c:idx val="7"/>
          <c:order val="1"/>
          <c:tx>
            <c:v>GDP: pre-79 trend</c:v>
          </c:tx>
          <c:spPr>
            <a:ln w="28575" cap="rnd">
              <a:solidFill>
                <a:schemeClr val="accent4"/>
              </a:solidFill>
              <a:prstDash val="sysDash"/>
              <a:round/>
            </a:ln>
            <a:effectLst/>
          </c:spPr>
          <c:marker>
            <c:symbol val="none"/>
          </c:marker>
          <c:cat>
            <c:numRef>
              <c:f>'main calcs'!$B$3:$B$82</c:f>
              <c:numCache>
                <c:formatCode>General</c:formatCode>
                <c:ptCount val="8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pt idx="74">
                  <c:v>2022</c:v>
                </c:pt>
                <c:pt idx="75">
                  <c:v>2023</c:v>
                </c:pt>
                <c:pt idx="76">
                  <c:v>2024</c:v>
                </c:pt>
                <c:pt idx="77">
                  <c:v>2025</c:v>
                </c:pt>
                <c:pt idx="78">
                  <c:v>2026</c:v>
                </c:pt>
                <c:pt idx="79">
                  <c:v>2027</c:v>
                </c:pt>
              </c:numCache>
            </c:numRef>
          </c:cat>
          <c:val>
            <c:numRef>
              <c:f>'main calcs'!$W$3:$W$82</c:f>
              <c:numCache>
                <c:formatCode>General</c:formatCode>
                <c:ptCount val="80"/>
                <c:pt idx="30">
                  <c:v>996.16800000000001</c:v>
                </c:pt>
                <c:pt idx="31">
                  <c:v>1026.6434859605129</c:v>
                </c:pt>
                <c:pt idx="32">
                  <c:v>1058.0512998461643</c:v>
                </c:pt>
                <c:pt idx="33">
                  <c:v>1090.419964101555</c:v>
                </c:pt>
                <c:pt idx="34">
                  <c:v>1123.7788737503693</c:v>
                </c:pt>
                <c:pt idx="35">
                  <c:v>1158.1583230899389</c:v>
                </c:pt>
                <c:pt idx="36">
                  <c:v>1193.5895332024686</c:v>
                </c:pt>
                <c:pt idx="37">
                  <c:v>1230.1046803079037</c:v>
                </c:pt>
                <c:pt idx="38">
                  <c:v>1267.7369249841879</c:v>
                </c:pt>
                <c:pt idx="39">
                  <c:v>1306.5204422814504</c:v>
                </c:pt>
                <c:pt idx="40">
                  <c:v>1346.4904527574658</c:v>
                </c:pt>
                <c:pt idx="41">
                  <c:v>1387.6832544625745</c:v>
                </c:pt>
                <c:pt idx="42">
                  <c:v>1430.1362559031077</c:v>
                </c:pt>
                <c:pt idx="43">
                  <c:v>1473.8880100132533</c:v>
                </c:pt>
                <c:pt idx="44">
                  <c:v>1518.9782491662147</c:v>
                </c:pt>
                <c:pt idx="45">
                  <c:v>1565.4479212564538</c:v>
                </c:pt>
                <c:pt idx="46">
                  <c:v>1613.3392268857906</c:v>
                </c:pt>
                <c:pt idx="47">
                  <c:v>1662.6956576871239</c:v>
                </c:pt>
                <c:pt idx="48">
                  <c:v>1713.5620358205811</c:v>
                </c:pt>
                <c:pt idx="49">
                  <c:v>1765.9845546779604</c:v>
                </c:pt>
                <c:pt idx="50">
                  <c:v>1820.0108208324352</c:v>
                </c:pt>
                <c:pt idx="51">
                  <c:v>1875.6898972716106</c:v>
                </c:pt>
                <c:pt idx="52">
                  <c:v>1933.0723479531991</c:v>
                </c:pt>
                <c:pt idx="53">
                  <c:v>1992.2102837237753</c:v>
                </c:pt>
                <c:pt idx="54">
                  <c:v>2053.1574096423083</c:v>
                </c:pt>
                <c:pt idx="55">
                  <c:v>2115.9690737514516</c:v>
                </c:pt>
                <c:pt idx="56">
                  <c:v>2180.7023173408779</c:v>
                </c:pt>
                <c:pt idx="57">
                  <c:v>2247.4159267483069</c:v>
                </c:pt>
                <c:pt idx="58">
                  <c:v>2316.1704867452663</c:v>
                </c:pt>
                <c:pt idx="59">
                  <c:v>2387.0284355560689</c:v>
                </c:pt>
                <c:pt idx="60">
                  <c:v>2460.0541215599696</c:v>
                </c:pt>
                <c:pt idx="61">
                  <c:v>2535.313861727996</c:v>
                </c:pt>
                <c:pt idx="62">
                  <c:v>2612.8760018475191</c:v>
                </c:pt>
                <c:pt idx="63">
                  <c:v>2692.8109785892584</c:v>
                </c:pt>
                <c:pt idx="64">
                  <c:v>2775.1913834730854</c:v>
                </c:pt>
                <c:pt idx="65">
                  <c:v>2860.0920287907129</c:v>
                </c:pt>
                <c:pt idx="66">
                  <c:v>2947.5900155451423</c:v>
                </c:pt>
                <c:pt idx="67">
                  <c:v>3037.7648034685585</c:v>
                </c:pt>
                <c:pt idx="68">
                  <c:v>3130.6982831822675</c:v>
                </c:pt>
                <c:pt idx="69">
                  <c:v>3226.4748505641978</c:v>
                </c:pt>
                <c:pt idx="70">
                  <c:v>3325.1814833915091</c:v>
                </c:pt>
                <c:pt idx="71">
                  <c:v>3426.9078203279046</c:v>
                </c:pt>
                <c:pt idx="72">
                  <c:v>3531.7462423273814</c:v>
                </c:pt>
                <c:pt idx="73">
                  <c:v>3639.7919565283419</c:v>
                </c:pt>
                <c:pt idx="74">
                  <c:v>3751.1430827142535</c:v>
                </c:pt>
                <c:pt idx="75">
                  <c:v>3865.9007424193769</c:v>
                </c:pt>
                <c:pt idx="76">
                  <c:v>3984.1691507604783</c:v>
                </c:pt>
                <c:pt idx="77">
                  <c:v>4106.0557110779246</c:v>
                </c:pt>
                <c:pt idx="78">
                  <c:v>4231.671112472106</c:v>
                </c:pt>
                <c:pt idx="79">
                  <c:v>4361.1294303237655</c:v>
                </c:pt>
              </c:numCache>
            </c:numRef>
          </c:val>
          <c:smooth val="0"/>
          <c:extLst>
            <c:ext xmlns:c16="http://schemas.microsoft.com/office/drawing/2014/chart" uri="{C3380CC4-5D6E-409C-BE32-E72D297353CC}">
              <c16:uniqueId val="{00000001-E7C8-4935-B6B0-AF95DC4FE4DF}"/>
            </c:ext>
          </c:extLst>
        </c:ser>
        <c:dLbls>
          <c:showLegendKey val="0"/>
          <c:showVal val="0"/>
          <c:showCatName val="0"/>
          <c:showSerName val="0"/>
          <c:showPercent val="0"/>
          <c:showBubbleSize val="0"/>
        </c:dLbls>
        <c:smooth val="0"/>
        <c:axId val="644093024"/>
        <c:axId val="644091712"/>
      </c:lineChart>
      <c:catAx>
        <c:axId val="644093024"/>
        <c:scaling>
          <c:orientation val="minMax"/>
        </c:scaling>
        <c:delete val="0"/>
        <c:axPos val="b"/>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1712"/>
        <c:crosses val="autoZero"/>
        <c:auto val="1"/>
        <c:lblAlgn val="ctr"/>
        <c:lblOffset val="100"/>
        <c:tickLblSkip val="5"/>
        <c:tickMarkSkip val="5"/>
        <c:noMultiLvlLbl val="0"/>
      </c:catAx>
      <c:valAx>
        <c:axId val="64409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billions, 2019 prices  </a:t>
                </a:r>
              </a:p>
            </c:rich>
          </c:tx>
          <c:layout>
            <c:manualLayout>
              <c:xMode val="edge"/>
              <c:yMode val="edge"/>
              <c:x val="1.9202068117019747E-2"/>
              <c:y val="0.2590980312841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093024"/>
        <c:crosses val="autoZero"/>
        <c:crossBetween val="between"/>
      </c:valAx>
      <c:spPr>
        <a:noFill/>
        <a:ln>
          <a:noFill/>
        </a:ln>
        <a:effectLst/>
      </c:spPr>
    </c:plotArea>
    <c:legend>
      <c:legendPos val="t"/>
      <c:layout>
        <c:manualLayout>
          <c:xMode val="edge"/>
          <c:yMode val="edge"/>
          <c:x val="2.610979183157661E-2"/>
          <c:y val="4.5698712198535947E-2"/>
          <c:w val="0.78941853438833509"/>
          <c:h val="8.637321781524615E-2"/>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10.xml><?xml version="1.0" encoding="utf-8"?>
<c:userShapes xmlns:c="http://schemas.openxmlformats.org/drawingml/2006/chart">
  <cdr:relSizeAnchor xmlns:cdr="http://schemas.openxmlformats.org/drawingml/2006/chartDrawing">
    <cdr:from>
      <cdr:x>0.37936</cdr:x>
      <cdr:y>0.93717</cdr:y>
    </cdr:from>
    <cdr:to>
      <cdr:x>0.98709</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1675839" y="3994202"/>
          <a:ext cx="2684695" cy="26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200" i="1" dirty="0">
              <a:solidFill>
                <a:srgbClr val="63184B"/>
              </a:solidFill>
            </a:rPr>
            <a:t>Source: ONS, OBR, BoE and TUC calculations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3.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5.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6.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7.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8.xml><?xml version="1.0" encoding="utf-8"?>
<c:userShapes xmlns:c="http://schemas.openxmlformats.org/drawingml/2006/chart">
  <cdr:relSizeAnchor xmlns:cdr="http://schemas.openxmlformats.org/drawingml/2006/chartDrawing">
    <cdr:from>
      <cdr:x>0.35053</cdr:x>
      <cdr:y>0.93717</cdr:y>
    </cdr:from>
    <cdr:to>
      <cdr:x>0.95827</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3316495" y="4668584"/>
          <a:ext cx="5750132" cy="312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i="1" dirty="0">
              <a:solidFill>
                <a:srgbClr val="63184B"/>
              </a:solidFill>
            </a:rPr>
            <a:t>Source: ONS, OBR, BoE and TUC calculations</a:t>
          </a:r>
        </a:p>
      </cdr:txBody>
    </cdr:sp>
  </cdr:relSizeAnchor>
</c:userShapes>
</file>

<file path=ppt/drawings/drawing9.xml><?xml version="1.0" encoding="utf-8"?>
<c:userShapes xmlns:c="http://schemas.openxmlformats.org/drawingml/2006/chart">
  <cdr:relSizeAnchor xmlns:cdr="http://schemas.openxmlformats.org/drawingml/2006/chartDrawing">
    <cdr:from>
      <cdr:x>0.37936</cdr:x>
      <cdr:y>0.93717</cdr:y>
    </cdr:from>
    <cdr:to>
      <cdr:x>0.98709</cdr:x>
      <cdr:y>1</cdr:y>
    </cdr:to>
    <cdr:sp macro="" textlink="">
      <cdr:nvSpPr>
        <cdr:cNvPr id="2" name="TextBox 1">
          <a:extLst xmlns:a="http://schemas.openxmlformats.org/drawingml/2006/main">
            <a:ext uri="{FF2B5EF4-FFF2-40B4-BE49-F238E27FC236}">
              <a16:creationId xmlns:a16="http://schemas.microsoft.com/office/drawing/2014/main" id="{DFA137CC-9134-6DDF-B889-E46267F99004}"/>
            </a:ext>
          </a:extLst>
        </cdr:cNvPr>
        <cdr:cNvSpPr txBox="1"/>
      </cdr:nvSpPr>
      <cdr:spPr>
        <a:xfrm xmlns:a="http://schemas.openxmlformats.org/drawingml/2006/main">
          <a:off x="1675839" y="3994202"/>
          <a:ext cx="2684695" cy="26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200" i="1" dirty="0">
              <a:solidFill>
                <a:srgbClr val="63184B"/>
              </a:solidFill>
            </a:rPr>
            <a:t>Source: ONS, OBR, BoE and TUC calculations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60D-2EEA-408A-BADD-CF2FE224B2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22BF3F-153A-439F-B2CB-4E2CEF4A440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0D76B-DDFE-4072-A2B5-9DA9D755378E}"/>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5" name="Footer Placeholder 4">
            <a:extLst>
              <a:ext uri="{FF2B5EF4-FFF2-40B4-BE49-F238E27FC236}">
                <a16:creationId xmlns:a16="http://schemas.microsoft.com/office/drawing/2014/main" id="{10D8A19B-A6CB-4E64-AB3B-D0D8A3EA23E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5EAA871-25E6-4748-906A-7DCB8F226E6A}"/>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327202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78DE-55AE-4C87-B0DE-B380CC2C2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E65A18-B569-4267-9F2A-F4B8603AD7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56208-18BD-4CD4-BCEC-A334FEDA9C4E}"/>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5" name="Footer Placeholder 4">
            <a:extLst>
              <a:ext uri="{FF2B5EF4-FFF2-40B4-BE49-F238E27FC236}">
                <a16:creationId xmlns:a16="http://schemas.microsoft.com/office/drawing/2014/main" id="{ACBD9CCB-8544-4623-A1FF-844E10A07E5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8B57DE-AE0C-4F56-A299-2C21502BF448}"/>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99345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B95A0-A96E-4F1B-966C-F250F46F7A7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3C9905-8B22-4EA7-8EF8-F184278A0C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41D3B-F22B-48A8-AC7E-DE9FFE4D4B5B}"/>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5" name="Footer Placeholder 4">
            <a:extLst>
              <a:ext uri="{FF2B5EF4-FFF2-40B4-BE49-F238E27FC236}">
                <a16:creationId xmlns:a16="http://schemas.microsoft.com/office/drawing/2014/main" id="{BBEEE29B-EF65-46E4-93BC-7ECFB832FB1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83A5C90-46B4-4625-8E94-BBB6B2595A05}"/>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260023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1E6E-A070-491F-BA63-E01AF573F7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F603BC-D7B2-4B4A-9FC8-5BCFDA74C1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924B7-4FB2-4D4D-851A-1DDBCA4E2815}"/>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5" name="Footer Placeholder 4">
            <a:extLst>
              <a:ext uri="{FF2B5EF4-FFF2-40B4-BE49-F238E27FC236}">
                <a16:creationId xmlns:a16="http://schemas.microsoft.com/office/drawing/2014/main" id="{3B9250B1-A852-4860-8E6B-E888E732914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F5A95E-FC7C-4AA1-B4C8-5A7AC2A7D31C}"/>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24472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FCD5-C34F-4EB4-986A-BF0B97C186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8B2D91-339F-4440-9D3A-4F44B77CF6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F1DD1-AC5D-4B8A-9EC1-036E4DB76A89}"/>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5" name="Footer Placeholder 4">
            <a:extLst>
              <a:ext uri="{FF2B5EF4-FFF2-40B4-BE49-F238E27FC236}">
                <a16:creationId xmlns:a16="http://schemas.microsoft.com/office/drawing/2014/main" id="{1215F5C4-F06D-4B58-BB45-055D0A6024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00B764-8AF7-4A07-B015-709FEE054F92}"/>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60420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FB18-0A33-421F-B4A2-50E350F4FC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C48A3B-6DE6-493D-B01A-C9A94AEAFF4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D0534-C914-4EFE-B125-25AA68BEA61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098FB9-D659-47BB-8F82-3CB965A5CAAF}"/>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6" name="Footer Placeholder 5">
            <a:extLst>
              <a:ext uri="{FF2B5EF4-FFF2-40B4-BE49-F238E27FC236}">
                <a16:creationId xmlns:a16="http://schemas.microsoft.com/office/drawing/2014/main" id="{19B38719-5BE5-4DDE-86AD-D8044A5E0EC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F2FDDB3-F618-4222-9AD0-B8A6397467B9}"/>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75562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F50-37F3-4172-8D98-2F69EEB2A6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68F410-5073-43A1-9847-0EDE55F415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6F003-C74A-4800-A8A6-D2160BCF345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9E32BE-B7EE-47FC-8B16-5951C7A22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8F59B-932D-424C-AA94-9E69D6A979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CFA68C-CB13-4B97-89BC-E14EC7B670FC}"/>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8" name="Footer Placeholder 7">
            <a:extLst>
              <a:ext uri="{FF2B5EF4-FFF2-40B4-BE49-F238E27FC236}">
                <a16:creationId xmlns:a16="http://schemas.microsoft.com/office/drawing/2014/main" id="{E95B353B-73DE-43A3-868B-E726A44861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7CF62-8D2D-4375-ABF1-725D3B1921D9}"/>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0113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A8D8-579C-4E48-8D41-953D34B3A8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9BCF9A-9272-448D-A653-7F01C77FA681}"/>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4" name="Footer Placeholder 3">
            <a:extLst>
              <a:ext uri="{FF2B5EF4-FFF2-40B4-BE49-F238E27FC236}">
                <a16:creationId xmlns:a16="http://schemas.microsoft.com/office/drawing/2014/main" id="{753DCBC5-FFE0-44A3-A8A7-8DC2CE52E0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36EA173-DAA1-4131-99A4-9858E550A715}"/>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266433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D0B9E-7A76-42B5-B965-0761EA28EAC0}"/>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3" name="Footer Placeholder 2">
            <a:extLst>
              <a:ext uri="{FF2B5EF4-FFF2-40B4-BE49-F238E27FC236}">
                <a16:creationId xmlns:a16="http://schemas.microsoft.com/office/drawing/2014/main" id="{0433238D-FC4C-4380-96CB-73A1405723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461E8A5-6F31-430C-9C2D-58A754283720}"/>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48797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FEA3-A6CC-4D5E-90A9-B8B490F4FD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CF8BEC-B6BB-4A7C-9CD0-DD78CAA95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A56F05-DF59-4ACB-86BF-A85D8FDC3E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59131-4A2C-426C-BD37-A7CA709AB50C}"/>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6" name="Footer Placeholder 5">
            <a:extLst>
              <a:ext uri="{FF2B5EF4-FFF2-40B4-BE49-F238E27FC236}">
                <a16:creationId xmlns:a16="http://schemas.microsoft.com/office/drawing/2014/main" id="{820D3A80-1CD8-44D6-A484-2E238529EC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B782306-3B59-4980-8C83-8BFF0C02AB87}"/>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15580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092E-B5AB-4415-90E1-A16923DAC3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3053F4-2629-45E4-B105-1A36521AF6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C50C42-0C4D-43DC-B2D4-2EB6DE5752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6466E-5BAA-488A-9BB8-FBAD09799732}"/>
              </a:ext>
            </a:extLst>
          </p:cNvPr>
          <p:cNvSpPr>
            <a:spLocks noGrp="1"/>
          </p:cNvSpPr>
          <p:nvPr>
            <p:ph type="dt" sz="half" idx="10"/>
          </p:nvPr>
        </p:nvSpPr>
        <p:spPr>
          <a:xfrm>
            <a:off x="838200" y="6356350"/>
            <a:ext cx="2743200" cy="365125"/>
          </a:xfrm>
          <a:prstGeom prst="rect">
            <a:avLst/>
          </a:prstGeom>
        </p:spPr>
        <p:txBody>
          <a:bodyPr/>
          <a:lstStyle/>
          <a:p>
            <a:fld id="{3DFD398A-AD0C-4EFF-8111-8102BF97750E}" type="datetimeFigureOut">
              <a:rPr lang="en-GB" smtClean="0"/>
              <a:t>01/02/2023</a:t>
            </a:fld>
            <a:endParaRPr lang="en-GB"/>
          </a:p>
        </p:txBody>
      </p:sp>
      <p:sp>
        <p:nvSpPr>
          <p:cNvPr id="6" name="Footer Placeholder 5">
            <a:extLst>
              <a:ext uri="{FF2B5EF4-FFF2-40B4-BE49-F238E27FC236}">
                <a16:creationId xmlns:a16="http://schemas.microsoft.com/office/drawing/2014/main" id="{497F18ED-97E8-4A5B-BA4B-6F1813B253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1CF83C-E30E-421F-A3A6-2C449A56805C}"/>
              </a:ext>
            </a:extLst>
          </p:cNvPr>
          <p:cNvSpPr>
            <a:spLocks noGrp="1"/>
          </p:cNvSpPr>
          <p:nvPr>
            <p:ph type="sldNum" sz="quarter" idx="12"/>
          </p:nvPr>
        </p:nvSpPr>
        <p:spPr>
          <a:xfrm>
            <a:off x="8610600" y="6356350"/>
            <a:ext cx="2743200" cy="365125"/>
          </a:xfrm>
          <a:prstGeom prst="rect">
            <a:avLst/>
          </a:prstGeom>
        </p:spPr>
        <p:txBody>
          <a:bodyPr/>
          <a:lstStyle/>
          <a:p>
            <a:fld id="{79965136-8A50-4E38-9EA9-551728A88D45}" type="slidenum">
              <a:rPr lang="en-GB" smtClean="0"/>
              <a:t>‹#›</a:t>
            </a:fld>
            <a:endParaRPr lang="en-GB"/>
          </a:p>
        </p:txBody>
      </p:sp>
    </p:spTree>
    <p:extLst>
      <p:ext uri="{BB962C8B-B14F-4D97-AF65-F5344CB8AC3E}">
        <p14:creationId xmlns:p14="http://schemas.microsoft.com/office/powerpoint/2010/main" val="9795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V:\CCD\Design%20Work%20(MN)\2023\RISE\Economics%20Conference\Work%20in%20Progress\JPEGs\Economics_Conference_2022_Graphics_16x9_WIP1-3.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6F0381-D118-4FBE-8B98-4B22953BC653}"/>
              </a:ext>
            </a:extLst>
          </p:cNvPr>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a:xfrm>
            <a:off x="0" y="-1016"/>
            <a:ext cx="12192000" cy="6860032"/>
          </a:xfrm>
          <a:prstGeom prst="rect">
            <a:avLst/>
          </a:prstGeom>
        </p:spPr>
      </p:pic>
    </p:spTree>
    <p:extLst>
      <p:ext uri="{BB962C8B-B14F-4D97-AF65-F5344CB8AC3E}">
        <p14:creationId xmlns:p14="http://schemas.microsoft.com/office/powerpoint/2010/main" val="67813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D641-2C20-9CDC-724A-D00D1EE9B615}"/>
              </a:ext>
            </a:extLst>
          </p:cNvPr>
          <p:cNvSpPr>
            <a:spLocks noGrp="1"/>
          </p:cNvSpPr>
          <p:nvPr>
            <p:ph type="ctrTitle"/>
          </p:nvPr>
        </p:nvSpPr>
        <p:spPr/>
        <p:txBody>
          <a:bodyPr/>
          <a:lstStyle/>
          <a:p>
            <a:pPr algn="l"/>
            <a:r>
              <a:rPr lang="en-GB" sz="5400" b="1">
                <a:solidFill>
                  <a:schemeClr val="bg1"/>
                </a:solidFill>
                <a:latin typeface="Segoe UI" panose="020B0502040204020203" pitchFamily="34" charset="0"/>
                <a:cs typeface="Segoe UI" panose="020B0502040204020203" pitchFamily="34" charset="0"/>
              </a:rPr>
              <a:t>From the doom loop to a (global) economy for work not wealth</a:t>
            </a:r>
          </a:p>
        </p:txBody>
      </p:sp>
      <p:sp>
        <p:nvSpPr>
          <p:cNvPr id="3" name="Subtitle 2">
            <a:extLst>
              <a:ext uri="{FF2B5EF4-FFF2-40B4-BE49-F238E27FC236}">
                <a16:creationId xmlns:a16="http://schemas.microsoft.com/office/drawing/2014/main" id="{129D9379-67BA-30CB-239B-573C5825F661}"/>
              </a:ext>
            </a:extLst>
          </p:cNvPr>
          <p:cNvSpPr>
            <a:spLocks noGrp="1"/>
          </p:cNvSpPr>
          <p:nvPr>
            <p:ph type="subTitle" idx="1"/>
          </p:nvPr>
        </p:nvSpPr>
        <p:spPr/>
        <p:txBody>
          <a:body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Geoff Tily, </a:t>
            </a:r>
            <a:r>
              <a:rPr kumimoji="0" lang="en-GB" sz="2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TUC</a:t>
            </a:r>
          </a:p>
          <a:p>
            <a:endParaRPr lang="en-GB"/>
          </a:p>
        </p:txBody>
      </p:sp>
    </p:spTree>
    <p:extLst>
      <p:ext uri="{BB962C8B-B14F-4D97-AF65-F5344CB8AC3E}">
        <p14:creationId xmlns:p14="http://schemas.microsoft.com/office/powerpoint/2010/main" val="379779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4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extLst>
              <p:ext uri="{D42A27DB-BD31-4B8C-83A1-F6EECF244321}">
                <p14:modId xmlns:p14="http://schemas.microsoft.com/office/powerpoint/2010/main" val="3912319557"/>
              </p:ext>
            </p:extLst>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65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9E26-EF2C-270B-047A-5236498743FD}"/>
              </a:ext>
            </a:extLst>
          </p:cNvPr>
          <p:cNvSpPr>
            <a:spLocks noGrp="1"/>
          </p:cNvSpPr>
          <p:nvPr>
            <p:ph type="title"/>
          </p:nvPr>
        </p:nvSpPr>
        <p:spPr/>
        <p:txBody>
          <a:bodyPr/>
          <a:lstStyle/>
          <a:p>
            <a:endParaRPr lang="en-GB"/>
          </a:p>
        </p:txBody>
      </p:sp>
      <p:pic>
        <p:nvPicPr>
          <p:cNvPr id="4" name="Picture 2" descr="Image">
            <a:extLst>
              <a:ext uri="{FF2B5EF4-FFF2-40B4-BE49-F238E27FC236}">
                <a16:creationId xmlns:a16="http://schemas.microsoft.com/office/drawing/2014/main" id="{FE0C11E3-CF17-DFC1-5467-E5221D83C6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5436" y="365125"/>
            <a:ext cx="5677694" cy="5677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4F02E1-7524-A2B7-A852-489F52C607B3}"/>
              </a:ext>
            </a:extLst>
          </p:cNvPr>
          <p:cNvSpPr txBox="1"/>
          <p:nvPr/>
        </p:nvSpPr>
        <p:spPr>
          <a:xfrm>
            <a:off x="9061335" y="5648544"/>
            <a:ext cx="2927465" cy="394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000"/>
              </a:lnSpc>
              <a:spcAft>
                <a:spcPts val="60"/>
              </a:spcAft>
            </a:pPr>
            <a:r>
              <a:rPr lang="en-GB" sz="2400" b="1">
                <a:solidFill>
                  <a:schemeClr val="bg1"/>
                </a:solidFill>
                <a:cs typeface="Segoe UI Light"/>
              </a:rPr>
              <a:t>h/t Paul Mason</a:t>
            </a:r>
          </a:p>
        </p:txBody>
      </p:sp>
    </p:spTree>
    <p:extLst>
      <p:ext uri="{BB962C8B-B14F-4D97-AF65-F5344CB8AC3E}">
        <p14:creationId xmlns:p14="http://schemas.microsoft.com/office/powerpoint/2010/main" val="176496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9436-C0FA-AF72-E290-B3D051BA23F3}"/>
              </a:ext>
            </a:extLst>
          </p:cNvPr>
          <p:cNvSpPr>
            <a:spLocks noGrp="1"/>
          </p:cNvSpPr>
          <p:nvPr>
            <p:ph type="title"/>
          </p:nvPr>
        </p:nvSpPr>
        <p:spPr>
          <a:xfrm>
            <a:off x="838200" y="120649"/>
            <a:ext cx="10515600" cy="1325563"/>
          </a:xfrm>
        </p:spPr>
        <p:txBody>
          <a:bodyPr/>
          <a:lstStyle/>
          <a:p>
            <a:r>
              <a:rPr lang="en-GB" b="1">
                <a:solidFill>
                  <a:schemeClr val="bg1"/>
                </a:solidFill>
              </a:rPr>
              <a:t>1b. Doom loop in GDP </a:t>
            </a:r>
            <a:r>
              <a:rPr lang="en-GB" b="1" i="1">
                <a:solidFill>
                  <a:schemeClr val="bg1"/>
                </a:solidFill>
              </a:rPr>
              <a:t>v</a:t>
            </a:r>
            <a:r>
              <a:rPr lang="en-GB" b="1">
                <a:solidFill>
                  <a:schemeClr val="bg1"/>
                </a:solidFill>
              </a:rPr>
              <a:t> boom loop in wealth</a:t>
            </a:r>
            <a:endParaRPr lang="en-GB"/>
          </a:p>
        </p:txBody>
      </p:sp>
      <p:graphicFrame>
        <p:nvGraphicFramePr>
          <p:cNvPr id="5" name="Content Placeholder 4">
            <a:extLst>
              <a:ext uri="{FF2B5EF4-FFF2-40B4-BE49-F238E27FC236}">
                <a16:creationId xmlns:a16="http://schemas.microsoft.com/office/drawing/2014/main" id="{06D649BC-6821-4870-BE5D-1A0C490C374A}"/>
              </a:ext>
            </a:extLst>
          </p:cNvPr>
          <p:cNvGraphicFramePr>
            <a:graphicFrameLocks noGrp="1"/>
          </p:cNvGraphicFramePr>
          <p:nvPr>
            <p:ph idx="1"/>
            <p:extLst>
              <p:ext uri="{D42A27DB-BD31-4B8C-83A1-F6EECF244321}">
                <p14:modId xmlns:p14="http://schemas.microsoft.com/office/powerpoint/2010/main" val="2423719569"/>
              </p:ext>
            </p:extLst>
          </p:nvPr>
        </p:nvGraphicFramePr>
        <p:xfrm>
          <a:off x="2495550" y="1027906"/>
          <a:ext cx="7200900" cy="5046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742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9436-C0FA-AF72-E290-B3D051BA23F3}"/>
              </a:ext>
            </a:extLst>
          </p:cNvPr>
          <p:cNvSpPr>
            <a:spLocks noGrp="1"/>
          </p:cNvSpPr>
          <p:nvPr>
            <p:ph type="title"/>
          </p:nvPr>
        </p:nvSpPr>
        <p:spPr>
          <a:xfrm>
            <a:off x="838200" y="120649"/>
            <a:ext cx="10515600" cy="1325563"/>
          </a:xfrm>
        </p:spPr>
        <p:txBody>
          <a:bodyPr/>
          <a:lstStyle/>
          <a:p>
            <a:r>
              <a:rPr lang="en-GB" b="1">
                <a:solidFill>
                  <a:schemeClr val="bg1"/>
                </a:solidFill>
              </a:rPr>
              <a:t>1b. Doom loop in GDP </a:t>
            </a:r>
            <a:r>
              <a:rPr lang="en-GB" b="1" i="1">
                <a:solidFill>
                  <a:schemeClr val="bg1"/>
                </a:solidFill>
              </a:rPr>
              <a:t>v</a:t>
            </a:r>
            <a:r>
              <a:rPr lang="en-GB" b="1">
                <a:solidFill>
                  <a:schemeClr val="bg1"/>
                </a:solidFill>
              </a:rPr>
              <a:t> boom loop in wealth</a:t>
            </a:r>
            <a:endParaRPr lang="en-GB"/>
          </a:p>
        </p:txBody>
      </p:sp>
      <p:graphicFrame>
        <p:nvGraphicFramePr>
          <p:cNvPr id="5" name="Content Placeholder 4">
            <a:extLst>
              <a:ext uri="{FF2B5EF4-FFF2-40B4-BE49-F238E27FC236}">
                <a16:creationId xmlns:a16="http://schemas.microsoft.com/office/drawing/2014/main" id="{06D649BC-6821-4870-BE5D-1A0C490C374A}"/>
              </a:ext>
            </a:extLst>
          </p:cNvPr>
          <p:cNvGraphicFramePr>
            <a:graphicFrameLocks noGrp="1"/>
          </p:cNvGraphicFramePr>
          <p:nvPr>
            <p:ph idx="1"/>
          </p:nvPr>
        </p:nvGraphicFramePr>
        <p:xfrm>
          <a:off x="2495550" y="1027906"/>
          <a:ext cx="7200900" cy="5046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034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93A5-7940-34CB-AB23-EA54FF1823B2}"/>
              </a:ext>
            </a:extLst>
          </p:cNvPr>
          <p:cNvSpPr>
            <a:spLocks noGrp="1"/>
          </p:cNvSpPr>
          <p:nvPr>
            <p:ph type="title"/>
          </p:nvPr>
        </p:nvSpPr>
        <p:spPr/>
        <p:txBody>
          <a:bodyPr/>
          <a:lstStyle/>
          <a:p>
            <a:r>
              <a:rPr lang="en-GB" b="1">
                <a:solidFill>
                  <a:schemeClr val="bg1"/>
                </a:solidFill>
              </a:rPr>
              <a:t>1b. Outturn: annual percentage growth</a:t>
            </a:r>
            <a:endParaRPr lang="en-GB"/>
          </a:p>
        </p:txBody>
      </p:sp>
      <p:graphicFrame>
        <p:nvGraphicFramePr>
          <p:cNvPr id="8" name="Table 8">
            <a:extLst>
              <a:ext uri="{FF2B5EF4-FFF2-40B4-BE49-F238E27FC236}">
                <a16:creationId xmlns:a16="http://schemas.microsoft.com/office/drawing/2014/main" id="{F9D7E374-EBEE-817F-8BEF-CCC9F1A1E85F}"/>
              </a:ext>
            </a:extLst>
          </p:cNvPr>
          <p:cNvGraphicFramePr>
            <a:graphicFrameLocks noGrp="1"/>
          </p:cNvGraphicFramePr>
          <p:nvPr>
            <p:ph idx="1"/>
            <p:extLst>
              <p:ext uri="{D42A27DB-BD31-4B8C-83A1-F6EECF244321}">
                <p14:modId xmlns:p14="http://schemas.microsoft.com/office/powerpoint/2010/main" val="2517665682"/>
              </p:ext>
            </p:extLst>
          </p:nvPr>
        </p:nvGraphicFramePr>
        <p:xfrm>
          <a:off x="838200" y="1825625"/>
          <a:ext cx="10515597" cy="3905703"/>
        </p:xfrm>
        <a:graphic>
          <a:graphicData uri="http://schemas.openxmlformats.org/drawingml/2006/table">
            <a:tbl>
              <a:tblPr firstRow="1" bandRow="1">
                <a:tableStyleId>{306799F8-075E-4A3A-A7F6-7FBC6576F1A4}</a:tableStyleId>
              </a:tblPr>
              <a:tblGrid>
                <a:gridCol w="3505199">
                  <a:extLst>
                    <a:ext uri="{9D8B030D-6E8A-4147-A177-3AD203B41FA5}">
                      <a16:colId xmlns:a16="http://schemas.microsoft.com/office/drawing/2014/main" val="1449215706"/>
                    </a:ext>
                  </a:extLst>
                </a:gridCol>
                <a:gridCol w="3505199">
                  <a:extLst>
                    <a:ext uri="{9D8B030D-6E8A-4147-A177-3AD203B41FA5}">
                      <a16:colId xmlns:a16="http://schemas.microsoft.com/office/drawing/2014/main" val="2038908429"/>
                    </a:ext>
                  </a:extLst>
                </a:gridCol>
                <a:gridCol w="3505199">
                  <a:extLst>
                    <a:ext uri="{9D8B030D-6E8A-4147-A177-3AD203B41FA5}">
                      <a16:colId xmlns:a16="http://schemas.microsoft.com/office/drawing/2014/main" val="3833223510"/>
                    </a:ext>
                  </a:extLst>
                </a:gridCol>
              </a:tblGrid>
              <a:tr h="1301901">
                <a:tc>
                  <a:txBody>
                    <a:bodyPr/>
                    <a:lstStyle/>
                    <a:p>
                      <a:endParaRPr lang="en-GB" sz="4400"/>
                    </a:p>
                  </a:txBody>
                  <a:tcPr/>
                </a:tc>
                <a:tc>
                  <a:txBody>
                    <a:bodyPr/>
                    <a:lstStyle/>
                    <a:p>
                      <a:pPr algn="r"/>
                      <a:r>
                        <a:rPr lang="en-GB" sz="4400"/>
                        <a:t>Pre 1979</a:t>
                      </a:r>
                    </a:p>
                  </a:txBody>
                  <a:tcPr/>
                </a:tc>
                <a:tc>
                  <a:txBody>
                    <a:bodyPr/>
                    <a:lstStyle/>
                    <a:p>
                      <a:pPr algn="r"/>
                      <a:r>
                        <a:rPr lang="en-GB" sz="4400"/>
                        <a:t>Post 1979</a:t>
                      </a:r>
                    </a:p>
                  </a:txBody>
                  <a:tcPr/>
                </a:tc>
                <a:extLst>
                  <a:ext uri="{0D108BD9-81ED-4DB2-BD59-A6C34878D82A}">
                    <a16:rowId xmlns:a16="http://schemas.microsoft.com/office/drawing/2014/main" val="1220885965"/>
                  </a:ext>
                </a:extLst>
              </a:tr>
              <a:tr h="1301901">
                <a:tc>
                  <a:txBody>
                    <a:bodyPr/>
                    <a:lstStyle/>
                    <a:p>
                      <a:r>
                        <a:rPr lang="en-GB" sz="4400"/>
                        <a:t>Economy</a:t>
                      </a:r>
                    </a:p>
                  </a:txBody>
                  <a:tcPr/>
                </a:tc>
                <a:tc>
                  <a:txBody>
                    <a:bodyPr/>
                    <a:lstStyle/>
                    <a:p>
                      <a:pPr algn="r"/>
                      <a:r>
                        <a:rPr lang="en-GB" sz="4400"/>
                        <a:t>3.1%</a:t>
                      </a:r>
                    </a:p>
                  </a:txBody>
                  <a:tcPr/>
                </a:tc>
                <a:tc>
                  <a:txBody>
                    <a:bodyPr/>
                    <a:lstStyle/>
                    <a:p>
                      <a:pPr algn="r"/>
                      <a:r>
                        <a:rPr lang="en-GB" sz="4400"/>
                        <a:t>1.8%</a:t>
                      </a:r>
                    </a:p>
                  </a:txBody>
                  <a:tcPr/>
                </a:tc>
                <a:extLst>
                  <a:ext uri="{0D108BD9-81ED-4DB2-BD59-A6C34878D82A}">
                    <a16:rowId xmlns:a16="http://schemas.microsoft.com/office/drawing/2014/main" val="2318674415"/>
                  </a:ext>
                </a:extLst>
              </a:tr>
              <a:tr h="1301901">
                <a:tc>
                  <a:txBody>
                    <a:bodyPr/>
                    <a:lstStyle/>
                    <a:p>
                      <a:r>
                        <a:rPr lang="en-GB" sz="4400"/>
                        <a:t>Wealth </a:t>
                      </a:r>
                    </a:p>
                  </a:txBody>
                  <a:tcPr/>
                </a:tc>
                <a:tc>
                  <a:txBody>
                    <a:bodyPr/>
                    <a:lstStyle/>
                    <a:p>
                      <a:pPr algn="r"/>
                      <a:r>
                        <a:rPr lang="en-GB" sz="4400"/>
                        <a:t>1.8%</a:t>
                      </a:r>
                    </a:p>
                  </a:txBody>
                  <a:tcPr/>
                </a:tc>
                <a:tc>
                  <a:txBody>
                    <a:bodyPr/>
                    <a:lstStyle/>
                    <a:p>
                      <a:pPr algn="r"/>
                      <a:r>
                        <a:rPr lang="en-GB" sz="4400"/>
                        <a:t>3.9%</a:t>
                      </a:r>
                    </a:p>
                  </a:txBody>
                  <a:tcPr/>
                </a:tc>
                <a:extLst>
                  <a:ext uri="{0D108BD9-81ED-4DB2-BD59-A6C34878D82A}">
                    <a16:rowId xmlns:a16="http://schemas.microsoft.com/office/drawing/2014/main" val="3530253271"/>
                  </a:ext>
                </a:extLst>
              </a:tr>
            </a:tbl>
          </a:graphicData>
        </a:graphic>
      </p:graphicFrame>
    </p:spTree>
    <p:extLst>
      <p:ext uri="{BB962C8B-B14F-4D97-AF65-F5344CB8AC3E}">
        <p14:creationId xmlns:p14="http://schemas.microsoft.com/office/powerpoint/2010/main" val="268979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C37-4A41-F613-EAB1-116453DAFC45}"/>
              </a:ext>
            </a:extLst>
          </p:cNvPr>
          <p:cNvSpPr>
            <a:spLocks noGrp="1"/>
          </p:cNvSpPr>
          <p:nvPr>
            <p:ph type="title"/>
          </p:nvPr>
        </p:nvSpPr>
        <p:spPr/>
        <p:txBody>
          <a:bodyPr/>
          <a:lstStyle/>
          <a:p>
            <a:r>
              <a:rPr lang="en-GB" sz="3200" b="1">
                <a:solidFill>
                  <a:schemeClr val="bg1"/>
                </a:solidFill>
                <a:latin typeface="Segoe UI" panose="020B0502040204020203" pitchFamily="34" charset="0"/>
                <a:cs typeface="Segoe UI" panose="020B0502040204020203" pitchFamily="34" charset="0"/>
              </a:rPr>
              <a:t>2. Diagnosis</a:t>
            </a:r>
            <a:endParaRPr lang="en-GB" sz="3200" b="1">
              <a:latin typeface="Segoe UI" panose="020B0502040204020203" pitchFamily="34" charset="0"/>
              <a:cs typeface="Segoe UI" panose="020B0502040204020203" pitchFamily="34" charset="0"/>
            </a:endParaRPr>
          </a:p>
        </p:txBody>
      </p:sp>
      <p:sp>
        <p:nvSpPr>
          <p:cNvPr id="4" name="Content Placeholder 2">
            <a:extLst>
              <a:ext uri="{FF2B5EF4-FFF2-40B4-BE49-F238E27FC236}">
                <a16:creationId xmlns:a16="http://schemas.microsoft.com/office/drawing/2014/main" id="{F66F9FD8-1324-E216-95F8-2FE58E0CA906}"/>
              </a:ext>
            </a:extLst>
          </p:cNvPr>
          <p:cNvSpPr>
            <a:spLocks noGrp="1"/>
          </p:cNvSpPr>
          <p:nvPr>
            <p:ph idx="1"/>
          </p:nvPr>
        </p:nvSpPr>
        <p:spPr>
          <a:xfrm>
            <a:off x="838200" y="1110343"/>
            <a:ext cx="10515600" cy="5066620"/>
          </a:xfrm>
        </p:spPr>
        <p:txBody>
          <a:bodyPr/>
          <a:lstStyle/>
          <a:p>
            <a:pPr marL="285750" indent="-285750"/>
            <a:r>
              <a:rPr lang="en-GB" sz="2400">
                <a:solidFill>
                  <a:schemeClr val="bg1"/>
                </a:solidFill>
                <a:latin typeface="Segoe UI" panose="020B0502040204020203" pitchFamily="34" charset="0"/>
                <a:cs typeface="Segoe UI" panose="020B0502040204020203" pitchFamily="34" charset="0"/>
              </a:rPr>
              <a:t>1979 finance liberalised; labour repressed</a:t>
            </a:r>
          </a:p>
          <a:p>
            <a:pPr marL="285750" indent="-285750"/>
            <a:r>
              <a:rPr lang="en-GB" sz="2400">
                <a:solidFill>
                  <a:schemeClr val="bg1"/>
                </a:solidFill>
                <a:latin typeface="Segoe UI" panose="020B0502040204020203" pitchFamily="34" charset="0"/>
                <a:cs typeface="Segoe UI" panose="020B0502040204020203" pitchFamily="34" charset="0"/>
              </a:rPr>
              <a:t>Failed productivity / supply narrative.</a:t>
            </a:r>
          </a:p>
          <a:p>
            <a:pPr marL="285750" indent="-285750"/>
            <a:r>
              <a:rPr lang="en-GB" sz="2400">
                <a:solidFill>
                  <a:schemeClr val="bg1"/>
                </a:solidFill>
                <a:latin typeface="Segoe UI" panose="020B0502040204020203" pitchFamily="34" charset="0"/>
                <a:cs typeface="Segoe UI" panose="020B0502040204020203" pitchFamily="34" charset="0"/>
              </a:rPr>
              <a:t>Instead the relation between distribution/power and economy operates through demand </a:t>
            </a:r>
          </a:p>
          <a:p>
            <a:pPr marL="285750" indent="-285750">
              <a:buFont typeface="Arial" panose="020B0604020202020204" pitchFamily="34" charset="0"/>
              <a:buChar char="•"/>
            </a:pPr>
            <a:endParaRPr lang="en-GB" sz="1400"/>
          </a:p>
        </p:txBody>
      </p:sp>
    </p:spTree>
    <p:extLst>
      <p:ext uri="{BB962C8B-B14F-4D97-AF65-F5344CB8AC3E}">
        <p14:creationId xmlns:p14="http://schemas.microsoft.com/office/powerpoint/2010/main" val="29711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8BFE-187C-DDD7-B23E-4959C3A12277}"/>
              </a:ext>
            </a:extLst>
          </p:cNvPr>
          <p:cNvSpPr>
            <a:spLocks noGrp="1"/>
          </p:cNvSpPr>
          <p:nvPr>
            <p:ph type="title"/>
          </p:nvPr>
        </p:nvSpPr>
        <p:spPr>
          <a:xfrm>
            <a:off x="838199" y="365125"/>
            <a:ext cx="10951029" cy="1325563"/>
          </a:xfrm>
        </p:spPr>
        <p:txBody>
          <a:bodyPr/>
          <a:lstStyle/>
          <a:p>
            <a:r>
              <a:rPr lang="en-GB" sz="3200" b="1">
                <a:solidFill>
                  <a:schemeClr val="bg1"/>
                </a:solidFill>
                <a:latin typeface="Segoe UI" panose="020B0502040204020203" pitchFamily="34" charset="0"/>
                <a:cs typeface="Segoe UI" panose="020B0502040204020203" pitchFamily="34" charset="0"/>
              </a:rPr>
              <a:t>Instead the relation between distribution/power and the economy operates through demand </a:t>
            </a:r>
            <a:br>
              <a:rPr lang="en-GB" sz="4400">
                <a:solidFill>
                  <a:schemeClr val="bg1"/>
                </a:solidFill>
                <a:latin typeface="Segoe UI" panose="020B0502040204020203" pitchFamily="34" charset="0"/>
                <a:cs typeface="Segoe UI" panose="020B0502040204020203" pitchFamily="34" charset="0"/>
              </a:rPr>
            </a:br>
            <a:endParaRPr lang="en-GB"/>
          </a:p>
        </p:txBody>
      </p:sp>
      <p:sp>
        <p:nvSpPr>
          <p:cNvPr id="3" name="Content Placeholder 2">
            <a:extLst>
              <a:ext uri="{FF2B5EF4-FFF2-40B4-BE49-F238E27FC236}">
                <a16:creationId xmlns:a16="http://schemas.microsoft.com/office/drawing/2014/main" id="{3CC337AF-8143-A669-7099-9C4A6A758C61}"/>
              </a:ext>
            </a:extLst>
          </p:cNvPr>
          <p:cNvSpPr>
            <a:spLocks noGrp="1"/>
          </p:cNvSpPr>
          <p:nvPr>
            <p:ph sz="half" idx="1"/>
          </p:nvPr>
        </p:nvSpPr>
        <p:spPr>
          <a:xfrm>
            <a:off x="838200" y="1733765"/>
            <a:ext cx="7309758" cy="4351338"/>
          </a:xfrm>
        </p:spPr>
        <p:txBody>
          <a:bodyPr/>
          <a:lstStyle/>
          <a:p>
            <a:pPr marL="0" indent="0">
              <a:lnSpc>
                <a:spcPct val="107000"/>
              </a:lnSpc>
              <a:buNone/>
            </a:pPr>
            <a:r>
              <a:rPr lang="en-GB" sz="2400">
                <a:solidFill>
                  <a:schemeClr val="bg1"/>
                </a:solidFill>
                <a:latin typeface="Segoe UI" panose="020B0502040204020203" pitchFamily="34" charset="0"/>
                <a:ea typeface="Calibri" panose="020F0502020204030204" pitchFamily="34" charset="0"/>
                <a:cs typeface="Segoe UI" panose="020B0502040204020203" pitchFamily="34" charset="0"/>
              </a:rPr>
              <a:t>…conflict mainly between bankers and owners of financial wealth on one side and ordinary households on the other – between the very rich and everyone else</a:t>
            </a:r>
            <a:r>
              <a:rPr lang="en-GB" sz="2400">
                <a:solidFill>
                  <a:schemeClr val="bg1"/>
                </a:solidFill>
                <a:ea typeface="Calibri" panose="020F0502020204030204" pitchFamily="34" charset="0"/>
              </a:rPr>
              <a:t>. </a:t>
            </a:r>
            <a:endParaRPr lang="en-GB" sz="2400">
              <a:solidFill>
                <a:schemeClr val="bg1"/>
              </a:solidFill>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buNone/>
            </a:pPr>
            <a:r>
              <a:rPr lang="en-GB" sz="2400">
                <a:solidFill>
                  <a:schemeClr val="bg1"/>
                </a:solidFill>
                <a:ea typeface="Calibri" panose="020F0502020204030204" pitchFamily="34" charset="0"/>
              </a:rPr>
              <a:t>The underlying problem was an economic and political system that “placed large surplus savings in the hands of a plutocracy”. Income concentration gave the rich “an excess of consuming power that they cannot use” at the expense if everyone else.</a:t>
            </a:r>
          </a:p>
          <a:p>
            <a:pPr>
              <a:lnSpc>
                <a:spcPct val="107000"/>
              </a:lnSpc>
            </a:pPr>
            <a:endParaRPr lang="en-GB" sz="280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en-GB"/>
          </a:p>
        </p:txBody>
      </p:sp>
      <p:pic>
        <p:nvPicPr>
          <p:cNvPr id="5" name="Content Placeholder 11">
            <a:extLst>
              <a:ext uri="{FF2B5EF4-FFF2-40B4-BE49-F238E27FC236}">
                <a16:creationId xmlns:a16="http://schemas.microsoft.com/office/drawing/2014/main" id="{B90E127F-8604-85FC-E185-AFAF88F6F88B}"/>
              </a:ext>
            </a:extLst>
          </p:cNvPr>
          <p:cNvPicPr>
            <a:picLocks noGrp="1" noChangeAspect="1"/>
          </p:cNvPicPr>
          <p:nvPr>
            <p:ph sz="half" idx="2"/>
          </p:nvPr>
        </p:nvPicPr>
        <p:blipFill>
          <a:blip r:embed="rId2"/>
          <a:stretch>
            <a:fillRect/>
          </a:stretch>
        </p:blipFill>
        <p:spPr bwMode="auto">
          <a:xfrm>
            <a:off x="8731371" y="1383823"/>
            <a:ext cx="2622429" cy="442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8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C37-4A41-F613-EAB1-116453DAFC45}"/>
              </a:ext>
            </a:extLst>
          </p:cNvPr>
          <p:cNvSpPr>
            <a:spLocks noGrp="1"/>
          </p:cNvSpPr>
          <p:nvPr>
            <p:ph type="title"/>
          </p:nvPr>
        </p:nvSpPr>
        <p:spPr/>
        <p:txBody>
          <a:bodyPr/>
          <a:lstStyle/>
          <a:p>
            <a:pPr marL="514350" indent="-514350">
              <a:buFont typeface="+mj-lt"/>
              <a:buAutoNum type="arabicPeriod" startAt="2"/>
            </a:pPr>
            <a:r>
              <a:rPr lang="en-GB" sz="3200" b="1">
                <a:solidFill>
                  <a:schemeClr val="bg1"/>
                </a:solidFill>
                <a:latin typeface="Segoe UI" panose="020B0502040204020203" pitchFamily="34" charset="0"/>
                <a:cs typeface="Segoe UI" panose="020B0502040204020203" pitchFamily="34" charset="0"/>
              </a:rPr>
              <a:t>Diagnosis</a:t>
            </a:r>
            <a:endParaRPr lang="en-GB" sz="3200" b="1">
              <a:latin typeface="Segoe UI" panose="020B0502040204020203" pitchFamily="34" charset="0"/>
              <a:cs typeface="Segoe UI" panose="020B0502040204020203" pitchFamily="34" charset="0"/>
            </a:endParaRPr>
          </a:p>
        </p:txBody>
      </p:sp>
      <p:sp>
        <p:nvSpPr>
          <p:cNvPr id="4" name="Content Placeholder 2">
            <a:extLst>
              <a:ext uri="{FF2B5EF4-FFF2-40B4-BE49-F238E27FC236}">
                <a16:creationId xmlns:a16="http://schemas.microsoft.com/office/drawing/2014/main" id="{F66F9FD8-1324-E216-95F8-2FE58E0CA906}"/>
              </a:ext>
            </a:extLst>
          </p:cNvPr>
          <p:cNvSpPr>
            <a:spLocks noGrp="1"/>
          </p:cNvSpPr>
          <p:nvPr>
            <p:ph idx="1"/>
          </p:nvPr>
        </p:nvSpPr>
        <p:spPr>
          <a:xfrm>
            <a:off x="838200" y="1110343"/>
            <a:ext cx="10515600" cy="5066620"/>
          </a:xfrm>
        </p:spPr>
        <p:txBody>
          <a:bodyPr/>
          <a:lstStyle/>
          <a:p>
            <a:pPr marL="285750" indent="-285750"/>
            <a:r>
              <a:rPr lang="en-GB" sz="2400">
                <a:solidFill>
                  <a:schemeClr val="bg1"/>
                </a:solidFill>
                <a:latin typeface="Segoe UI" panose="020B0502040204020203" pitchFamily="34" charset="0"/>
                <a:cs typeface="Segoe UI" panose="020B0502040204020203" pitchFamily="34" charset="0"/>
              </a:rPr>
              <a:t>1979 finance liberalised; labour repressed</a:t>
            </a:r>
          </a:p>
          <a:p>
            <a:pPr marL="285750" indent="-285750"/>
            <a:r>
              <a:rPr lang="en-GB" sz="2400">
                <a:solidFill>
                  <a:schemeClr val="bg1"/>
                </a:solidFill>
                <a:latin typeface="Segoe UI" panose="020B0502040204020203" pitchFamily="34" charset="0"/>
                <a:cs typeface="Segoe UI" panose="020B0502040204020203" pitchFamily="34" charset="0"/>
              </a:rPr>
              <a:t>Failed productivity / supply narrative.</a:t>
            </a:r>
          </a:p>
          <a:p>
            <a:pPr marL="285750" indent="-285750"/>
            <a:r>
              <a:rPr lang="en-GB" sz="2400">
                <a:solidFill>
                  <a:schemeClr val="bg1"/>
                </a:solidFill>
                <a:latin typeface="Segoe UI" panose="020B0502040204020203" pitchFamily="34" charset="0"/>
                <a:cs typeface="Segoe UI" panose="020B0502040204020203" pitchFamily="34" charset="0"/>
              </a:rPr>
              <a:t>Instead the relation between distribution/power and economy operates through demand </a:t>
            </a:r>
          </a:p>
          <a:p>
            <a:pPr marL="285750" indent="-285750"/>
            <a:r>
              <a:rPr lang="en-GB" sz="2400">
                <a:solidFill>
                  <a:schemeClr val="bg1"/>
                </a:solidFill>
                <a:latin typeface="Segoe UI" panose="020B0502040204020203" pitchFamily="34" charset="0"/>
                <a:cs typeface="Segoe UI" panose="020B0502040204020203" pitchFamily="34" charset="0"/>
              </a:rPr>
              <a:t>Conventional wisdoms inverted: </a:t>
            </a:r>
          </a:p>
          <a:p>
            <a:pPr marL="562046" lvl="1" indent="-400050"/>
            <a:r>
              <a:rPr lang="en-GB" i="1">
                <a:solidFill>
                  <a:schemeClr val="bg1"/>
                </a:solidFill>
                <a:latin typeface="Segoe UI" panose="020B0502040204020203" pitchFamily="34" charset="0"/>
                <a:cs typeface="Segoe UI" panose="020B0502040204020203" pitchFamily="34" charset="0"/>
              </a:rPr>
              <a:t>Supply excessive not demand (in relative terms)</a:t>
            </a:r>
          </a:p>
          <a:p>
            <a:pPr marL="562046" lvl="1" indent="-400050"/>
            <a:r>
              <a:rPr lang="en-GB" i="1">
                <a:solidFill>
                  <a:schemeClr val="bg1"/>
                </a:solidFill>
                <a:latin typeface="Segoe UI" panose="020B0502040204020203" pitchFamily="34" charset="0"/>
                <a:cs typeface="Segoe UI" panose="020B0502040204020203" pitchFamily="34" charset="0"/>
              </a:rPr>
              <a:t>The real danger is balance sheet inflation not price inflation</a:t>
            </a:r>
          </a:p>
          <a:p>
            <a:pPr marL="161996" lvl="1" indent="0">
              <a:buNone/>
            </a:pPr>
            <a:endParaRPr lang="en-GB" i="1">
              <a:solidFill>
                <a:schemeClr val="bg1"/>
              </a:solidFill>
              <a:latin typeface="Segoe UI" panose="020B0502040204020203" pitchFamily="34" charset="0"/>
              <a:cs typeface="Segoe UI" panose="020B0502040204020203" pitchFamily="34" charset="0"/>
            </a:endParaRPr>
          </a:p>
          <a:p>
            <a:pPr marL="514350" indent="-514350">
              <a:buFont typeface="+mj-lt"/>
              <a:buAutoNum type="arabicPeriod" startAt="3"/>
            </a:pPr>
            <a:r>
              <a:rPr lang="en-GB" sz="3200" b="1">
                <a:solidFill>
                  <a:schemeClr val="bg1"/>
                </a:solidFill>
                <a:latin typeface="Segoe UI" panose="020B0502040204020203" pitchFamily="34" charset="0"/>
                <a:cs typeface="Segoe UI" panose="020B0502040204020203" pitchFamily="34" charset="0"/>
              </a:rPr>
              <a:t>Conclusions</a:t>
            </a:r>
          </a:p>
          <a:p>
            <a:pPr marL="400050" indent="-400050"/>
            <a:r>
              <a:rPr lang="en-GB" sz="2400">
                <a:solidFill>
                  <a:schemeClr val="bg1"/>
                </a:solidFill>
                <a:latin typeface="Segoe UI" panose="020B0502040204020203" pitchFamily="34" charset="0"/>
                <a:cs typeface="Segoe UI" panose="020B0502040204020203" pitchFamily="34" charset="0"/>
              </a:rPr>
              <a:t>Domestic: strengthen purchasing power (and remove from wealth)</a:t>
            </a:r>
          </a:p>
          <a:p>
            <a:pPr marL="400050" indent="-400050"/>
            <a:r>
              <a:rPr lang="en-GB" sz="2400">
                <a:solidFill>
                  <a:schemeClr val="bg1"/>
                </a:solidFill>
                <a:latin typeface="Segoe UI" panose="020B0502040204020203" pitchFamily="34" charset="0"/>
                <a:cs typeface="Segoe UI" panose="020B0502040204020203" pitchFamily="34" charset="0"/>
              </a:rPr>
              <a:t>International: rebalance economic relations between nations</a:t>
            </a:r>
          </a:p>
          <a:p>
            <a:pPr marL="285750" indent="-285750">
              <a:buFont typeface="Arial" panose="020B0604020202020204" pitchFamily="34" charset="0"/>
              <a:buChar char="•"/>
            </a:pPr>
            <a:endParaRPr lang="en-GB" sz="1400"/>
          </a:p>
        </p:txBody>
      </p:sp>
    </p:spTree>
    <p:extLst>
      <p:ext uri="{BB962C8B-B14F-4D97-AF65-F5344CB8AC3E}">
        <p14:creationId xmlns:p14="http://schemas.microsoft.com/office/powerpoint/2010/main" val="35185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FE92-E339-3F34-5445-F3EF956DC59D}"/>
              </a:ext>
            </a:extLst>
          </p:cNvPr>
          <p:cNvSpPr>
            <a:spLocks noGrp="1"/>
          </p:cNvSpPr>
          <p:nvPr>
            <p:ph type="title"/>
          </p:nvPr>
        </p:nvSpPr>
        <p:spPr>
          <a:xfrm>
            <a:off x="277586" y="229064"/>
            <a:ext cx="4457700" cy="4941661"/>
          </a:xfrm>
        </p:spPr>
        <p:txBody>
          <a:bodyPr/>
          <a:lstStyle/>
          <a:p>
            <a:r>
              <a:rPr lang="en-GB" b="1">
                <a:solidFill>
                  <a:schemeClr val="bg1"/>
                </a:solidFill>
                <a:latin typeface="Segoe UI" panose="020B0502040204020203" pitchFamily="34" charset="0"/>
                <a:cs typeface="Segoe UI" panose="020B0502040204020203" pitchFamily="34" charset="0"/>
              </a:rPr>
              <a:t>The inaugural meeting of the International</a:t>
            </a:r>
            <a:br>
              <a:rPr lang="en-GB" b="1">
                <a:solidFill>
                  <a:schemeClr val="bg1"/>
                </a:solidFill>
                <a:latin typeface="Segoe UI" panose="020B0502040204020203" pitchFamily="34" charset="0"/>
                <a:cs typeface="Segoe UI" panose="020B0502040204020203" pitchFamily="34" charset="0"/>
              </a:rPr>
            </a:br>
            <a:r>
              <a:rPr lang="en-GB" b="1">
                <a:solidFill>
                  <a:schemeClr val="bg1"/>
                </a:solidFill>
                <a:latin typeface="Segoe UI" panose="020B0502040204020203" pitchFamily="34" charset="0"/>
                <a:cs typeface="Segoe UI" panose="020B0502040204020203" pitchFamily="34" charset="0"/>
              </a:rPr>
              <a:t> </a:t>
            </a:r>
            <a:br>
              <a:rPr lang="en-GB" b="1">
                <a:solidFill>
                  <a:schemeClr val="bg1"/>
                </a:solidFill>
                <a:latin typeface="Segoe UI" panose="020B0502040204020203" pitchFamily="34" charset="0"/>
                <a:cs typeface="Segoe UI" panose="020B0502040204020203" pitchFamily="34" charset="0"/>
              </a:rPr>
            </a:br>
            <a:r>
              <a:rPr lang="en-GB" sz="3600" b="1">
                <a:solidFill>
                  <a:schemeClr val="bg1"/>
                </a:solidFill>
                <a:latin typeface="Segoe UI" panose="020B0502040204020203" pitchFamily="34" charset="0"/>
                <a:cs typeface="Segoe UI" panose="020B0502040204020203" pitchFamily="34" charset="0"/>
              </a:rPr>
              <a:t>St Martin’s Lane</a:t>
            </a:r>
            <a:br>
              <a:rPr lang="en-GB" sz="3600" b="1">
                <a:solidFill>
                  <a:schemeClr val="bg1"/>
                </a:solidFill>
                <a:latin typeface="Segoe UI" panose="020B0502040204020203" pitchFamily="34" charset="0"/>
                <a:cs typeface="Segoe UI" panose="020B0502040204020203" pitchFamily="34" charset="0"/>
              </a:rPr>
            </a:br>
            <a:br>
              <a:rPr lang="en-GB" sz="3600" b="1">
                <a:solidFill>
                  <a:schemeClr val="bg1"/>
                </a:solidFill>
                <a:latin typeface="Segoe UI" panose="020B0502040204020203" pitchFamily="34" charset="0"/>
                <a:cs typeface="Segoe UI" panose="020B0502040204020203" pitchFamily="34" charset="0"/>
              </a:rPr>
            </a:br>
            <a:r>
              <a:rPr lang="en-GB" sz="3600" b="1">
                <a:solidFill>
                  <a:schemeClr val="bg1"/>
                </a:solidFill>
                <a:latin typeface="Segoe UI" panose="020B0502040204020203" pitchFamily="34" charset="0"/>
                <a:cs typeface="Segoe UI" panose="020B0502040204020203" pitchFamily="34" charset="0"/>
              </a:rPr>
              <a:t>28 September 1864</a:t>
            </a:r>
          </a:p>
        </p:txBody>
      </p:sp>
      <p:pic>
        <p:nvPicPr>
          <p:cNvPr id="3" name="Picture 2" descr="No photo description available.">
            <a:extLst>
              <a:ext uri="{FF2B5EF4-FFF2-40B4-BE49-F238E27FC236}">
                <a16:creationId xmlns:a16="http://schemas.microsoft.com/office/drawing/2014/main" id="{D0A8BF0F-97FB-1CCC-7D18-2FDF09DFB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6" y="229064"/>
            <a:ext cx="6852557" cy="577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3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D91A-CE54-8E34-5172-DC2A58CEB848}"/>
              </a:ext>
            </a:extLst>
          </p:cNvPr>
          <p:cNvSpPr>
            <a:spLocks noGrp="1"/>
          </p:cNvSpPr>
          <p:nvPr>
            <p:ph type="title"/>
          </p:nvPr>
        </p:nvSpPr>
        <p:spPr/>
        <p:txBody>
          <a:bodyPr/>
          <a:lstStyle/>
          <a:p>
            <a:r>
              <a:rPr lang="en-GB" b="1">
                <a:solidFill>
                  <a:schemeClr val="bg1"/>
                </a:solidFill>
                <a:latin typeface="Segoe UI" panose="020B0502040204020203" pitchFamily="34" charset="0"/>
                <a:cs typeface="Segoe UI" panose="020B0502040204020203" pitchFamily="34" charset="0"/>
              </a:rPr>
              <a:t>Outline</a:t>
            </a:r>
          </a:p>
        </p:txBody>
      </p:sp>
      <p:sp>
        <p:nvSpPr>
          <p:cNvPr id="3" name="Content Placeholder 2">
            <a:extLst>
              <a:ext uri="{FF2B5EF4-FFF2-40B4-BE49-F238E27FC236}">
                <a16:creationId xmlns:a16="http://schemas.microsoft.com/office/drawing/2014/main" id="{BEF252CD-3364-273C-B1B1-A85D6BF6AFC0}"/>
              </a:ext>
            </a:extLst>
          </p:cNvPr>
          <p:cNvSpPr>
            <a:spLocks noGrp="1"/>
          </p:cNvSpPr>
          <p:nvPr>
            <p:ph idx="1"/>
          </p:nvPr>
        </p:nvSpPr>
        <p:spPr/>
        <p:txBody>
          <a:bodyPr/>
          <a:lstStyle/>
          <a:p>
            <a:pPr marL="228600" indent="-228600">
              <a:buFont typeface="+mj-lt"/>
              <a:buAutoNum type="arabicPeriod"/>
            </a:pPr>
            <a:r>
              <a:rPr lang="en-GB" sz="3600">
                <a:solidFill>
                  <a:schemeClr val="bg1"/>
                </a:solidFill>
                <a:latin typeface="Segoe UI" panose="020B0502040204020203" pitchFamily="34" charset="0"/>
                <a:cs typeface="Segoe UI" panose="020B0502040204020203" pitchFamily="34" charset="0"/>
              </a:rPr>
              <a:t>Observations</a:t>
            </a:r>
            <a:endParaRPr lang="en-US" sz="3600">
              <a:solidFill>
                <a:schemeClr val="bg1"/>
              </a:solidFill>
              <a:latin typeface="Segoe UI" panose="020B0502040204020203" pitchFamily="34" charset="0"/>
              <a:cs typeface="Segoe UI" panose="020B0502040204020203" pitchFamily="34" charset="0"/>
            </a:endParaRPr>
          </a:p>
          <a:p>
            <a:pPr marL="323850" lvl="2" indent="-161925"/>
            <a:r>
              <a:rPr lang="en-GB" sz="3200">
                <a:solidFill>
                  <a:schemeClr val="bg1"/>
                </a:solidFill>
                <a:latin typeface="Segoe UI" panose="020B0502040204020203" pitchFamily="34" charset="0"/>
                <a:cs typeface="Segoe UI" panose="020B0502040204020203" pitchFamily="34" charset="0"/>
              </a:rPr>
              <a:t>real GDP doom loop </a:t>
            </a:r>
          </a:p>
          <a:p>
            <a:pPr marL="323850" lvl="2" indent="-161925"/>
            <a:r>
              <a:rPr lang="en-GB" sz="3200" i="1">
                <a:solidFill>
                  <a:schemeClr val="bg1"/>
                </a:solidFill>
                <a:latin typeface="Segoe UI" panose="020B0502040204020203" pitchFamily="34" charset="0"/>
                <a:cs typeface="Segoe UI" panose="020B0502040204020203" pitchFamily="34" charset="0"/>
              </a:rPr>
              <a:t>versus</a:t>
            </a:r>
            <a:r>
              <a:rPr lang="en-GB" sz="3200">
                <a:solidFill>
                  <a:schemeClr val="bg1"/>
                </a:solidFill>
                <a:latin typeface="Segoe UI" panose="020B0502040204020203" pitchFamily="34" charset="0"/>
                <a:cs typeface="Segoe UI" panose="020B0502040204020203" pitchFamily="34" charset="0"/>
              </a:rPr>
              <a:t> wealth boom loop</a:t>
            </a:r>
          </a:p>
          <a:p>
            <a:pPr marL="228600" indent="-228600">
              <a:buFont typeface="+mj-lt"/>
              <a:buAutoNum type="arabicPeriod"/>
            </a:pPr>
            <a:r>
              <a:rPr lang="en-GB" sz="3600">
                <a:solidFill>
                  <a:schemeClr val="bg1"/>
                </a:solidFill>
                <a:latin typeface="Segoe UI" panose="020B0502040204020203" pitchFamily="34" charset="0"/>
                <a:cs typeface="Segoe UI" panose="020B0502040204020203" pitchFamily="34" charset="0"/>
              </a:rPr>
              <a:t>Diagnosis / theory </a:t>
            </a:r>
          </a:p>
          <a:p>
            <a:pPr marL="228600" indent="-228600">
              <a:buFont typeface="+mj-lt"/>
              <a:buAutoNum type="arabicPeriod"/>
            </a:pPr>
            <a:r>
              <a:rPr lang="en-GB" sz="3600">
                <a:solidFill>
                  <a:schemeClr val="bg1"/>
                </a:solidFill>
                <a:latin typeface="Segoe UI" panose="020B0502040204020203" pitchFamily="34" charset="0"/>
                <a:cs typeface="Segoe UI" panose="020B0502040204020203" pitchFamily="34" charset="0"/>
              </a:rPr>
              <a:t>Conclusions</a:t>
            </a:r>
          </a:p>
          <a:p>
            <a:pPr marL="0" indent="0">
              <a:buNone/>
            </a:pPr>
            <a:endParaRPr lang="en-GB"/>
          </a:p>
        </p:txBody>
      </p:sp>
    </p:spTree>
    <p:extLst>
      <p:ext uri="{BB962C8B-B14F-4D97-AF65-F5344CB8AC3E}">
        <p14:creationId xmlns:p14="http://schemas.microsoft.com/office/powerpoint/2010/main" val="287232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8923-8E31-5A35-1BA2-063EB66D0240}"/>
              </a:ext>
            </a:extLst>
          </p:cNvPr>
          <p:cNvSpPr>
            <a:spLocks noGrp="1"/>
          </p:cNvSpPr>
          <p:nvPr>
            <p:ph type="title"/>
          </p:nvPr>
        </p:nvSpPr>
        <p:spPr/>
        <p:txBody>
          <a:bodyPr/>
          <a:lstStyle/>
          <a:p>
            <a:r>
              <a:rPr lang="en-GB" sz="3200" b="1">
                <a:solidFill>
                  <a:schemeClr val="bg1"/>
                </a:solidFill>
                <a:latin typeface="Segoe UI" panose="020B0502040204020203" pitchFamily="34" charset="0"/>
                <a:cs typeface="Segoe UI" panose="020B0502040204020203" pitchFamily="34" charset="0"/>
              </a:rPr>
              <a:t>Rebalancing power through rebalancing the economic relations between nations</a:t>
            </a:r>
          </a:p>
        </p:txBody>
      </p:sp>
      <p:sp>
        <p:nvSpPr>
          <p:cNvPr id="3" name="Content Placeholder 2">
            <a:extLst>
              <a:ext uri="{FF2B5EF4-FFF2-40B4-BE49-F238E27FC236}">
                <a16:creationId xmlns:a16="http://schemas.microsoft.com/office/drawing/2014/main" id="{F3FB0D07-DC9A-CABE-BE25-95DF1F07CC4C}"/>
              </a:ext>
            </a:extLst>
          </p:cNvPr>
          <p:cNvSpPr>
            <a:spLocks noGrp="1"/>
          </p:cNvSpPr>
          <p:nvPr>
            <p:ph idx="1"/>
          </p:nvPr>
        </p:nvSpPr>
        <p:spPr>
          <a:xfrm>
            <a:off x="838200" y="1825625"/>
            <a:ext cx="10515600" cy="4330246"/>
          </a:xfrm>
        </p:spPr>
        <p:txBody>
          <a:bodyPr/>
          <a:lstStyle/>
          <a:p>
            <a:pPr marL="0" indent="0">
              <a:buNone/>
            </a:pPr>
            <a:r>
              <a:rPr lang="en-GB" sz="2400">
                <a:solidFill>
                  <a:schemeClr val="bg1"/>
                </a:solidFill>
                <a:latin typeface="Segoe UI" panose="020B0502040204020203" pitchFamily="34" charset="0"/>
                <a:ea typeface="Calibri" panose="020F0502020204030204" pitchFamily="34" charset="0"/>
                <a:cs typeface="Times New Roman" panose="02020603050405020304" pitchFamily="18" charset="0"/>
              </a:rPr>
              <a:t>I</a:t>
            </a:r>
            <a:r>
              <a:rPr lang="en-GB" sz="240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 nations can learn to </a:t>
            </a:r>
            <a:r>
              <a:rPr lang="en-GB" sz="2400" b="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provide themselves with full employment by their domestic policy </a:t>
            </a:r>
            <a:r>
              <a:rPr lang="en-GB" sz="240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there need be no important economic forces calculated to set the interest of one country against that of its neighbours … </a:t>
            </a:r>
          </a:p>
          <a:p>
            <a:pPr marL="0" indent="0">
              <a:buNone/>
            </a:pPr>
            <a:r>
              <a:rPr lang="en-GB" sz="2400">
                <a:solidFill>
                  <a:schemeClr val="accent2"/>
                </a:solidFill>
                <a:effectLst/>
                <a:latin typeface="Segoe UI" panose="020B0502040204020203" pitchFamily="34" charset="0"/>
                <a:ea typeface="Calibri" panose="020F0502020204030204" pitchFamily="34" charset="0"/>
                <a:cs typeface="Times New Roman" panose="02020603050405020304" pitchFamily="18" charset="0"/>
              </a:rPr>
              <a:t>J. M. Keynes, </a:t>
            </a:r>
            <a:r>
              <a:rPr lang="en-GB" sz="24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The General Theory of Employment, Interest and Money</a:t>
            </a:r>
            <a:r>
              <a:rPr lang="en-GB" sz="240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1936</a:t>
            </a:r>
          </a:p>
          <a:p>
            <a:pPr marL="0" indent="0">
              <a:buNone/>
            </a:pPr>
            <a:endParaRPr lang="en-GB" sz="2400">
              <a:solidFill>
                <a:schemeClr val="bg1"/>
              </a:solidFill>
              <a:latin typeface="Segoe UI"/>
              <a:cs typeface="Segoe UI"/>
            </a:endParaRPr>
          </a:p>
          <a:p>
            <a:pPr marL="0" indent="0">
              <a:buNone/>
            </a:pPr>
            <a:r>
              <a:rPr lang="en-GB" sz="2400">
                <a:solidFill>
                  <a:schemeClr val="bg1"/>
                </a:solidFill>
                <a:latin typeface="Segoe UI"/>
                <a:cs typeface="Segoe UI"/>
              </a:rPr>
              <a:t>It is recognised at last that the expansion of international trade depends on the maintenance of Full Employment – and not the other way round … i.e. a solid foundation on which we could build a </a:t>
            </a:r>
            <a:r>
              <a:rPr lang="en-GB" sz="2400" b="1">
                <a:solidFill>
                  <a:schemeClr val="bg1"/>
                </a:solidFill>
                <a:latin typeface="Segoe UI"/>
                <a:cs typeface="Segoe UI"/>
              </a:rPr>
              <a:t>positive international full employment policy</a:t>
            </a:r>
            <a:r>
              <a:rPr lang="en-GB" sz="2400">
                <a:solidFill>
                  <a:schemeClr val="bg1"/>
                </a:solidFill>
                <a:latin typeface="Segoe UI"/>
                <a:cs typeface="Segoe UI"/>
              </a:rPr>
              <a:t>. This, in my view, transcends in importance all else. </a:t>
            </a:r>
          </a:p>
          <a:p>
            <a:pPr marL="0" indent="0">
              <a:buNone/>
            </a:pPr>
            <a:r>
              <a:rPr lang="en-GB" sz="2400">
                <a:solidFill>
                  <a:schemeClr val="accent2"/>
                </a:solidFill>
                <a:latin typeface="Segoe UI"/>
                <a:cs typeface="Segoe UI"/>
              </a:rPr>
              <a:t>Hugh Gaitskell</a:t>
            </a:r>
            <a:r>
              <a:rPr lang="en-GB" sz="2400">
                <a:solidFill>
                  <a:schemeClr val="bg1"/>
                </a:solidFill>
                <a:latin typeface="Segoe UI"/>
                <a:cs typeface="Segoe UI"/>
              </a:rPr>
              <a:t>, </a:t>
            </a:r>
            <a:r>
              <a:rPr lang="en-GB" sz="2400" i="1">
                <a:solidFill>
                  <a:schemeClr val="bg1"/>
                </a:solidFill>
                <a:latin typeface="Segoe UI"/>
                <a:cs typeface="Segoe UI"/>
              </a:rPr>
              <a:t>The Daily Herald</a:t>
            </a:r>
            <a:r>
              <a:rPr lang="en-GB" sz="2400">
                <a:solidFill>
                  <a:schemeClr val="bg1"/>
                </a:solidFill>
                <a:latin typeface="Segoe UI"/>
                <a:cs typeface="Segoe UI"/>
              </a:rPr>
              <a:t>, 1945 (cited in Williams, 1979, p. 217) </a:t>
            </a:r>
          </a:p>
          <a:p>
            <a:endParaRPr lang="en-GB"/>
          </a:p>
        </p:txBody>
      </p:sp>
    </p:spTree>
    <p:extLst>
      <p:ext uri="{BB962C8B-B14F-4D97-AF65-F5344CB8AC3E}">
        <p14:creationId xmlns:p14="http://schemas.microsoft.com/office/powerpoint/2010/main" val="177867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F289-2BB1-F5A9-7039-B9D880660D6E}"/>
              </a:ext>
            </a:extLst>
          </p:cNvPr>
          <p:cNvSpPr>
            <a:spLocks noGrp="1"/>
          </p:cNvSpPr>
          <p:nvPr>
            <p:ph type="title"/>
          </p:nvPr>
        </p:nvSpPr>
        <p:spPr/>
        <p:txBody>
          <a:bodyPr/>
          <a:lstStyle/>
          <a:p>
            <a:r>
              <a:rPr lang="en-GB" sz="3200" b="1">
                <a:solidFill>
                  <a:schemeClr val="bg1"/>
                </a:solidFill>
                <a:latin typeface="Segoe UI" panose="020B0502040204020203" pitchFamily="34" charset="0"/>
                <a:cs typeface="Segoe UI" panose="020B0502040204020203" pitchFamily="34" charset="0"/>
              </a:rPr>
              <a:t>Ernest Bevin, writing when Minister of Labour sometime between Oct. and Dec. 1940</a:t>
            </a:r>
          </a:p>
        </p:txBody>
      </p:sp>
      <p:sp>
        <p:nvSpPr>
          <p:cNvPr id="4" name="Content Placeholder 3">
            <a:extLst>
              <a:ext uri="{FF2B5EF4-FFF2-40B4-BE49-F238E27FC236}">
                <a16:creationId xmlns:a16="http://schemas.microsoft.com/office/drawing/2014/main" id="{C39B6A9E-5EED-5B75-4FCC-6FFA45AF6AD4}"/>
              </a:ext>
            </a:extLst>
          </p:cNvPr>
          <p:cNvSpPr>
            <a:spLocks noGrp="1"/>
          </p:cNvSpPr>
          <p:nvPr>
            <p:ph sz="half" idx="2"/>
          </p:nvPr>
        </p:nvSpPr>
        <p:spPr>
          <a:xfrm>
            <a:off x="5054600" y="1825625"/>
            <a:ext cx="6299200" cy="4351338"/>
          </a:xfrm>
        </p:spPr>
        <p:txBody>
          <a:bodyPr/>
          <a:lstStyle/>
          <a:p>
            <a:pPr marL="0" indent="0">
              <a:buNone/>
            </a:pPr>
            <a:r>
              <a:rPr lang="en-GB" sz="280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In short, international policy should be based not on the increase and safeguarding of the total trade and income of individual countries, but on the provision by international cooperation of the needs of human individuals … Britishers, Poles, Chileans, etc. being looked at together as human beings whose well-being is interdependent. </a:t>
            </a:r>
            <a:endParaRPr lang="en-GB"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1028" name="Picture 4" descr="Ernest Bevin, by Felix H. Man - NPG P12">
            <a:extLst>
              <a:ext uri="{FF2B5EF4-FFF2-40B4-BE49-F238E27FC236}">
                <a16:creationId xmlns:a16="http://schemas.microsoft.com/office/drawing/2014/main" id="{7C4F43AF-6542-5E23-C3B4-77D0CE72E88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3335439" cy="403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E37-E847-8683-4D36-46F0FDCA7642}"/>
              </a:ext>
            </a:extLst>
          </p:cNvPr>
          <p:cNvSpPr>
            <a:spLocks noGrp="1"/>
          </p:cNvSpPr>
          <p:nvPr>
            <p:ph type="title"/>
          </p:nvPr>
        </p:nvSpPr>
        <p:spPr/>
        <p:txBody>
          <a:bodyPr/>
          <a:lstStyle/>
          <a:p>
            <a:endParaRPr lang="en-GB"/>
          </a:p>
        </p:txBody>
      </p:sp>
      <p:pic>
        <p:nvPicPr>
          <p:cNvPr id="4" name="Picture 2">
            <a:extLst>
              <a:ext uri="{FF2B5EF4-FFF2-40B4-BE49-F238E27FC236}">
                <a16:creationId xmlns:a16="http://schemas.microsoft.com/office/drawing/2014/main" id="{9DECB4A9-594D-E43D-367B-783BFF3945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256" y="139498"/>
            <a:ext cx="7637343" cy="587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8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406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60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98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4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220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1A4C-0F01-40BB-ABC2-8EFB973D38B0}"/>
              </a:ext>
            </a:extLst>
          </p:cNvPr>
          <p:cNvSpPr>
            <a:spLocks noGrp="1"/>
          </p:cNvSpPr>
          <p:nvPr>
            <p:ph type="title"/>
          </p:nvPr>
        </p:nvSpPr>
        <p:spPr/>
        <p:txBody>
          <a:bodyPr/>
          <a:lstStyle/>
          <a:p>
            <a:r>
              <a:rPr lang="en-GB" b="1">
                <a:solidFill>
                  <a:schemeClr val="bg1"/>
                </a:solidFill>
              </a:rPr>
              <a:t>1a. The doom loop in real GDP </a:t>
            </a:r>
          </a:p>
        </p:txBody>
      </p:sp>
      <p:graphicFrame>
        <p:nvGraphicFramePr>
          <p:cNvPr id="10" name="Content Placeholder 9">
            <a:extLst>
              <a:ext uri="{FF2B5EF4-FFF2-40B4-BE49-F238E27FC236}">
                <a16:creationId xmlns:a16="http://schemas.microsoft.com/office/drawing/2014/main" id="{C66F6525-681C-B81E-BCDD-4F66E0EA9D2D}"/>
              </a:ext>
            </a:extLst>
          </p:cNvPr>
          <p:cNvGraphicFramePr>
            <a:graphicFrameLocks noGrp="1"/>
          </p:cNvGraphicFramePr>
          <p:nvPr>
            <p:ph idx="1"/>
          </p:nvPr>
        </p:nvGraphicFramePr>
        <p:xfrm>
          <a:off x="1028700" y="1152524"/>
          <a:ext cx="9461500" cy="4981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2915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c7089a6-7e34-4da5-8d2b-dd7bb62097c5" xsi:nil="true"/>
    <_ip_UnifiedCompliancePolicyProperties xmlns="http://schemas.microsoft.com/sharepoint/v3" xsi:nil="true"/>
    <lcf76f155ced4ddcb4097134ff3c332f xmlns="7f84c06d-aab4-4666-acbc-dd8b8feace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7" ma:contentTypeDescription="Create a new document." ma:contentTypeScope="" ma:versionID="bc75574e3b98711967d8cd8648dddec0">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b913963d0f473b1dade13373df478321"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E541D-B9D5-498D-9C93-56370582D516}">
  <ds:schemaRefs>
    <ds:schemaRef ds:uri="http://schemas.microsoft.com/sharepoint/v3/contenttype/forms"/>
  </ds:schemaRefs>
</ds:datastoreItem>
</file>

<file path=customXml/itemProps2.xml><?xml version="1.0" encoding="utf-8"?>
<ds:datastoreItem xmlns:ds="http://schemas.openxmlformats.org/officeDocument/2006/customXml" ds:itemID="{5A702EDB-78D2-4A9D-A91A-606A9BE432E1}">
  <ds:schemaRefs>
    <ds:schemaRef ds:uri="4c7089a6-7e34-4da5-8d2b-dd7bb62097c5"/>
    <ds:schemaRef ds:uri="7f84c06d-aab4-4666-acbc-dd8b8feace10"/>
    <ds:schemaRef ds:uri="c21c95aa-95dc-4e70-b944-a996db0d6d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F871C3-E1BC-47B4-97AB-0A45F68F846C}">
  <ds:schemaRefs>
    <ds:schemaRef ds:uri="4c7089a6-7e34-4da5-8d2b-dd7bb62097c5"/>
    <ds:schemaRef ds:uri="7f84c06d-aab4-4666-acbc-dd8b8feace10"/>
    <ds:schemaRef ds:uri="c21c95aa-95dc-4e70-b944-a996db0d6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From the doom loop to a (global) economy for work not wealth</vt:lpstr>
      <vt:lpstr>Outline</vt:lpstr>
      <vt:lpstr>PowerPoint Presentation</vt:lpstr>
      <vt:lpstr>1a. The doom loop in real GDP </vt:lpstr>
      <vt:lpstr>1a. The doom loop in real GDP </vt:lpstr>
      <vt:lpstr>1a. The doom loop in real GDP </vt:lpstr>
      <vt:lpstr>1a. The doom loop in real GDP </vt:lpstr>
      <vt:lpstr>1a. The doom loop in real GDP </vt:lpstr>
      <vt:lpstr>1a. The doom loop in real GDP </vt:lpstr>
      <vt:lpstr>1a. The doom loop in real GDP </vt:lpstr>
      <vt:lpstr>1a. The doom loop in real GDP </vt:lpstr>
      <vt:lpstr>PowerPoint Presentation</vt:lpstr>
      <vt:lpstr>1b. Doom loop in GDP v boom loop in wealth</vt:lpstr>
      <vt:lpstr>1b. Doom loop in GDP v boom loop in wealth</vt:lpstr>
      <vt:lpstr>1b. Outturn: annual percentage growth</vt:lpstr>
      <vt:lpstr>2. Diagnosis</vt:lpstr>
      <vt:lpstr>Instead the relation between distribution/power and the economy operates through demand  </vt:lpstr>
      <vt:lpstr>Diagnosis</vt:lpstr>
      <vt:lpstr>The inaugural meeting of the International   St Martin’s Lane  28 September 1864</vt:lpstr>
      <vt:lpstr>Rebalancing power through rebalancing the economic relations between nations</vt:lpstr>
      <vt:lpstr>Ernest Bevin, writing when Minister of Labour sometime between Oct. and Dec. 1940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doom loop to a (global) economy for work not wealth</dc:title>
  <dc:creator>Geoff Tily</dc:creator>
  <cp:revision>1</cp:revision>
  <dcterms:created xsi:type="dcterms:W3CDTF">2023-02-01T13:12:27Z</dcterms:created>
  <dcterms:modified xsi:type="dcterms:W3CDTF">2023-02-01T15:10:14Z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0x010100BA8C43C7D3003748A5DD6B68236E50AD</vt:lpwstr>
  </property>
  <property fmtid="{D5CDD505-2E9C-101B-9397-08002B2CF9AE}" pid="3" name="MediaServiceImageTags">
    <vt:lpwstr/>
  </property>
</Properties>
</file>