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3"/>
  </p:sldMasterIdLst>
  <p:notesMasterIdLst>
    <p:notesMasterId r:id="rId18"/>
  </p:notesMasterIdLst>
  <p:sldIdLst>
    <p:sldId id="256" r:id="rId4"/>
    <p:sldId id="385" r:id="rId5"/>
    <p:sldId id="257" r:id="rId6"/>
    <p:sldId id="356" r:id="rId7"/>
    <p:sldId id="360" r:id="rId8"/>
    <p:sldId id="388" r:id="rId9"/>
    <p:sldId id="435" r:id="rId10"/>
    <p:sldId id="443" r:id="rId11"/>
    <p:sldId id="363" r:id="rId12"/>
    <p:sldId id="279" r:id="rId13"/>
    <p:sldId id="446" r:id="rId14"/>
    <p:sldId id="278" r:id="rId15"/>
    <p:sldId id="444" r:id="rId16"/>
    <p:sldId id="384" r:id="rId17"/>
  </p:sldIdLst>
  <p:sldSz cx="12192000" cy="6858000"/>
  <p:notesSz cx="9144000" cy="6858000"/>
  <p:defaultTextStyle>
    <a:defPPr>
      <a:defRPr lang="en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A"/>
    <a:srgbClr val="FF0208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1CDDEE-E7C7-449A-B0F5-6C845913FB76}" v="1" dt="2023-02-08T16:31:07.2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9"/>
    <p:restoredTop sz="95377"/>
  </p:normalViewPr>
  <p:slideViewPr>
    <p:cSldViewPr snapToGrid="0">
      <p:cViewPr varScale="1">
        <p:scale>
          <a:sx n="90" d="100"/>
          <a:sy n="90" d="100"/>
        </p:scale>
        <p:origin x="1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microsoft.com/office/2016/11/relationships/changesInfo" Target="changesInfos/changesInfo1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ff Tily" userId="2a08a5b5-1b1b-46f6-a2e8-55cfc470ae13" providerId="ADAL" clId="{E01CDDEE-E7C7-449A-B0F5-6C845913FB76}"/>
    <pc:docChg chg="modNotesMaster">
      <pc:chgData name="Geoff Tily" userId="2a08a5b5-1b1b-46f6-a2e8-55cfc470ae13" providerId="ADAL" clId="{E01CDDEE-E7C7-449A-B0F5-6C845913FB76}" dt="2023-02-08T16:31:07.257" v="0"/>
      <pc:docMkLst>
        <pc:docMk/>
      </pc:docMkLst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1T23:29:00.96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5579 977 16383,'-66'-11'0,"0"-1"0,2-3 0,0-2 0,12 0 0,-10-8 0,3-1 0,-17-9 0,-11-7 0,-8-4 0,-1-1 0,2 1 0,9 5 0,11 7 0,0 1 0,11 6 0,0 0 0,-12-5 0,1-2 0,-13-6 0,-7-4 0,-4-1 0,2 0 0,6 4 0,10 5 0,16 9 0,-20-4 0,17 11 0,16 9 0,1 0 0,-16-9 0,2 2 0,-15 14 0,19-4 0,-3 0 0,4 7 0,2 2 0,-32-1 0,35 0 0,-1 0 0,-40 0 0,15 0 0,-19 7 0,36 7 0,-8 14 0,0 2 0,6 11 0,-14 6 0,26-3 0,-9 1 0,30-9 0,-5-4 0,11 5 0,-11 2 0,11-2 0,-6 8 0,8-7 0,-2 12 0,1-12 0,-1 13 0,7-6 0,-5 1 0,10-3 0,-4 1 0,0 1 0,-2 0 0,0 6 0,-4-6 0,4 8 0,-14 1 0,6-1 0,-2-12 0,0 0 0,-3 18 0,4-18 0,-1 0 0,-6 14 0,1 0 0,-6 1 0,13-3 0,-11-4 0,4 4 0,1-6 0,-7 9 0,13-3 0,-5-6 0,0 6 0,-13 18 0,2-16 0,-3 21 0,15-29 0,12-2 0,-5 6 0,11-6 0,-10 1 0,10 4 0,-4-12 0,5 13 0,1-6 0,-1 1 0,-6 4 0,6-12 0,-6 13 0,6-13 0,1 6 0,0-8 0,5 0 0,-3-6 0,3 4 0,1-4 0,-5 7 0,5 15 0,-1-12 0,-4 12 0,10-15 0,-10 6 0,9-5 0,-9 13 0,4-13 0,0 13 0,1-13 0,1 5 0,3 1 0,-8-6 0,8 5 0,-3-7 0,0 0 0,3 8 0,-3-6 0,0 21 0,3-18 0,-3 11 0,5-9 0,0-5 0,0 13 0,-5-13 0,3 13 0,-3-13 0,-1 13 0,5-6 0,-11 8 0,10-1 0,-10 9 0,11-7 0,-11 7 0,10-8 0,-10-1 0,11 1 0,-5-1 0,0 1 0,5 0 0,-11 7 0,10-5 0,-4 14 0,0-15 0,5-4 0,0 1 0,-4 20 0,5-20 0,0 0 0,-7 20 0,6 0 0,-6 0 0,7 0 0,0 1 0,0-1 0,0 0 0,0 9 0,0 12 0,0-15 0,0-18 0,0 1 0,0 19 0,0-18 0,0 1 0,0-9 0,0-1 0,0 5 0,0 0 0,0 0 0,0 1 0,0-1 0,0 0 0,4 5 0,0 1 0,1-1 0,0 4 0,0 3 0,1 5 0,1-4 0,1 9 0,1 0 0,-3-5 0,0 4 0,1-4 0,1 4 0,2-2 0,-1 13 0,1 2 0,-1-7 0,0 1 0,0 11 0,2 1 0,2-6 0,1 0 0,-3 2 0,0-3 0,2-16 0,0-2 0,-7 3 0,-2-4 0,0-15 0,-1-4 0,-3 26 0,-7 6 0,-7-41 0,-14 28 0,-2 0 0,1 0 0,3-8 0,11 6 0,-12 3 0,4 10 0,-1 10 0,-5 0 0,19-1 0,-6-28 0,2-1 0,10 21 0,-7-23 0,-1 0 0,3 25 0,-7 9 0,7-1 0,-4-4 0,11-16 0,-11 8 0,11-19 0,-4 7 0,0-14 0,5 6 0,-5-9 0,-1 9 0,6-6 0,-5 5 0,6 1 0,0-6 0,0 29 0,0-26 0,0 11 0,0-26 0,0 1 0,0-6 0,0 5 0,4-13 0,8 5 0,12-11 0,8 13 0,5-11 0,1 4 0,5-4 0,4 6 0,14-3 0,4 6 0,-2-8 0,6 2 0,-6 4 0,8-3 0,0 5 0,-8-7 0,6 0 0,-7-7 0,10 6 0,-10-12 0,7 5 0,-6-6 0,8 0 0,0 1 0,-8-2 0,6-5 0,-6 4 0,0-10 0,6 4 0,-15 0 0,7-5 0,0 5 0,-7-6 0,7 0 0,-8 0 0,-1 0 0,24 0 0,-9 0 0,11 0 0,-18 0 0,1 0 0,2 0 0,8 0 0,0 0 0,19-7 0,-14 5 0,15-11 0,-11 4 0,2-12 0,1 4 0,-3-4 0,-9 6 0,0-5 0,0 4 0,-8-10 0,6 4 0,13-7 0,-14 1 0,-3 9 0,1 0 0,7-10 0,-16 11 0,0 0 0,14-11 0,0 1 0,0-1 0,-8 2 0,6-1 0,-15 7 0,7-5 0,-8 6 0,-1-6 0,1 5 0,-1-4 0,1 5 0,-1 0 0,9-6 0,-6 5 0,5 0 0,1-5 0,25-1 0,-17-2 0,15-3 0,-31 5 0,-1 1 0,1 6 0,-8-4 0,6 4 0,-12-12 0,5 6 0,1-6 0,-7 7 0,13-1 0,-13 2 0,14-9 0,-13 6 0,13-6 0,-4 1 0,7-4 0,1-6 0,-1 6 0,-6-3 0,29-15 0,-30 9 0,-8 12 0,0-1 0,1-7 0,6-7 0,-6 1 0,-1 6 0,2-14 0,0 6 0,-6-14 0,5 4 0,-12-2 0,12 5 0,-12-5 0,5 4 0,-6-12 0,-2 14 0,2-14 0,0 7 0,0-9 0,3-20 0,-9 15 0,1 1 0,-2 0 0,-1-3 0,-2 9 0,0 0 0,3-5 0,-4-18 0,11 10 0,-11-8 0,3 17 0,1-7 0,-5 9 0,5-10 0,-6-11 0,1-2 0,-8 40 0,0-4 0,-3-30 0,-1-2 0,0 19 0,-1-1 0,-2 6 0,-2-4 0,1 4 0,0-5 0,0 3 0,0-3 0,0 3 0,0 13 0,0 1 0,0-6 0,0-1 0,0-5 0,0 1 0,1 13 0,-2-1 0,-5-15 0,-2 1 0,-2-26 0,-13-1 0,15 43 0,1 0 0,-9-40 0,2 8 0,-2-6 0,8 6 0,-5 1 0,9 27 0,-1-1 0,-10-32 0,10 37 0,1-1 0,-4-5 0,1 3 0,-1-16 0,0 11 0,0-1 0,0-17 0,1 27 0,0-2 0,5-39 0,-7 30 0,-2-1 0,6 2 0,-1-1 0,-1-10 0,-1 3 0,-5-30 0,5 1 0,0 22 0,1 25 0,0-1 0,-2-44 0,1 44 0,1 1 0,-2-42 0,-4 0 0,5 10 0,-7 2 0,1 8 0,6 1 0,-5 0 0,6 9 0,-7 1 0,1 8 0,0 1 0,-7-32 0,11 23 0,-9-23 0,11 23 0,-7-25 0,6 17 0,-1 11 0,0 1 0,0-4 0,-11-31 0,7 37 0,-1-29 0,-6 18 0,5-12 0,-5 17 0,7 0 0,-6 7 0,3-15 0,-9 14 0,10-6 0,-10 9 0,4-9 0,-6 6 0,-6-29 0,5 26 0,-3-11 0,5 18 0,1 6 0,0 0 0,-1-6 0,6 6 0,-4 0 0,5 1 0,-10-8 0,3 12 0,-14-29 0,14 35 0,-18-26 0,8 18 0,-9-5 0,10 7 0,3 14 0,10 4 0,5 5 0,-3-4 0,-7 0 0,8-2 0,-12 1 0,19 1 0,-9 9 0,5-14 0,-5 9 0,4-9 0,-2 6 0,7-2 0,-6-3 0,6 4 0,-2-4 0,4 1 0,4 0 0,-2 0 0,3-4 0,-5 8 0,0-4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4T17:42:58.980"/>
    </inkml:context>
    <inkml:brush xml:id="br0">
      <inkml:brushProperty name="width" value="0.3" units="cm"/>
      <inkml:brushProperty name="height" value="0.6" units="cm"/>
      <inkml:brushProperty name="color" value="#00FDFF"/>
      <inkml:brushProperty name="transparency" value="127"/>
      <inkml:brushProperty name="tip" value="rectangle"/>
      <inkml:brushProperty name="rasterOp" value="maskPen"/>
    </inkml:brush>
  </inkml:definitions>
  <inkml:trace contextRef="#ctx0" brushRef="#br0">1 226 16383,'68'0'0,"-7"0"0,-27 0 0,-2 0 0,9 0 0,-14 0 0,10 0 0,-19 0 0,13 0 0,-5 0 0,7 0 0,1 0 0,-1 0 0,10 0 0,-6 0 0,5-7 0,-9 5 0,1-6 0,0 8 0,-1 0 0,1-7 0,-10-2 0,8 0 0,-7-4 0,9 10 0,0-11 0,-2 11 0,2-11 0,15-3 0,-21 5 0,18-9 0,-20 19 0,-1-12 0,-1 12 0,-2-5 0,-5 7 0,7-7 0,0 6 0,-7-6 0,14 0 0,-14 4 0,15-4 0,-7 7 0,0-6 0,6 3 0,-14-2 0,15 5 0,-15 0 0,7 0 0,-1 0 0,-6-7 0,22 5 0,-21-5 0,12 7 0,-7 0 0,-5 0 0,12 0 0,-12 0 0,5 0 0,1 0 0,-7 0 0,14 0 0,-6 0 0,0 0 0,7 0 0,-7 0 0,0 0 0,7 0 0,-7 0 0,9 0 0,0 0 0,-2 0 0,2 0 0,0 8 0,-1-7 0,15 7 0,-10-8 0,10 0 0,-15 8 0,1-7 0,-1 14 0,0-13 0,10 14 0,-6-14 0,5 13 0,1-13 0,8 21 0,-3-20 0,-1 19 0,-13-19 0,0 4 0,-9-1 0,6-3 0,-6 2 0,1 2 0,5-5 0,-5 5 0,-2-7 0,8 7 0,-15-5 0,15 6 0,-15-1 0,14-6 0,-14 12 0,7-11 0,-2 4 0,-4-6 0,5 7 0,1-5 0,-7 12 0,6-13 0,0 6 0,-6 0 0,15-5 0,-6 5 0,-2-7 0,8 6 0,-15-3 0,15 3 0,-8-6 0,2 0 0,5 0 0,-13 0 0,12 0 0,11 0 0,-4 0 0,3 0 0,-8 0 0,-7 0 0,8 0 0,1 0 0,0 0 0,-9 0 0,6 0 0,-6 0 0,33 0 0,-26 0 0,33 0 0,-37 0 0,15 0 0,-9 0 0,9 0 0,-8 0 0,18 0 0,-8 0 0,2 0 0,4 0 0,-5 0 0,0 0 0,6 0 0,-16 0 0,7 0 0,0 0 0,-7 0 0,7 0 0,-9 0 0,-1 0 0,-7 0 0,5 0 0,-6 0 0,1 0 0,4 0 0,-4 0 0,7 0 0,1 0 0,0 0 0,-1 0 0,1 0 0,-1 0 0,10 0 0,-8 0 0,33 0 0,-28 0 0,27 0 0,-30 0 0,5 0 0,1 0 0,-6 0 0,14 0 0,-14 0 0,16 0 0,-18 0 0,32 0 0,-27 0 0,19 0 0,-27 0 0,2 0 0,-1 0 0,1 0 0,0 0 0,-1 0 0,1 0 0,-1 0 0,-8 0 0,7 0 0,-7 0 0,9 0 0,-2 0 0,2 0 0,0 0 0,9 0 0,-7 0 0,7 0 0,0-7 0,-8 4 0,18-5 0,-8 8 0,2 0 0,4 0 0,-14 0 0,16 0 0,-8 0 0,10 0 0,-10 0 0,7 0 0,-16 0 0,18 0 0,-9 0 0,25 0 0,-21 0 0,9 0 0,-15 0 0,-7 0 0,16 0 0,-6 0 0,9 0 0,-9 0 0,6 0 0,-7 0 0,25 0 0,-11 0 0,2 0 0,-9 0 0,-7 0 0,1 0 0,6 0 0,-7 0 0,11 0 0,-1 0 0,0 0 0,-1 0 0,2 0 0,-11 0 0,8 0 0,-17 0 0,7 0 0,-9 0 0,-1 0 0,1 0 0,-2 0 0,2 0 0,0-6 0,-1 3 0,1-5 0,-9 8 0,16 0 0,-13 0 0,14 0 0,-8 0 0,0 0 0,9 0 0,-8 0 0,9 0 0,-11 0 0,1 0 0,-1 0 0,9 0 0,19 0 0,9 0 0,3 0 0,-7 0 0,0 0 0,3 0 0,11 0 0,-11 0 0,8 0 0,28 9 0,-27-6 0,-22 5 0,-1 2 0,4 0 0,7 9 0,0-9 0,-8 6 0,7-5 0,2 7 0,2 2 0,11-9 0,0-2 0,-1-9 0,-3 0 0,14 0 0,1 0 0,16 0 0,0 0 0,-47 0 0,2 0 0,16 0 0,2 0 0,8 1 0,4-2 0,-18-2 0,4-2 0,0 1 0,0 2 0,1 2 0,-1-2 0,0-1 0,0-3 0,1 3 0,3 2 0,2 2 0,-2-1 0,-4 0 0,-1 0 0,3 0 0,12 0 0,3 0 0,-3 0 0,-10 0 0,-3 0 0,1 0 0,1 0 0,0 0 0,-4 0 0,14 0 0,-7 0 0,-5 0 0,-3 0 0,-13 0 0,-1 0 0,1 0 0,-4 0 0,50 0 0,-1 0 0,-1 0 0,-11 0 0,10 0 0,-24 0 0,23 0 0,-21 0 0,21 0 0,-23 0 0,11 0 0,-1 0 0,-9 0 0,9 0 0,-13 0 0,2 0 0,-1 0 0,-1 0 0,-10 0 0,9 0 0,-21 0 0,9 0 0,-11 0 0,0-8 0,1 6 0,-11-14 0,7 15 0,-16-14 0,17 5 0,-8-8 0,0 1 0,8 7 0,-7-6 0,9 6 0,0 0 0,1-7 0,-2 6 0,12 1 0,-8-6 0,9 14 0,-2-15 0,18 7 0,-11-1 0,7 3 0,-24 0 0,-10 6 0,9-6 0,-9-1 0,10 8 0,0-16 0,1 14 0,-2-12 0,26 12 0,-19-5 0,18 1 0,-23 4 0,-1-5 0,0 8 0,-1 0 0,2 0 0,-1 0 0,0 0 0,0 0 0,0 0 0,0 0 0,1 0 0,-11 0 0,7 0 0,-6 0 0,-1 0 0,7 0 0,-16 0 0,17 0 0,-16 0 0,5 0 0,-9 0 0,11 0 0,-9 0 0,8 0 0,0 0 0,-7 0 0,17 0 0,-8 0 0,1 0 0,7 0 0,-17 0 0,16 0 0,-7 8 0,25-5 0,-11 4 0,11-7 0,-25 0 0,8 0 0,-8 0 0,11 0 0,-1 0 0,-10 0 0,7 0 0,-6 0 0,24 0 0,-11 0 0,1 0 0,-7 0 0,-17 0 0,16 0 0,-16 0 0,17 0 0,-18 0 0,8 7 0,0-4 0,-7 11 0,7-12 0,-9 5 0,0 1 0,-1-6 0,1 13 0,-2-6 0,2 0 0,0 6 0,-1-5 0,1 7 0,0-1 0,-2 1 0,2 0 0,-1 0 0,1-1 0,-8 0 0,-4 0 0,2 0 0,-7-8 0,7 7 0,-10-14 0,1 12 0,1-4 0,-1 6 0,-1 0 0,1-6 0,0 3 0,6-4 0,-4 1 0,5-3 0,-8 0 0,7-4 0,-7 4 0,7-6 0,-7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24T17:43:07.044"/>
    </inkml:context>
    <inkml:brush xml:id="br0">
      <inkml:brushProperty name="width" value="0.3" units="cm"/>
      <inkml:brushProperty name="height" value="0.6" units="cm"/>
      <inkml:brushProperty name="color" value="#00FDFF"/>
      <inkml:brushProperty name="transparency" value="127"/>
      <inkml:brushProperty name="tip" value="rectangle"/>
      <inkml:brushProperty name="rasterOp" value="maskPen"/>
    </inkml:brush>
  </inkml:definitions>
  <inkml:trace contextRef="#ctx0" brushRef="#br0">1 87 16383,'109'4'0,"0"2"0,0-1 0,0 1 0,-1-2 0,1 2 0,0-1 0,1 1 0,-1-2 0,0 2 0,0-1 0,0 0 0,0 0 0,0 1 0,-1 0 0,1-2 0,0 2 0,0-1 0,0 1 0,1-2 0,-1 2 0,0-1 0,0 1 0,0-2 0,-1 2 0,1-1 0,0 1 0,0-2 0,0 2 0,0-1 0,0 0 0,0 0 0,1 1 0,3 0 0,5-2 0,3 2 0,1-1 0,3 2 0,1-2 0,1 1 0,2-1 0,-1 2 0,-1-1 0,1-1 0,-1 1 0,-3-1 0,0 1 0,-4-1 0,-3 1 0,-2-2 0,-4 1 0,-3-1 0,-6 1 0,-4-1 0,-6 0 0,-5-1 0,-7-1 0,-7 0 0,-6 1 0,-9-2 0,-6 0 0,42 0 0,-30-1 0,13-3 0,12-3 0,13-3 0,9-1 0,2 0 0,-9 0 0,-14 2 0,3 2 0,-10 0 0,7-2 0,1-2 0,12-2 0,4 0 0,-7 1 0,-16 2 0,15 1 0,-11 3 0,1-8 0,-3 3 0,-6 9 0,-1 0 0,3-9 0,0-2 0,-10 5 0,-1 1 0,4-1 0,5 0 0,22-9 0,-5 1 0,-33 14 0,-4-2 0,19-16 0,-7 1 0,-4 14 0,8-14 0,-19 18 0,18 0 0,19 0 0,17 0 0,-37-6 0,4 1 0,0 4 0,1-1 0,13-9 0,2 0 0,1 2 0,3 4 0,-18-1 0,2 2 0,1-1 0,-5 1 0,0-1 0,2 2 0,13 2 0,5 2 0,-1-1 0,-9 0 0,1 0 0,7 0 0,-1 0 0,9 0 0,0 0 0,-4 0 0,8 0 0,-4 0 0,4 0 0,-13 0 0,4 0 0,-2 0 0,-4 0 0,7 0 0,-6 0 0,-1 0 0,0 0 0,-2 0 0,0 0 0,0 0 0,0 0 0,0 0 0,-1 0 0,-1 0 0,0 0 0,-6 0 0,-1 0 0,2 0 0,6 0 0,0 0 0,-1 0 0,-5 0 0,1 0 0,0 0 0,7 0 0,4 0 0,4 0 0,-7 0 0,5 0 0,0 0 0,-4 0 0,14 0 0,-4-1 0,5 2 0,-9 1 0,5 3 0,-2-2 0,-7 0 0,-6-1 0,-6-2 0,-3 2 0,28 3 0,-3 2 0,-4 0 0,-4-2 0,-17-4 0,-1 0 0,13 6 0,2-1 0,-17-6 0,-1 0 0,-6 0 0,-3 0 0,-7 0 0,-2 0 0,34 0 0,11 0 0,-33 0 0,5 0 0,-10 0 0,-10 0 0,9 0 0,-10 0 0,-2 0 0,12 0 0,-8 0 0,20 0 0,-21 0 0,20 0 0,-19 0 0,19 0 0,-19 0 0,19 0 0,-20 0 0,10 0 0,-2 0 0,28 0 0,-18 0 0,-6 0 0,-1 0 0,9 0 0,-3 0 0,3 0 0,23 0 0,-40 0 0,-2 0 0,34 0 0,-12 0 0,0 0 0,-1 0 0,1 0 0,0 0 0,-24 0 0,3 0 0,29 0 0,-29 0 0,-3 0 0,24 0 0,0 0 0,-11 0 0,7 0 0,-18 0 0,20 0 0,-10 0 0,0 0 0,44 0 0,-45 0 0,45 0 0,-55 0 0,10 0 0,-22 0 0,9 0 0,-19 0 0,18 0 0,-16 0 0,6 0 0,-10 0 0,-6 0 0,-4 0 0,-6 0 0,-2 0 0,8 0 0,-6 0 0,5 0 0,-1 0 0,1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08:35:12.89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77 16383,'96'-6'0,"0"0"0,0 0 0,0 0 0,0 0 0,10-1 0,3-1 0,-13 2 0,-30 3 0,-27 3 0,-15 0 0,-6 0 0,12 0 0,1 0 0,-1 0 0,0 0 0,-1 0 0,-3 0 0,4 0 0,-1 0 0,-3 0 0,4 0 0,-1 0 0,-3 0 0,9 0 0,-16 0 0,10 0 0,-6 0 0,2 0 0,4 0 0,0 0 0,-10-5 0,13-1 0,-8 0 0,-1 1 0,9 5 0,-13 0 0,15 0 0,-4 0 0,-5 0 0,8 0 0,-14 0 0,10 0 0,-1 0 0,-3 0 0,4 0 0,0 0 0,2 0 0,-7 0 0,4 0 0,-4 0 0,1 0 0,8 0 0,-10 0 0,5 0 0,-2 0 0,-2 0 0,7 0 0,-7 0 0,3 0 0,-1 0 0,-3 0 0,8 0 0,-7 0 0,3 0 0,1 0 0,-4 0 0,4 0 0,-1 0 0,-4 0 0,9 0 0,-9 0 0,4 0 0,0 0 0,-4 0 0,3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08:35:23.03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0 16383,'57'0'0,"0"0"0,12 0 0,-4 0 0,1 0 0,-12 0 0,1 0 0,29 0 0,8 0 0,-2 0 0,-20 0 0,-10 0 0,-12 0 0,-7 0 0,-1 0 0,-7 0 0,-1 0 0,0 0 0,-6 0 0,13 0 0,-6 0 0,8 0 0,-1 0 0,1 0 0,-1 0 0,1 0 0,-1 0 0,1 0 0,-8 6 0,6-5 0,-13 10 0,13-9 0,-13 3 0,6 0 0,-7-3 0,6 3 0,-4-5 0,22 6 0,-20-5 0,14 10 0,-18-10 0,-1 5 0,1-1 0,4-3 0,-4 8 0,3-9 0,-5 9 0,4-8 0,-4 2 0,9-4 0,-9 5 0,4-3 0,0 3 0,-3-5 0,2 5 0,1-4 0,-5 4 0,8 0 0,-7 1 0,3 0 0,0-1 0,-3-5 0,7 0 0,-4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22T08:35:28.410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25 16383,'60'0'0,"-1"0"0,1 0 0,-3 0 0,35 0 0,3 0 0,-38 0 0,0 0 0,-5 0 0,-2 0 0,33 0 0,5 0 0,-18 0 0,-8 0 0,4 0 0,-15 0 0,-1 0 0,-1 0 0,-8 0 0,7 0 0,-12 0 0,19 0 0,-27 0 0,19 0 0,-14 0 0,1 0 0,-3-11 0,1 8 0,-5-7 0,-2 10 0,3 0 0,-8 0 0,20 0 0,-19 0 0,17 0 0,-14 0 0,1 0 0,7 0 0,-13 0 0,19 0 0,-18 0 0,12 0 0,-10 0 0,0 0 0,10 0 0,-9 0 0,4 0 0,-1 0 0,-2 0 0,6 0 0,-7 0 0,7 0 0,-3 0 0,-1 0 0,0 0 0,-1 0 0,2 0 0,-1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CA821B-3155-244C-BCF5-30CFCBBFC9F1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D3B31-E340-3247-A954-FAE158B4C0A8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25635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3C128-A97E-8DDD-E271-08E49D1E41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6502B-FA72-BA8D-9CE8-3364F11982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FDAD29-5309-4C5A-8021-8C5E7CD5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ABEA5-793B-3988-343A-6E27DC474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0B565-44AB-A81D-18F1-E7897F54E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18295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A297-4BBD-BAE8-9A8B-C37C47EF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AE881-9302-CFA3-0A3F-6D4CB9C9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0C17BA-609B-612A-5EC8-5621481C2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8FD27-968D-B53A-63A2-FCBF6FCDFD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8A96E-158D-E6B0-B05E-B0CA8AB4C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628653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CA7410-45BE-4293-9E60-51C0A91FA5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10A908-200A-8F5B-BBEC-529C8D1D8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36F87-A233-E89F-87AA-3837801DC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E0995-54ED-40EC-8223-453A9DFC0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7DBCD-170C-2579-D512-6BBC96C16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384479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BDD3-F65F-64AB-5224-BAC4D317C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394217-BF06-C3EA-4882-D39D5CBDE9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9629E5-0C7A-7D01-67BC-2243B2C25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5C31C-8716-53C4-0604-F66ACFC43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32B4BA-BCA8-D9C3-53FD-A0D357D09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06221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9B65F-6FD0-99D7-31D5-B816DC37E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E92DF6-3ADD-7BB4-1C4E-68B2EAFE06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919FD-8745-603C-50CE-201C5C8A0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1F6D8-6942-5287-846F-7FCD31014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86ACC-C7A9-CCC5-B93A-4A08C7CA9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63880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5446A-E414-E8E4-8EF2-ACA03C0B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C3B2-528E-ECA0-3AC4-35C268BFCB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CBADC-BFB7-DF21-2F93-9F3EC8D2D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BAACCE-964F-E299-E245-6B054BB63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176266-5340-30BD-DBCF-8AEBBEEB9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CD2AB-B794-B0F2-7572-6BA6A38C0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909311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3724DB-3820-5579-2A23-2D999FFDF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311DA-F7F5-0C32-EA2A-DCB12C2AB0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D76131-C656-A00B-82E5-07415C8157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F60C38-A4EA-CBC2-FB46-CBC1DA408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C1CD03-C816-1544-09DF-104C047380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5D6ACB-7BFE-1199-7AFD-8AA59F5D3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668187-7F93-3252-C3E9-5DB3DC7B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AF2A13-BFC7-1616-A8D8-00E20AB9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957356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5F462-25D1-BC5F-CA80-59AE85C4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FB35FC-BD50-35A9-3574-7FF631E20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B43BE-15A3-38DD-41CE-72F488BC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621193-2B08-B744-1FE3-F77B219F8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118448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82CAB-2296-3924-05E1-B9EA7560E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1F05CD-2D1A-EBDF-E9ED-84276ABF2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1106E9-1C8B-3E36-F943-F9BD1A29B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560430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C739-BEC6-091B-7896-F10EB3643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2E3333-123E-9366-5308-CB1EC0F939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5C4B20-26B0-A699-8284-E1C3EEBCFD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4E1C8F-DBFC-41E0-E88B-53C2129D7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32B3A-A539-745C-F14E-BAA5DF27D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47E167-3776-EFFE-8F34-3BD2F83F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87531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C5186-3862-4F72-5211-151EF3CFD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168CD3-311B-6CB0-5C7C-1BCB8FB97E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AD59B-08D4-B5E4-E73E-2036372320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E7318C-0892-685A-71E7-1F69AEC36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BC95B9-9F73-1375-FC85-1E07D1B3E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5A719-7F6B-B683-E663-53D1F6AB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8790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F7A3FF-DC7D-0F80-0A86-46BAFF52B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8358BE-F3F3-9603-4D55-358F82AB9A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B6748-FDB7-5B4C-26FD-34862632EF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1713F-59FF-4247-9EB2-2FED86CA316B}" type="datetimeFigureOut">
              <a:rPr lang="en-BE" smtClean="0"/>
              <a:t>02/08/2023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ACA1EF-CCE9-DBD6-29F1-D1225A0E94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0EC51-C41C-BC29-0D35-B71C5B6065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45ED1-A79F-3A42-B833-AE32F55EC8F9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469641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ustomXml" Target="../ink/ink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.xml"/><Relationship Id="rId5" Type="http://schemas.openxmlformats.org/officeDocument/2006/relationships/image" Target="../media/image16.png"/><Relationship Id="rId4" Type="http://schemas.openxmlformats.org/officeDocument/2006/relationships/customXml" Target="../ink/ink4.xm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water, water sport, sport&#10;&#10;Description automatically generated">
            <a:extLst>
              <a:ext uri="{FF2B5EF4-FFF2-40B4-BE49-F238E27FC236}">
                <a16:creationId xmlns:a16="http://schemas.microsoft.com/office/drawing/2014/main" id="{84669B00-5CA9-6B1C-D856-3FCE55FF7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1E313E-12FF-B9F6-4F41-709A69602A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512763"/>
            <a:ext cx="10541000" cy="1557337"/>
          </a:xfrm>
        </p:spPr>
        <p:txBody>
          <a:bodyPr>
            <a:noAutofit/>
          </a:bodyPr>
          <a:lstStyle/>
          <a:p>
            <a:r>
              <a:rPr lang="en-BE" sz="2800" b="1" dirty="0">
                <a:solidFill>
                  <a:srgbClr val="FFFFFF"/>
                </a:solidFill>
              </a:rPr>
              <a:t>TUC </a:t>
            </a:r>
            <a:r>
              <a:rPr lang="en-GB" sz="2800" b="1" dirty="0">
                <a:solidFill>
                  <a:srgbClr val="FFFFFF"/>
                </a:solidFill>
              </a:rPr>
              <a:t>Conference: Economics for workers not wealth</a:t>
            </a:r>
            <a:br>
              <a:rPr lang="en-GB" sz="3600" b="1" dirty="0">
                <a:solidFill>
                  <a:srgbClr val="FFFFFF"/>
                </a:solidFill>
              </a:rPr>
            </a:br>
            <a:r>
              <a:rPr lang="en-GB" sz="2800" dirty="0">
                <a:solidFill>
                  <a:srgbClr val="FFFFFF"/>
                </a:solidFill>
                <a:latin typeface="MuseoSans"/>
                <a:ea typeface="+mj-ea"/>
                <a:cs typeface="+mj-cs"/>
              </a:rPr>
              <a:t>2 February 2023</a:t>
            </a:r>
            <a:br>
              <a:rPr lang="en-GB" sz="2800" dirty="0">
                <a:solidFill>
                  <a:srgbClr val="FFFFFF"/>
                </a:solidFill>
                <a:latin typeface="MuseoSans"/>
                <a:ea typeface="+mj-ea"/>
                <a:cs typeface="+mj-cs"/>
              </a:rPr>
            </a:br>
            <a:br>
              <a:rPr lang="en-GB" sz="1200" dirty="0">
                <a:solidFill>
                  <a:srgbClr val="FFFFFF"/>
                </a:solidFill>
                <a:latin typeface="MuseoSans"/>
                <a:ea typeface="+mj-ea"/>
                <a:cs typeface="+mj-cs"/>
              </a:rPr>
            </a:br>
            <a:r>
              <a:rPr lang="en-GB" sz="2800" dirty="0">
                <a:solidFill>
                  <a:srgbClr val="FFFFFF"/>
                </a:solidFill>
                <a:latin typeface="MuseoSans"/>
                <a:ea typeface="+mj-ea"/>
                <a:cs typeface="+mj-cs"/>
              </a:rPr>
              <a:t>Panel: The international landscape for a workers' economy</a:t>
            </a:r>
            <a:endParaRPr lang="en-BE" sz="3600" b="1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E4E65-CB2D-72E7-6379-5E8913992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067300"/>
            <a:ext cx="10109200" cy="1277938"/>
          </a:xfrm>
        </p:spPr>
        <p:txBody>
          <a:bodyPr>
            <a:normAutofit/>
          </a:bodyPr>
          <a:lstStyle/>
          <a:p>
            <a:r>
              <a:rPr lang="en-GB" sz="3200" i="0" u="none" strike="noStrike" dirty="0">
                <a:effectLst/>
                <a:latin typeface="MuseoSans"/>
              </a:rPr>
              <a:t>Andrew Fischer</a:t>
            </a:r>
          </a:p>
          <a:p>
            <a:r>
              <a:rPr lang="en-GB" sz="3200" i="0" u="none" strike="noStrike" dirty="0">
                <a:effectLst/>
                <a:latin typeface="MuseoSans"/>
              </a:rPr>
              <a:t>Institute of Social Studies, Erasmus University Rotterdam</a:t>
            </a:r>
          </a:p>
          <a:p>
            <a:pPr algn="l"/>
            <a:endParaRPr lang="en-GB" sz="3200" b="1" dirty="0">
              <a:solidFill>
                <a:srgbClr val="FFFFFF"/>
              </a:solidFill>
              <a:latin typeface="MuseoSan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777426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4035" y="155467"/>
            <a:ext cx="8583930" cy="402472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+mn-lt"/>
              </a:rPr>
              <a:t>Zambia, current account, 1978-2021 (millions current $US)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2D74E560-F908-E1F4-80E6-9BA473738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000" y="557939"/>
            <a:ext cx="11176000" cy="6182226"/>
          </a:xfrm>
          <a:ln w="25400">
            <a:solidFill>
              <a:srgbClr val="FFFF00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34CFEF2-1D8A-7D73-A185-7C566B77E996}"/>
              </a:ext>
            </a:extLst>
          </p:cNvPr>
          <p:cNvSpPr/>
          <p:nvPr/>
        </p:nvSpPr>
        <p:spPr>
          <a:xfrm>
            <a:off x="10387965" y="897467"/>
            <a:ext cx="1143635" cy="5401733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13308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884C2-B9AA-BAD8-5228-21BD9932A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631"/>
            <a:ext cx="10515600" cy="515406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+mn-lt"/>
              </a:rPr>
              <a:t>Zambia, goods trade, 1978-2021 (millions current $US)</a:t>
            </a:r>
            <a:endParaRPr lang="en-BE" sz="3200" dirty="0"/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91352C58-32E7-7E04-855E-77A963332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8433" y="778639"/>
            <a:ext cx="11015133" cy="591373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5AC4E-3DB4-F55B-6804-E98A4DC483B5}"/>
              </a:ext>
            </a:extLst>
          </p:cNvPr>
          <p:cNvSpPr/>
          <p:nvPr/>
        </p:nvSpPr>
        <p:spPr>
          <a:xfrm>
            <a:off x="10337165" y="1219200"/>
            <a:ext cx="1143635" cy="3217334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163475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116053"/>
            <a:ext cx="11633200" cy="5492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Zambia, selected other investment + portfolio, millions $US (current), 1997-2021</a:t>
            </a:r>
            <a:endParaRPr lang="en-US" sz="2800" dirty="0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5E91D26A-66BC-DFE4-2620-02F06E815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606829"/>
            <a:ext cx="10744200" cy="625117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031E76-589C-E513-A325-AA15F8C632BA}"/>
              </a:ext>
            </a:extLst>
          </p:cNvPr>
          <p:cNvSpPr/>
          <p:nvPr/>
        </p:nvSpPr>
        <p:spPr>
          <a:xfrm>
            <a:off x="10244667" y="1032933"/>
            <a:ext cx="1083733" cy="4064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4468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211894B-78B6-9AC4-4BE5-16376A6DE8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86" y="57816"/>
            <a:ext cx="11933695" cy="6736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4BF788-E21B-D474-F4D0-4CC6E49B87A0}"/>
              </a:ext>
            </a:extLst>
          </p:cNvPr>
          <p:cNvSpPr txBox="1"/>
          <p:nvPr/>
        </p:nvSpPr>
        <p:spPr>
          <a:xfrm>
            <a:off x="9887919" y="5424406"/>
            <a:ext cx="135966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BE" dirty="0"/>
              <a:t>-29% of GDP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1844162-FF72-75EA-3A13-14595BECA73B}"/>
              </a:ext>
            </a:extLst>
          </p:cNvPr>
          <p:cNvCxnSpPr/>
          <p:nvPr/>
        </p:nvCxnSpPr>
        <p:spPr>
          <a:xfrm>
            <a:off x="11247587" y="5731745"/>
            <a:ext cx="376142" cy="123987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941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B8DA3-2AFC-F96D-542E-0B145F91E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876" y="365125"/>
            <a:ext cx="10237923" cy="955675"/>
          </a:xfrm>
        </p:spPr>
        <p:txBody>
          <a:bodyPr>
            <a:normAutofit/>
          </a:bodyPr>
          <a:lstStyle/>
          <a:p>
            <a:pPr algn="ctr"/>
            <a:r>
              <a:rPr lang="en-BE" sz="3600" b="1" dirty="0"/>
              <a:t>Internationalist Agenda for a Worker’s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B35AE0-6CCA-231B-8E24-50E1B165D9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8863" y="1320800"/>
            <a:ext cx="10393337" cy="497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Imperative of (progressive) redistribution for development</a:t>
            </a:r>
          </a:p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As first step, reverse </a:t>
            </a:r>
            <a:r>
              <a:rPr lang="en-GB" sz="3000" b="1" dirty="0">
                <a:latin typeface="Calibri" panose="020F0502020204030204" pitchFamily="34" charset="0"/>
                <a:cs typeface="Calibri" panose="020F0502020204030204" pitchFamily="34" charset="0"/>
              </a:rPr>
              <a:t>regressive</a:t>
            </a: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 redistribution from poor to rich (through illicit financial flows, or even licit flows)</a:t>
            </a:r>
          </a:p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Debt restructuring and/or cancellation without punitive conditionalities needed, BUT</a:t>
            </a:r>
          </a:p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Needs to be accompanied by international financial reform + </a:t>
            </a:r>
          </a:p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Important not to lose focus on underlying structural factors and the dominance of foreign ownership that drive outflows </a:t>
            </a:r>
          </a:p>
          <a:p>
            <a:pPr marL="0" indent="0">
              <a:buNone/>
            </a:pPr>
            <a:r>
              <a:rPr lang="en-GB" sz="3000" dirty="0">
                <a:latin typeface="Calibri" panose="020F0502020204030204" pitchFamily="34" charset="0"/>
                <a:cs typeface="Calibri" panose="020F0502020204030204" pitchFamily="34" charset="0"/>
              </a:rPr>
              <a:t>Redistribution beyond tax &amp; spend + space for development strategies, which need stable forms of external finance</a:t>
            </a:r>
          </a:p>
        </p:txBody>
      </p:sp>
    </p:spTree>
    <p:extLst>
      <p:ext uri="{BB962C8B-B14F-4D97-AF65-F5344CB8AC3E}">
        <p14:creationId xmlns:p14="http://schemas.microsoft.com/office/powerpoint/2010/main" val="177629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E6689-DE91-525A-639B-5F51E95BA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3038" y="4816757"/>
            <a:ext cx="10106638" cy="1325563"/>
          </a:xfrm>
        </p:spPr>
        <p:txBody>
          <a:bodyPr>
            <a:normAutofit/>
          </a:bodyPr>
          <a:lstStyle/>
          <a:p>
            <a:r>
              <a:rPr lang="en-BE" sz="2800" dirty="0"/>
              <a:t>‘</a:t>
            </a:r>
            <a:r>
              <a:rPr lang="en-GB" sz="2800" b="0" i="0" u="none" strike="noStrike" dirty="0">
                <a:solidFill>
                  <a:srgbClr val="121212"/>
                </a:solidFill>
                <a:effectLst/>
                <a:latin typeface="opensans"/>
              </a:rPr>
              <a:t>as of 15 March 2021, 85% of the 107 COVID-19 loans negotiated between the IMF and 85 governments indicate plans to undertake austerity once the health crisis abates.’</a:t>
            </a:r>
            <a:endParaRPr lang="en-BE" sz="2800" dirty="0"/>
          </a:p>
        </p:txBody>
      </p:sp>
      <p:pic>
        <p:nvPicPr>
          <p:cNvPr id="5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173CA8-87A9-D49C-357C-77E4D5E8F5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3038" y="0"/>
            <a:ext cx="9579625" cy="4351338"/>
          </a:xfrm>
        </p:spPr>
      </p:pic>
    </p:spTree>
    <p:extLst>
      <p:ext uri="{BB962C8B-B14F-4D97-AF65-F5344CB8AC3E}">
        <p14:creationId xmlns:p14="http://schemas.microsoft.com/office/powerpoint/2010/main" val="1160599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888B3-CEBE-CD7F-929A-B34F7D01C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7" name="Content Placeholder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32344B7-E007-B626-F042-FAFE8069D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126" y="137883"/>
            <a:ext cx="12204022" cy="6694137"/>
          </a:xfrm>
        </p:spPr>
      </p:pic>
      <p:pic>
        <p:nvPicPr>
          <p:cNvPr id="8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720A87-854F-6569-FD0E-2E3E4B5F8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707" y="2203876"/>
            <a:ext cx="8162441" cy="4641134"/>
          </a:xfrm>
          <a:prstGeom prst="rect">
            <a:avLst/>
          </a:prstGeom>
        </p:spPr>
      </p:pic>
      <p:pic>
        <p:nvPicPr>
          <p:cNvPr id="9" name="Content Placeholder 8" descr="Graphical user interface&#10;&#10;Description automatically generated">
            <a:extLst>
              <a:ext uri="{FF2B5EF4-FFF2-40B4-BE49-F238E27FC236}">
                <a16:creationId xmlns:a16="http://schemas.microsoft.com/office/drawing/2014/main" id="{49F1A2A7-78E9-A62B-223D-B73657065A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26" y="0"/>
            <a:ext cx="7025959" cy="3872872"/>
          </a:xfrm>
          <a:prstGeom prst="rect">
            <a:avLst/>
          </a:prstGeom>
        </p:spPr>
      </p:pic>
      <p:pic>
        <p:nvPicPr>
          <p:cNvPr id="10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6CF18B8-AF3C-F816-C23B-718318378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915" y="0"/>
            <a:ext cx="7025959" cy="4007726"/>
          </a:xfrm>
          <a:prstGeom prst="rect">
            <a:avLst/>
          </a:prstGeom>
        </p:spPr>
      </p:pic>
      <p:pic>
        <p:nvPicPr>
          <p:cNvPr id="11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2BA5754-25F5-FCE5-A5B1-408486AA58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2" y="2850273"/>
            <a:ext cx="7159810" cy="400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40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DDAFD6-250B-4B43-8481-71010DAA0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4691"/>
            <a:ext cx="10515600" cy="942109"/>
          </a:xfrm>
        </p:spPr>
        <p:txBody>
          <a:bodyPr>
            <a:normAutofit/>
          </a:bodyPr>
          <a:lstStyle/>
          <a:p>
            <a:r>
              <a:rPr lang="en-BE" sz="2800" dirty="0"/>
              <a:t>Zambia, general government fiscal balances, 2000-2026 (projected after 2020 as per IMF WEO (thanks to David Munevar from Eurodad)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FE2A8EF6-6DF4-C24E-854C-A2330AE02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87137" y="1068161"/>
            <a:ext cx="10217726" cy="5665148"/>
          </a:xfr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BBE888E-ED49-E547-AC11-D5E18ACE0AA1}"/>
                  </a:ext>
                </a:extLst>
              </p14:cNvPr>
              <p14:cNvContentPartPr/>
              <p14:nvPr/>
            </p14:nvContentPartPr>
            <p14:xfrm>
              <a:off x="8642662" y="1732996"/>
              <a:ext cx="2634840" cy="45957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BBE888E-ED49-E547-AC11-D5E18ACE0AA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552662" y="1552996"/>
                <a:ext cx="2814480" cy="4955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0865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22335-3865-3E47-ACCB-5984149F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4074"/>
          </a:xfrm>
        </p:spPr>
        <p:txBody>
          <a:bodyPr>
            <a:normAutofit/>
          </a:bodyPr>
          <a:lstStyle/>
          <a:p>
            <a:pPr algn="ctr"/>
            <a:r>
              <a:rPr lang="en-BE" sz="3600" b="1" dirty="0"/>
              <a:t>What does halving primary expenditures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B5AE8-1E5C-1845-8EA4-ED0E66329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099"/>
            <a:ext cx="10739034" cy="50577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BE" dirty="0">
                <a:solidFill>
                  <a:srgbClr val="0432FF"/>
                </a:solidFill>
              </a:rPr>
              <a:t>Social programmes and services usually frozen or retrenched, often discretely such as through lack of indexing in context of rising inflation </a:t>
            </a:r>
          </a:p>
          <a:p>
            <a:pPr marL="0" indent="0">
              <a:buNone/>
            </a:pPr>
            <a:r>
              <a:rPr lang="en-BE" dirty="0">
                <a:solidFill>
                  <a:srgbClr val="0432FF"/>
                </a:solidFill>
              </a:rPr>
              <a:t>‘Reforms’ in subsidies or public pensions (i.e., reduced or cut)</a:t>
            </a:r>
          </a:p>
          <a:p>
            <a:pPr marL="0" indent="0">
              <a:buNone/>
            </a:pPr>
            <a:r>
              <a:rPr lang="en-BE" dirty="0">
                <a:solidFill>
                  <a:srgbClr val="0432FF"/>
                </a:solidFill>
              </a:rPr>
              <a:t>Salaries often reduced (again, often discretely, such as through delays in payment, non-indexing, etc.)</a:t>
            </a:r>
          </a:p>
          <a:p>
            <a:pPr marL="0" indent="0">
              <a:buNone/>
            </a:pPr>
            <a:r>
              <a:rPr lang="en-BE" dirty="0">
                <a:solidFill>
                  <a:srgbClr val="0432FF"/>
                </a:solidFill>
              </a:rPr>
              <a:t>Anything related to infrastructure or industrial strategy usually freezes, including R&amp;D, given its high forex demands</a:t>
            </a:r>
          </a:p>
          <a:p>
            <a:pPr marL="0" indent="0">
              <a:buNone/>
            </a:pPr>
            <a:r>
              <a:rPr lang="en-BE" dirty="0">
                <a:solidFill>
                  <a:srgbClr val="FF0000"/>
                </a:solidFill>
              </a:rPr>
              <a:t>Public investment typically gets hit first and hardest (infrastructure, etc) because quickest way to ‘rebalance’ (fiscal and balance of payments) without immediately or obviously touching salaries</a:t>
            </a:r>
          </a:p>
        </p:txBody>
      </p:sp>
    </p:spTree>
    <p:extLst>
      <p:ext uri="{BB962C8B-B14F-4D97-AF65-F5344CB8AC3E}">
        <p14:creationId xmlns:p14="http://schemas.microsoft.com/office/powerpoint/2010/main" val="224044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5EBA5-760C-05AC-0E2A-6A3998C30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5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D6F41225-94E2-CD5E-4E98-F65F398E32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0800000">
            <a:off x="0" y="-2286000"/>
            <a:ext cx="12192000" cy="9144000"/>
          </a:xfrm>
        </p:spPr>
      </p:pic>
    </p:spTree>
    <p:extLst>
      <p:ext uri="{BB962C8B-B14F-4D97-AF65-F5344CB8AC3E}">
        <p14:creationId xmlns:p14="http://schemas.microsoft.com/office/powerpoint/2010/main" val="1485592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66206" y="491066"/>
            <a:ext cx="10868297" cy="905933"/>
          </a:xfrm>
        </p:spPr>
        <p:txBody>
          <a:bodyPr>
            <a:noAutofit/>
          </a:bodyPr>
          <a:lstStyle/>
          <a:p>
            <a:pPr algn="ctr"/>
            <a:r>
              <a:rPr lang="en-GB" sz="2800" dirty="0">
                <a:latin typeface="Calibri" panose="020F0502020204030204"/>
              </a:rPr>
              <a:t>Foreign exchange constraints and the ‘balance of payments dominance’ (Ocampo 2013) of macroeconomics in the peripheries </a:t>
            </a:r>
            <a:endParaRPr lang="en-CA" sz="2800" b="1" dirty="0"/>
          </a:p>
        </p:txBody>
      </p:sp>
      <p:sp>
        <p:nvSpPr>
          <p:cNvPr id="175107" name="Rectangle 3"/>
          <p:cNvSpPr>
            <a:spLocks noGrp="1" noChangeArrowheads="1"/>
          </p:cNvSpPr>
          <p:nvPr>
            <p:ph idx="1"/>
          </p:nvPr>
        </p:nvSpPr>
        <p:spPr>
          <a:xfrm>
            <a:off x="898902" y="1651000"/>
            <a:ext cx="10868297" cy="4864100"/>
          </a:xfrm>
        </p:spPr>
        <p:txBody>
          <a:bodyPr>
            <a:noAutofit/>
          </a:bodyPr>
          <a:lstStyle/>
          <a:p>
            <a:pPr marL="18288" indent="0">
              <a:spcBef>
                <a:spcPts val="1200"/>
              </a:spcBef>
              <a:buNone/>
            </a:pPr>
            <a:r>
              <a:rPr lang="en-CA" sz="2800" dirty="0">
                <a:solidFill>
                  <a:schemeClr val="tx1"/>
                </a:solidFill>
                <a:latin typeface="Calibri" panose="020F0502020204030204"/>
              </a:rPr>
              <a:t>Forex</a:t>
            </a:r>
            <a:r>
              <a:rPr lang="en-GB" sz="2800" dirty="0">
                <a:solidFill>
                  <a:schemeClr val="tx1"/>
                </a:solidFill>
                <a:latin typeface="Calibri" panose="020F0502020204030204"/>
              </a:rPr>
              <a:t> is a distinct constraint from savings or aggregate demand, and tends to dominate these other variables </a:t>
            </a:r>
          </a:p>
          <a:p>
            <a:pPr marL="18288" indent="0">
              <a:spcBef>
                <a:spcPts val="1200"/>
              </a:spcBef>
              <a:buNone/>
            </a:pPr>
            <a:r>
              <a:rPr lang="en-CA" sz="2800" dirty="0">
                <a:solidFill>
                  <a:schemeClr val="tx1"/>
                </a:solidFill>
                <a:latin typeface="Calibri" panose="020F0502020204030204"/>
              </a:rPr>
              <a:t>Insufficient forex imposes austerity </a:t>
            </a:r>
            <a:r>
              <a:rPr lang="en-CA" dirty="0">
                <a:latin typeface="Calibri" panose="020F0502020204030204"/>
              </a:rPr>
              <a:t>(</a:t>
            </a:r>
            <a:r>
              <a:rPr lang="en-CA" sz="2800" dirty="0">
                <a:solidFill>
                  <a:schemeClr val="tx1"/>
                </a:solidFill>
                <a:latin typeface="Calibri" panose="020F0502020204030204"/>
              </a:rPr>
              <a:t>quantity rather than price adjustment) on both investment and consumption</a:t>
            </a:r>
          </a:p>
          <a:p>
            <a:pPr marL="18288" indent="0">
              <a:spcBef>
                <a:spcPts val="1200"/>
              </a:spcBef>
              <a:buNone/>
            </a:pPr>
            <a:r>
              <a:rPr lang="en-GB" sz="2800" dirty="0">
                <a:solidFill>
                  <a:schemeClr val="tx1"/>
                </a:solidFill>
                <a:latin typeface="Calibri" panose="020F0502020204030204"/>
              </a:rPr>
              <a:t>Cannot be overcome through ‘right’ prices or demand management </a:t>
            </a:r>
          </a:p>
          <a:p>
            <a:pPr marL="18288" indent="0">
              <a:spcBef>
                <a:spcPts val="1200"/>
              </a:spcBef>
              <a:buNone/>
            </a:pPr>
            <a:r>
              <a:rPr lang="en-GB" dirty="0">
                <a:latin typeface="Calibri" panose="020F0502020204030204"/>
              </a:rPr>
              <a:t>E.g., inflation: devaluation (which is used to balance the external accounts) worsens inflation in economies with strong import dependence </a:t>
            </a:r>
          </a:p>
          <a:p>
            <a:pPr marL="18288" indent="0">
              <a:spcBef>
                <a:spcPts val="1200"/>
              </a:spcBef>
              <a:buNone/>
            </a:pPr>
            <a:r>
              <a:rPr lang="en-CA" dirty="0">
                <a:latin typeface="Calibri" panose="020F0502020204030204"/>
              </a:rPr>
              <a:t>Early rationale for aid (grants or concessional debt) in early post-WWII period: to supplement forex, not overall savings</a:t>
            </a:r>
          </a:p>
          <a:p>
            <a:pPr marL="18288" indent="0">
              <a:spcBef>
                <a:spcPts val="1200"/>
              </a:spcBef>
              <a:buNone/>
            </a:pPr>
            <a:r>
              <a:rPr lang="en-CA" dirty="0">
                <a:latin typeface="Calibri" panose="020F0502020204030204"/>
              </a:rPr>
              <a:t>Also the idea behind Marshall Plan</a:t>
            </a:r>
          </a:p>
        </p:txBody>
      </p:sp>
    </p:spTree>
    <p:extLst>
      <p:ext uri="{BB962C8B-B14F-4D97-AF65-F5344CB8AC3E}">
        <p14:creationId xmlns:p14="http://schemas.microsoft.com/office/powerpoint/2010/main" val="3772802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10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96C98-81D2-8516-99E7-CDB6A20EE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549273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tx1"/>
                </a:solidFill>
              </a:rPr>
              <a:t>Domestic Financing and Priorities (the MMT case?)</a:t>
            </a:r>
            <a:endParaRPr lang="en-BE" sz="32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269D1-F3C0-77A0-0C61-89323908B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293223"/>
            <a:ext cx="2708384" cy="48837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800" b="1" dirty="0">
                <a:solidFill>
                  <a:schemeClr val="tx1"/>
                </a:solidFill>
              </a:rPr>
              <a:t>Governments are able and do fund their own priorities entirely from their own domestic fiscal resources</a:t>
            </a:r>
          </a:p>
          <a:p>
            <a:pPr marL="0" indent="0">
              <a:buNone/>
            </a:pPr>
            <a:endParaRPr lang="en-GB" sz="28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GB" sz="2800" dirty="0"/>
              <a:t>E.g., Zambia</a:t>
            </a:r>
            <a:r>
              <a:rPr lang="en-GB" sz="2800" dirty="0">
                <a:solidFill>
                  <a:srgbClr val="FFFF00"/>
                </a:solidFill>
              </a:rPr>
              <a:t>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15867-FCE4-C8FB-B292-7D1687BA4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709" y="1130664"/>
            <a:ext cx="8405930" cy="52178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6EA619A3-5FA4-B048-B56A-51142C71F19E}"/>
                  </a:ext>
                </a:extLst>
              </p14:cNvPr>
              <p14:cNvContentPartPr/>
              <p14:nvPr/>
            </p14:nvContentPartPr>
            <p14:xfrm>
              <a:off x="3918074" y="3652140"/>
              <a:ext cx="7957200" cy="158558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6EA619A3-5FA4-B048-B56A-51142C71F1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64073" y="3544032"/>
                <a:ext cx="8064842" cy="374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02FD68F-0B2D-338F-4D7E-822EDE440DC6}"/>
                  </a:ext>
                </a:extLst>
              </p14:cNvPr>
              <p14:cNvContentPartPr/>
              <p14:nvPr/>
            </p14:nvContentPartPr>
            <p14:xfrm>
              <a:off x="3918074" y="5362230"/>
              <a:ext cx="7957200" cy="14040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02FD68F-0B2D-338F-4D7E-822EDE440DC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4071" y="5254230"/>
                <a:ext cx="8064846" cy="35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7510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9AC99-0973-D341-824D-BEEEFBF8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733" y="365125"/>
            <a:ext cx="10778067" cy="798657"/>
          </a:xfrm>
        </p:spPr>
        <p:txBody>
          <a:bodyPr>
            <a:normAutofit/>
          </a:bodyPr>
          <a:lstStyle/>
          <a:p>
            <a:pPr algn="ctr"/>
            <a:r>
              <a:rPr lang="en-BE" sz="2800" b="1" dirty="0">
                <a:solidFill>
                  <a:schemeClr val="tx1"/>
                </a:solidFill>
              </a:rPr>
              <a:t>Zambian government expenditure in 2019 (from the ‘Green Book’)</a:t>
            </a:r>
            <a:endParaRPr lang="en-BE" sz="2800" dirty="0">
              <a:solidFill>
                <a:schemeClr val="tx1"/>
              </a:solidFill>
            </a:endParaRP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1684E05A-2BDD-9F48-9116-2CAD2602A3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576" y="1357432"/>
            <a:ext cx="11988423" cy="2332441"/>
          </a:xfr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578AA020-7697-CD42-A103-A8A101110D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49" y="4200041"/>
            <a:ext cx="10913890" cy="229283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6E3CB51-5498-DE4A-97E5-9E3304E47873}"/>
                  </a:ext>
                </a:extLst>
              </p14:cNvPr>
              <p14:cNvContentPartPr/>
              <p14:nvPr/>
            </p14:nvContentPartPr>
            <p14:xfrm>
              <a:off x="8692896" y="3272186"/>
              <a:ext cx="961560" cy="277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6E3CB51-5498-DE4A-97E5-9E3304E4787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02896" y="3092186"/>
                <a:ext cx="1141200" cy="38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A62E307-390C-AC49-94E1-EDABCCD30422}"/>
                  </a:ext>
                </a:extLst>
              </p14:cNvPr>
              <p14:cNvContentPartPr/>
              <p14:nvPr/>
            </p14:nvContentPartPr>
            <p14:xfrm>
              <a:off x="9055056" y="6216003"/>
              <a:ext cx="881280" cy="511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A62E307-390C-AC49-94E1-EDABCCD3042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65056" y="6036003"/>
                <a:ext cx="106092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26F7F29-6631-674F-A7DD-928C80D9F3C2}"/>
                  </a:ext>
                </a:extLst>
              </p14:cNvPr>
              <p14:cNvContentPartPr/>
              <p14:nvPr/>
            </p14:nvContentPartPr>
            <p14:xfrm>
              <a:off x="9055056" y="4711106"/>
              <a:ext cx="854640" cy="9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26F7F29-6631-674F-A7DD-928C80D9F3C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65056" y="4523906"/>
                <a:ext cx="1034280" cy="38338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850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A8C43C7D3003748A5DD6B68236E50AD" ma:contentTypeVersion="17" ma:contentTypeDescription="Create a new document." ma:contentTypeScope="" ma:versionID="bc75574e3b98711967d8cd8648dddec0">
  <xsd:schema xmlns:xsd="http://www.w3.org/2001/XMLSchema" xmlns:xs="http://www.w3.org/2001/XMLSchema" xmlns:p="http://schemas.microsoft.com/office/2006/metadata/properties" xmlns:ns1="http://schemas.microsoft.com/sharepoint/v3" xmlns:ns2="7f84c06d-aab4-4666-acbc-dd8b8feace10" xmlns:ns3="c21c95aa-95dc-4e70-b944-a996db0d6de7" xmlns:ns4="4c7089a6-7e34-4da5-8d2b-dd7bb62097c5" targetNamespace="http://schemas.microsoft.com/office/2006/metadata/properties" ma:root="true" ma:fieldsID="b913963d0f473b1dade13373df478321" ns1:_="" ns2:_="" ns3:_="" ns4:_="">
    <xsd:import namespace="http://schemas.microsoft.com/sharepoint/v3"/>
    <xsd:import namespace="7f84c06d-aab4-4666-acbc-dd8b8feace10"/>
    <xsd:import namespace="c21c95aa-95dc-4e70-b944-a996db0d6de7"/>
    <xsd:import namespace="4c7089a6-7e34-4da5-8d2b-dd7bb62097c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4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f84c06d-aab4-4666-acbc-dd8b8feace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9b51fab-051d-45c2-bf11-9453f0790ff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1c95aa-95dc-4e70-b944-a996db0d6de7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089a6-7e34-4da5-8d2b-dd7bb62097c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239c1bd7-80b4-48e6-8e71-722fd9451f80}" ma:internalName="TaxCatchAll" ma:showField="CatchAllData" ma:web="c21c95aa-95dc-4e70-b944-a996db0d6de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87565F-7DC0-4121-A13A-9F14DF1CDFD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9A0DC53-8DE6-4D19-B7D3-F5509EC747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f84c06d-aab4-4666-acbc-dd8b8feace10"/>
    <ds:schemaRef ds:uri="c21c95aa-95dc-4e70-b944-a996db0d6de7"/>
    <ds:schemaRef ds:uri="4c7089a6-7e34-4da5-8d2b-dd7bb62097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28874</TotalTime>
  <Words>507</Words>
  <Application>Microsoft Office PowerPoint</Application>
  <PresentationFormat>Widescreen</PresentationFormat>
  <Paragraphs>34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MuseoSans</vt:lpstr>
      <vt:lpstr>opensans</vt:lpstr>
      <vt:lpstr>Office Theme</vt:lpstr>
      <vt:lpstr>TUC Conference: Economics for workers not wealth 2 February 2023  Panel: The international landscape for a workers' economy</vt:lpstr>
      <vt:lpstr>‘as of 15 March 2021, 85% of the 107 COVID-19 loans negotiated between the IMF and 85 governments indicate plans to undertake austerity once the health crisis abates.’</vt:lpstr>
      <vt:lpstr>PowerPoint Presentation</vt:lpstr>
      <vt:lpstr>Zambia, general government fiscal balances, 2000-2026 (projected after 2020 as per IMF WEO (thanks to David Munevar from Eurodad)</vt:lpstr>
      <vt:lpstr>What does halving primary expenditures do?</vt:lpstr>
      <vt:lpstr>PowerPoint Presentation</vt:lpstr>
      <vt:lpstr>Foreign exchange constraints and the ‘balance of payments dominance’ (Ocampo 2013) of macroeconomics in the peripheries </vt:lpstr>
      <vt:lpstr>Domestic Financing and Priorities (the MMT case?)</vt:lpstr>
      <vt:lpstr>Zambian government expenditure in 2019 (from the ‘Green Book’)</vt:lpstr>
      <vt:lpstr>Zambia, current account, 1978-2021 (millions current $US)</vt:lpstr>
      <vt:lpstr>Zambia, goods trade, 1978-2021 (millions current $US)</vt:lpstr>
      <vt:lpstr>Zambia, selected other investment + portfolio, millions $US (current), 1997-2021</vt:lpstr>
      <vt:lpstr>PowerPoint Presentation</vt:lpstr>
      <vt:lpstr>Internationalist Agenda for a Worker’s Economy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Debt crisis in the majority world under the shadow of global stagflation: echoes of the early 1980s?</dc:title>
  <dc:creator>Andrew Fischer</dc:creator>
  <cp:lastModifiedBy>Geoff Tily</cp:lastModifiedBy>
  <cp:revision>20</cp:revision>
  <dcterms:created xsi:type="dcterms:W3CDTF">2022-11-16T09:35:18Z</dcterms:created>
  <dcterms:modified xsi:type="dcterms:W3CDTF">2023-02-08T16:31:16Z</dcterms:modified>
</cp:coreProperties>
</file>