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63" r:id="rId5"/>
    <p:sldId id="260" r:id="rId6"/>
    <p:sldId id="261" r:id="rId7"/>
    <p:sldId id="256" r:id="rId8"/>
    <p:sldId id="257" r:id="rId9"/>
    <p:sldId id="258" r:id="rId10"/>
    <p:sldId id="670" r:id="rId11"/>
    <p:sldId id="675" r:id="rId12"/>
    <p:sldId id="672" r:id="rId13"/>
    <p:sldId id="674" r:id="rId14"/>
    <p:sldId id="264" r:id="rId15"/>
    <p:sldId id="279" r:id="rId16"/>
    <p:sldId id="268" r:id="rId17"/>
    <p:sldId id="274" r:id="rId18"/>
    <p:sldId id="275" r:id="rId19"/>
    <p:sldId id="277" r:id="rId20"/>
    <p:sldId id="276" r:id="rId21"/>
    <p:sldId id="278" r:id="rId22"/>
    <p:sldId id="284" r:id="rId23"/>
    <p:sldId id="282" r:id="rId24"/>
    <p:sldId id="273" r:id="rId25"/>
    <p:sldId id="285" r:id="rId26"/>
    <p:sldId id="538" r:id="rId27"/>
    <p:sldId id="286" r:id="rId28"/>
    <p:sldId id="267" r:id="rId29"/>
    <p:sldId id="667" r:id="rId30"/>
    <p:sldId id="287" r:id="rId31"/>
    <p:sldId id="669" r:id="rId32"/>
    <p:sldId id="668" r:id="rId33"/>
    <p:sldId id="289" r:id="rId34"/>
    <p:sldId id="666" r:id="rId35"/>
    <p:sldId id="290" r:id="rId36"/>
  </p:sldIdLst>
  <p:sldSz cx="12192000" cy="6858000"/>
  <p:notesSz cx="9926638" cy="6797675"/>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D58007-659C-4BDF-A042-ECC2E290D416}" v="2" dt="2023-02-08T16:33:01.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5833"/>
  </p:normalViewPr>
  <p:slideViewPr>
    <p:cSldViewPr snapToGrid="0">
      <p:cViewPr varScale="1">
        <p:scale>
          <a:sx n="102" d="100"/>
          <a:sy n="102" d="100"/>
        </p:scale>
        <p:origin x="64"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11EBDD32-749F-294C-8297-466F51F566D2}" type="datetimeFigureOut">
              <a:rPr lang="en-US" smtClean="0"/>
              <a:t>2/9/2023</a:t>
            </a:fld>
            <a:endParaRPr lang="en-US"/>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03ACB3E3-FFDE-8745-80C0-5EFB327AFDFB}" type="slidenum">
              <a:rPr lang="en-US" smtClean="0"/>
              <a:t>‹#›</a:t>
            </a:fld>
            <a:endParaRPr lang="en-US"/>
          </a:p>
        </p:txBody>
      </p:sp>
    </p:spTree>
    <p:extLst>
      <p:ext uri="{BB962C8B-B14F-4D97-AF65-F5344CB8AC3E}">
        <p14:creationId xmlns:p14="http://schemas.microsoft.com/office/powerpoint/2010/main" val="130398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5EFFA6E-9CD8-8B47-AB0B-20A22ED9FB9B}" type="slidenum">
              <a:rPr lang="en-US" smtClean="0"/>
              <a:t>32</a:t>
            </a:fld>
            <a:endParaRPr lang="en-US"/>
          </a:p>
        </p:txBody>
      </p:sp>
    </p:spTree>
    <p:extLst>
      <p:ext uri="{BB962C8B-B14F-4D97-AF65-F5344CB8AC3E}">
        <p14:creationId xmlns:p14="http://schemas.microsoft.com/office/powerpoint/2010/main" val="40795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908E-B211-2F7C-5158-96E127ABB0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57646653-4511-15AF-4CBC-640BC5C99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AA33754F-C7D2-8E46-2330-18ACD8550F9E}"/>
              </a:ext>
            </a:extLst>
          </p:cNvPr>
          <p:cNvSpPr>
            <a:spLocks noGrp="1"/>
          </p:cNvSpPr>
          <p:nvPr>
            <p:ph type="dt" sz="half" idx="10"/>
          </p:nvPr>
        </p:nvSpPr>
        <p:spPr/>
        <p:txBody>
          <a:bodyPr/>
          <a:lstStyle/>
          <a:p>
            <a:fld id="{323E8AAF-C1FF-7E43-A704-79DA62AEEBEE}" type="datetimeFigureOut">
              <a:rPr lang="en-BE" smtClean="0"/>
              <a:t>02/09/2023</a:t>
            </a:fld>
            <a:endParaRPr lang="en-BE"/>
          </a:p>
        </p:txBody>
      </p:sp>
      <p:sp>
        <p:nvSpPr>
          <p:cNvPr id="5" name="Footer Placeholder 4">
            <a:extLst>
              <a:ext uri="{FF2B5EF4-FFF2-40B4-BE49-F238E27FC236}">
                <a16:creationId xmlns:a16="http://schemas.microsoft.com/office/drawing/2014/main" id="{1A3C7FC5-6092-83B5-FD90-F5D036C55B7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5B265282-9808-D254-A982-E49CA253CB7E}"/>
              </a:ext>
            </a:extLst>
          </p:cNvPr>
          <p:cNvSpPr>
            <a:spLocks noGrp="1"/>
          </p:cNvSpPr>
          <p:nvPr>
            <p:ph type="sldNum" sz="quarter" idx="12"/>
          </p:nvPr>
        </p:nvSpPr>
        <p:spPr/>
        <p:txBody>
          <a:bodyPr/>
          <a:lstStyle/>
          <a:p>
            <a:fld id="{3319FD32-CC46-5046-A8A2-8D273607BC07}" type="slidenum">
              <a:rPr lang="en-BE" smtClean="0"/>
              <a:t>‹#›</a:t>
            </a:fld>
            <a:endParaRPr lang="en-BE"/>
          </a:p>
        </p:txBody>
      </p:sp>
    </p:spTree>
    <p:extLst>
      <p:ext uri="{BB962C8B-B14F-4D97-AF65-F5344CB8AC3E}">
        <p14:creationId xmlns:p14="http://schemas.microsoft.com/office/powerpoint/2010/main" val="126558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F8DA-392A-6E8F-4FDE-DD152DF0DD08}"/>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EE7ECA67-2F33-12A9-F009-DDFAFB1A575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6BA42743-DB02-7AD8-FEC8-E9894C53EE84}"/>
              </a:ext>
            </a:extLst>
          </p:cNvPr>
          <p:cNvSpPr>
            <a:spLocks noGrp="1"/>
          </p:cNvSpPr>
          <p:nvPr>
            <p:ph type="dt" sz="half" idx="10"/>
          </p:nvPr>
        </p:nvSpPr>
        <p:spPr/>
        <p:txBody>
          <a:bodyPr/>
          <a:lstStyle/>
          <a:p>
            <a:fld id="{323E8AAF-C1FF-7E43-A704-79DA62AEEBEE}" type="datetimeFigureOut">
              <a:rPr lang="en-BE" smtClean="0"/>
              <a:t>02/09/2023</a:t>
            </a:fld>
            <a:endParaRPr lang="en-BE"/>
          </a:p>
        </p:txBody>
      </p:sp>
      <p:sp>
        <p:nvSpPr>
          <p:cNvPr id="5" name="Footer Placeholder 4">
            <a:extLst>
              <a:ext uri="{FF2B5EF4-FFF2-40B4-BE49-F238E27FC236}">
                <a16:creationId xmlns:a16="http://schemas.microsoft.com/office/drawing/2014/main" id="{00660A42-5516-BBD2-E601-794D2C4838A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84965BA-0807-35E4-6571-9AC7CD11B36A}"/>
              </a:ext>
            </a:extLst>
          </p:cNvPr>
          <p:cNvSpPr>
            <a:spLocks noGrp="1"/>
          </p:cNvSpPr>
          <p:nvPr>
            <p:ph type="sldNum" sz="quarter" idx="12"/>
          </p:nvPr>
        </p:nvSpPr>
        <p:spPr/>
        <p:txBody>
          <a:bodyPr/>
          <a:lstStyle/>
          <a:p>
            <a:fld id="{3319FD32-CC46-5046-A8A2-8D273607BC07}" type="slidenum">
              <a:rPr lang="en-BE" smtClean="0"/>
              <a:t>‹#›</a:t>
            </a:fld>
            <a:endParaRPr lang="en-BE"/>
          </a:p>
        </p:txBody>
      </p:sp>
    </p:spTree>
    <p:extLst>
      <p:ext uri="{BB962C8B-B14F-4D97-AF65-F5344CB8AC3E}">
        <p14:creationId xmlns:p14="http://schemas.microsoft.com/office/powerpoint/2010/main" val="142438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B49A0E-229A-51C1-AC0F-D763089D424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FA82F650-9AA0-DA2A-69D2-CA36D42DC88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F278D2D3-1A58-4FEA-C968-D6913FFD74C5}"/>
              </a:ext>
            </a:extLst>
          </p:cNvPr>
          <p:cNvSpPr>
            <a:spLocks noGrp="1"/>
          </p:cNvSpPr>
          <p:nvPr>
            <p:ph type="dt" sz="half" idx="10"/>
          </p:nvPr>
        </p:nvSpPr>
        <p:spPr/>
        <p:txBody>
          <a:bodyPr/>
          <a:lstStyle/>
          <a:p>
            <a:fld id="{323E8AAF-C1FF-7E43-A704-79DA62AEEBEE}" type="datetimeFigureOut">
              <a:rPr lang="en-BE" smtClean="0"/>
              <a:t>02/09/2023</a:t>
            </a:fld>
            <a:endParaRPr lang="en-BE"/>
          </a:p>
        </p:txBody>
      </p:sp>
      <p:sp>
        <p:nvSpPr>
          <p:cNvPr id="5" name="Footer Placeholder 4">
            <a:extLst>
              <a:ext uri="{FF2B5EF4-FFF2-40B4-BE49-F238E27FC236}">
                <a16:creationId xmlns:a16="http://schemas.microsoft.com/office/drawing/2014/main" id="{24A88E33-E1A1-185B-7C70-28A66C2729A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B39530B-E458-8377-8F50-A447BB003C3E}"/>
              </a:ext>
            </a:extLst>
          </p:cNvPr>
          <p:cNvSpPr>
            <a:spLocks noGrp="1"/>
          </p:cNvSpPr>
          <p:nvPr>
            <p:ph type="sldNum" sz="quarter" idx="12"/>
          </p:nvPr>
        </p:nvSpPr>
        <p:spPr/>
        <p:txBody>
          <a:bodyPr/>
          <a:lstStyle/>
          <a:p>
            <a:fld id="{3319FD32-CC46-5046-A8A2-8D273607BC07}" type="slidenum">
              <a:rPr lang="en-BE" smtClean="0"/>
              <a:t>‹#›</a:t>
            </a:fld>
            <a:endParaRPr lang="en-BE"/>
          </a:p>
        </p:txBody>
      </p:sp>
    </p:spTree>
    <p:extLst>
      <p:ext uri="{BB962C8B-B14F-4D97-AF65-F5344CB8AC3E}">
        <p14:creationId xmlns:p14="http://schemas.microsoft.com/office/powerpoint/2010/main" val="4090388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44CE48-EB99-B44F-A0B6-F5DC7BA035D3}" type="datetime1">
              <a:rPr lang="en-GB" smtClean="0"/>
              <a:t>09/02/2023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9847A-6C44-FA44-9A06-283FA0082466}" type="slidenum">
              <a:rPr lang="en-US" smtClean="0"/>
              <a:pPr/>
              <a:t>‹#›</a:t>
            </a:fld>
            <a:endParaRPr lang="en-US"/>
          </a:p>
        </p:txBody>
      </p:sp>
    </p:spTree>
    <p:extLst>
      <p:ext uri="{BB962C8B-B14F-4D97-AF65-F5344CB8AC3E}">
        <p14:creationId xmlns:p14="http://schemas.microsoft.com/office/powerpoint/2010/main" val="4208908694"/>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F4796-DC90-8798-6736-862420FFBAD3}"/>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E1A8F7D4-7B84-F1BB-0ADD-297A7603E50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9BE3B46C-2562-3ECE-E4D6-502934A76599}"/>
              </a:ext>
            </a:extLst>
          </p:cNvPr>
          <p:cNvSpPr>
            <a:spLocks noGrp="1"/>
          </p:cNvSpPr>
          <p:nvPr>
            <p:ph type="dt" sz="half" idx="10"/>
          </p:nvPr>
        </p:nvSpPr>
        <p:spPr/>
        <p:txBody>
          <a:bodyPr/>
          <a:lstStyle/>
          <a:p>
            <a:fld id="{323E8AAF-C1FF-7E43-A704-79DA62AEEBEE}" type="datetimeFigureOut">
              <a:rPr lang="en-BE" smtClean="0"/>
              <a:t>02/09/2023</a:t>
            </a:fld>
            <a:endParaRPr lang="en-BE"/>
          </a:p>
        </p:txBody>
      </p:sp>
      <p:sp>
        <p:nvSpPr>
          <p:cNvPr id="5" name="Footer Placeholder 4">
            <a:extLst>
              <a:ext uri="{FF2B5EF4-FFF2-40B4-BE49-F238E27FC236}">
                <a16:creationId xmlns:a16="http://schemas.microsoft.com/office/drawing/2014/main" id="{03165F7E-6CD5-7964-726D-54564573FF6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5B74267E-2FAA-8446-0088-0D2E7ED4F7A2}"/>
              </a:ext>
            </a:extLst>
          </p:cNvPr>
          <p:cNvSpPr>
            <a:spLocks noGrp="1"/>
          </p:cNvSpPr>
          <p:nvPr>
            <p:ph type="sldNum" sz="quarter" idx="12"/>
          </p:nvPr>
        </p:nvSpPr>
        <p:spPr/>
        <p:txBody>
          <a:bodyPr/>
          <a:lstStyle/>
          <a:p>
            <a:fld id="{3319FD32-CC46-5046-A8A2-8D273607BC07}" type="slidenum">
              <a:rPr lang="en-BE" smtClean="0"/>
              <a:t>‹#›</a:t>
            </a:fld>
            <a:endParaRPr lang="en-BE"/>
          </a:p>
        </p:txBody>
      </p:sp>
    </p:spTree>
    <p:extLst>
      <p:ext uri="{BB962C8B-B14F-4D97-AF65-F5344CB8AC3E}">
        <p14:creationId xmlns:p14="http://schemas.microsoft.com/office/powerpoint/2010/main" val="387555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F5CF-4CBD-FA88-538A-D87BD97094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BCE98CA0-1D9C-BB51-8422-4C1647E9B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4025A1F-1CC1-9FF0-5C48-64CDC233B4C3}"/>
              </a:ext>
            </a:extLst>
          </p:cNvPr>
          <p:cNvSpPr>
            <a:spLocks noGrp="1"/>
          </p:cNvSpPr>
          <p:nvPr>
            <p:ph type="dt" sz="half" idx="10"/>
          </p:nvPr>
        </p:nvSpPr>
        <p:spPr/>
        <p:txBody>
          <a:bodyPr/>
          <a:lstStyle/>
          <a:p>
            <a:fld id="{323E8AAF-C1FF-7E43-A704-79DA62AEEBEE}" type="datetimeFigureOut">
              <a:rPr lang="en-BE" smtClean="0"/>
              <a:t>02/09/2023</a:t>
            </a:fld>
            <a:endParaRPr lang="en-BE"/>
          </a:p>
        </p:txBody>
      </p:sp>
      <p:sp>
        <p:nvSpPr>
          <p:cNvPr id="5" name="Footer Placeholder 4">
            <a:extLst>
              <a:ext uri="{FF2B5EF4-FFF2-40B4-BE49-F238E27FC236}">
                <a16:creationId xmlns:a16="http://schemas.microsoft.com/office/drawing/2014/main" id="{B6DF3BD6-0F3A-13AF-6B74-672A68A048D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695CA1F-F62F-6F77-D2BC-1CB5F3B09B00}"/>
              </a:ext>
            </a:extLst>
          </p:cNvPr>
          <p:cNvSpPr>
            <a:spLocks noGrp="1"/>
          </p:cNvSpPr>
          <p:nvPr>
            <p:ph type="sldNum" sz="quarter" idx="12"/>
          </p:nvPr>
        </p:nvSpPr>
        <p:spPr/>
        <p:txBody>
          <a:bodyPr/>
          <a:lstStyle/>
          <a:p>
            <a:fld id="{3319FD32-CC46-5046-A8A2-8D273607BC07}" type="slidenum">
              <a:rPr lang="en-BE" smtClean="0"/>
              <a:t>‹#›</a:t>
            </a:fld>
            <a:endParaRPr lang="en-BE"/>
          </a:p>
        </p:txBody>
      </p:sp>
    </p:spTree>
    <p:extLst>
      <p:ext uri="{BB962C8B-B14F-4D97-AF65-F5344CB8AC3E}">
        <p14:creationId xmlns:p14="http://schemas.microsoft.com/office/powerpoint/2010/main" val="260698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64D6-4540-520E-51B4-116CA876813F}"/>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7ECE3F11-9F49-A89C-99EF-970D411ADE3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ADDCCA7F-6FDF-9D7F-5A17-C231CA66EF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AE571E60-391B-8F8E-E28E-99D05A88DE9F}"/>
              </a:ext>
            </a:extLst>
          </p:cNvPr>
          <p:cNvSpPr>
            <a:spLocks noGrp="1"/>
          </p:cNvSpPr>
          <p:nvPr>
            <p:ph type="dt" sz="half" idx="10"/>
          </p:nvPr>
        </p:nvSpPr>
        <p:spPr/>
        <p:txBody>
          <a:bodyPr/>
          <a:lstStyle/>
          <a:p>
            <a:fld id="{323E8AAF-C1FF-7E43-A704-79DA62AEEBEE}" type="datetimeFigureOut">
              <a:rPr lang="en-BE" smtClean="0"/>
              <a:t>02/09/2023</a:t>
            </a:fld>
            <a:endParaRPr lang="en-BE"/>
          </a:p>
        </p:txBody>
      </p:sp>
      <p:sp>
        <p:nvSpPr>
          <p:cNvPr id="6" name="Footer Placeholder 5">
            <a:extLst>
              <a:ext uri="{FF2B5EF4-FFF2-40B4-BE49-F238E27FC236}">
                <a16:creationId xmlns:a16="http://schemas.microsoft.com/office/drawing/2014/main" id="{1A1DBB45-A188-C57B-C504-FFF971BC4CF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BA3456CD-6513-CB0F-36BD-6E7F0C3182F4}"/>
              </a:ext>
            </a:extLst>
          </p:cNvPr>
          <p:cNvSpPr>
            <a:spLocks noGrp="1"/>
          </p:cNvSpPr>
          <p:nvPr>
            <p:ph type="sldNum" sz="quarter" idx="12"/>
          </p:nvPr>
        </p:nvSpPr>
        <p:spPr/>
        <p:txBody>
          <a:bodyPr/>
          <a:lstStyle/>
          <a:p>
            <a:fld id="{3319FD32-CC46-5046-A8A2-8D273607BC07}" type="slidenum">
              <a:rPr lang="en-BE" smtClean="0"/>
              <a:t>‹#›</a:t>
            </a:fld>
            <a:endParaRPr lang="en-BE"/>
          </a:p>
        </p:txBody>
      </p:sp>
    </p:spTree>
    <p:extLst>
      <p:ext uri="{BB962C8B-B14F-4D97-AF65-F5344CB8AC3E}">
        <p14:creationId xmlns:p14="http://schemas.microsoft.com/office/powerpoint/2010/main" val="2945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2EA4-CE1E-F7A2-12C0-467DFD9FB0E3}"/>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6266E87D-35A8-5795-A6CD-D6B0E83561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62C702-B9A3-4C28-09E6-828D4C51AE9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544B3BDA-725C-4AD7-E325-26ADE4992E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806C016-B334-CFD0-CD16-5B23716596A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682C33A2-1E68-5949-F656-4DBA32D14919}"/>
              </a:ext>
            </a:extLst>
          </p:cNvPr>
          <p:cNvSpPr>
            <a:spLocks noGrp="1"/>
          </p:cNvSpPr>
          <p:nvPr>
            <p:ph type="dt" sz="half" idx="10"/>
          </p:nvPr>
        </p:nvSpPr>
        <p:spPr/>
        <p:txBody>
          <a:bodyPr/>
          <a:lstStyle/>
          <a:p>
            <a:fld id="{323E8AAF-C1FF-7E43-A704-79DA62AEEBEE}" type="datetimeFigureOut">
              <a:rPr lang="en-BE" smtClean="0"/>
              <a:t>02/09/2023</a:t>
            </a:fld>
            <a:endParaRPr lang="en-BE"/>
          </a:p>
        </p:txBody>
      </p:sp>
      <p:sp>
        <p:nvSpPr>
          <p:cNvPr id="8" name="Footer Placeholder 7">
            <a:extLst>
              <a:ext uri="{FF2B5EF4-FFF2-40B4-BE49-F238E27FC236}">
                <a16:creationId xmlns:a16="http://schemas.microsoft.com/office/drawing/2014/main" id="{77B1EDED-4BE0-07EA-C17A-A6540D6ACBAA}"/>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1D23E534-EC68-68C5-EE5F-49B44D9B3A53}"/>
              </a:ext>
            </a:extLst>
          </p:cNvPr>
          <p:cNvSpPr>
            <a:spLocks noGrp="1"/>
          </p:cNvSpPr>
          <p:nvPr>
            <p:ph type="sldNum" sz="quarter" idx="12"/>
          </p:nvPr>
        </p:nvSpPr>
        <p:spPr/>
        <p:txBody>
          <a:bodyPr/>
          <a:lstStyle/>
          <a:p>
            <a:fld id="{3319FD32-CC46-5046-A8A2-8D273607BC07}" type="slidenum">
              <a:rPr lang="en-BE" smtClean="0"/>
              <a:t>‹#›</a:t>
            </a:fld>
            <a:endParaRPr lang="en-BE"/>
          </a:p>
        </p:txBody>
      </p:sp>
    </p:spTree>
    <p:extLst>
      <p:ext uri="{BB962C8B-B14F-4D97-AF65-F5344CB8AC3E}">
        <p14:creationId xmlns:p14="http://schemas.microsoft.com/office/powerpoint/2010/main" val="423580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83F2-59F1-8FCA-0DD4-E34035D802C2}"/>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EF453B2C-9BF0-8382-4038-DF4A58A56C44}"/>
              </a:ext>
            </a:extLst>
          </p:cNvPr>
          <p:cNvSpPr>
            <a:spLocks noGrp="1"/>
          </p:cNvSpPr>
          <p:nvPr>
            <p:ph type="dt" sz="half" idx="10"/>
          </p:nvPr>
        </p:nvSpPr>
        <p:spPr/>
        <p:txBody>
          <a:bodyPr/>
          <a:lstStyle/>
          <a:p>
            <a:fld id="{323E8AAF-C1FF-7E43-A704-79DA62AEEBEE}" type="datetimeFigureOut">
              <a:rPr lang="en-BE" smtClean="0"/>
              <a:t>02/09/2023</a:t>
            </a:fld>
            <a:endParaRPr lang="en-BE"/>
          </a:p>
        </p:txBody>
      </p:sp>
      <p:sp>
        <p:nvSpPr>
          <p:cNvPr id="4" name="Footer Placeholder 3">
            <a:extLst>
              <a:ext uri="{FF2B5EF4-FFF2-40B4-BE49-F238E27FC236}">
                <a16:creationId xmlns:a16="http://schemas.microsoft.com/office/drawing/2014/main" id="{C4561BDA-1544-6B57-CC15-A19EB8871FE4}"/>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E8A954AA-E9DD-8131-0DD0-EEFB89684556}"/>
              </a:ext>
            </a:extLst>
          </p:cNvPr>
          <p:cNvSpPr>
            <a:spLocks noGrp="1"/>
          </p:cNvSpPr>
          <p:nvPr>
            <p:ph type="sldNum" sz="quarter" idx="12"/>
          </p:nvPr>
        </p:nvSpPr>
        <p:spPr/>
        <p:txBody>
          <a:bodyPr/>
          <a:lstStyle/>
          <a:p>
            <a:fld id="{3319FD32-CC46-5046-A8A2-8D273607BC07}" type="slidenum">
              <a:rPr lang="en-BE" smtClean="0"/>
              <a:t>‹#›</a:t>
            </a:fld>
            <a:endParaRPr lang="en-BE"/>
          </a:p>
        </p:txBody>
      </p:sp>
    </p:spTree>
    <p:extLst>
      <p:ext uri="{BB962C8B-B14F-4D97-AF65-F5344CB8AC3E}">
        <p14:creationId xmlns:p14="http://schemas.microsoft.com/office/powerpoint/2010/main" val="191222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246874-04AE-CD84-7A8D-4FA66558AFD1}"/>
              </a:ext>
            </a:extLst>
          </p:cNvPr>
          <p:cNvSpPr>
            <a:spLocks noGrp="1"/>
          </p:cNvSpPr>
          <p:nvPr>
            <p:ph type="dt" sz="half" idx="10"/>
          </p:nvPr>
        </p:nvSpPr>
        <p:spPr/>
        <p:txBody>
          <a:bodyPr/>
          <a:lstStyle/>
          <a:p>
            <a:fld id="{323E8AAF-C1FF-7E43-A704-79DA62AEEBEE}" type="datetimeFigureOut">
              <a:rPr lang="en-BE" smtClean="0"/>
              <a:t>02/09/2023</a:t>
            </a:fld>
            <a:endParaRPr lang="en-BE"/>
          </a:p>
        </p:txBody>
      </p:sp>
      <p:sp>
        <p:nvSpPr>
          <p:cNvPr id="3" name="Footer Placeholder 2">
            <a:extLst>
              <a:ext uri="{FF2B5EF4-FFF2-40B4-BE49-F238E27FC236}">
                <a16:creationId xmlns:a16="http://schemas.microsoft.com/office/drawing/2014/main" id="{3BF01171-D54C-0C72-20E1-37F082E84743}"/>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04D263C9-F3A9-FD25-5958-D0549541F4CA}"/>
              </a:ext>
            </a:extLst>
          </p:cNvPr>
          <p:cNvSpPr>
            <a:spLocks noGrp="1"/>
          </p:cNvSpPr>
          <p:nvPr>
            <p:ph type="sldNum" sz="quarter" idx="12"/>
          </p:nvPr>
        </p:nvSpPr>
        <p:spPr/>
        <p:txBody>
          <a:bodyPr/>
          <a:lstStyle/>
          <a:p>
            <a:fld id="{3319FD32-CC46-5046-A8A2-8D273607BC07}" type="slidenum">
              <a:rPr lang="en-BE" smtClean="0"/>
              <a:t>‹#›</a:t>
            </a:fld>
            <a:endParaRPr lang="en-BE"/>
          </a:p>
        </p:txBody>
      </p:sp>
    </p:spTree>
    <p:extLst>
      <p:ext uri="{BB962C8B-B14F-4D97-AF65-F5344CB8AC3E}">
        <p14:creationId xmlns:p14="http://schemas.microsoft.com/office/powerpoint/2010/main" val="334535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05EE-8734-90EB-4226-C5F89AC8A6A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AA7CCFB7-8FFD-C501-0414-24AD7A5BD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394B1BD7-E82D-52CF-7AF3-B2F69B168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104D7E1-9938-79FA-FFAE-54214F2CAF0B}"/>
              </a:ext>
            </a:extLst>
          </p:cNvPr>
          <p:cNvSpPr>
            <a:spLocks noGrp="1"/>
          </p:cNvSpPr>
          <p:nvPr>
            <p:ph type="dt" sz="half" idx="10"/>
          </p:nvPr>
        </p:nvSpPr>
        <p:spPr/>
        <p:txBody>
          <a:bodyPr/>
          <a:lstStyle/>
          <a:p>
            <a:fld id="{323E8AAF-C1FF-7E43-A704-79DA62AEEBEE}" type="datetimeFigureOut">
              <a:rPr lang="en-BE" smtClean="0"/>
              <a:t>02/09/2023</a:t>
            </a:fld>
            <a:endParaRPr lang="en-BE"/>
          </a:p>
        </p:txBody>
      </p:sp>
      <p:sp>
        <p:nvSpPr>
          <p:cNvPr id="6" name="Footer Placeholder 5">
            <a:extLst>
              <a:ext uri="{FF2B5EF4-FFF2-40B4-BE49-F238E27FC236}">
                <a16:creationId xmlns:a16="http://schemas.microsoft.com/office/drawing/2014/main" id="{D74214F0-604D-30D2-F78D-8E597FB9C258}"/>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6D768EAF-B1A5-37D2-A8CE-6509246F55CF}"/>
              </a:ext>
            </a:extLst>
          </p:cNvPr>
          <p:cNvSpPr>
            <a:spLocks noGrp="1"/>
          </p:cNvSpPr>
          <p:nvPr>
            <p:ph type="sldNum" sz="quarter" idx="12"/>
          </p:nvPr>
        </p:nvSpPr>
        <p:spPr/>
        <p:txBody>
          <a:bodyPr/>
          <a:lstStyle/>
          <a:p>
            <a:fld id="{3319FD32-CC46-5046-A8A2-8D273607BC07}" type="slidenum">
              <a:rPr lang="en-BE" smtClean="0"/>
              <a:t>‹#›</a:t>
            </a:fld>
            <a:endParaRPr lang="en-BE"/>
          </a:p>
        </p:txBody>
      </p:sp>
    </p:spTree>
    <p:extLst>
      <p:ext uri="{BB962C8B-B14F-4D97-AF65-F5344CB8AC3E}">
        <p14:creationId xmlns:p14="http://schemas.microsoft.com/office/powerpoint/2010/main" val="395941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B5C1-E8DE-37CA-2FB1-4163E5F0BC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EA479945-EDBB-487C-7D8F-00AB5A3BD6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128DF2FE-68CD-2B88-0A9F-0982684C3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9497CF-03C6-5443-C300-ECC7BF898531}"/>
              </a:ext>
            </a:extLst>
          </p:cNvPr>
          <p:cNvSpPr>
            <a:spLocks noGrp="1"/>
          </p:cNvSpPr>
          <p:nvPr>
            <p:ph type="dt" sz="half" idx="10"/>
          </p:nvPr>
        </p:nvSpPr>
        <p:spPr/>
        <p:txBody>
          <a:bodyPr/>
          <a:lstStyle/>
          <a:p>
            <a:fld id="{323E8AAF-C1FF-7E43-A704-79DA62AEEBEE}" type="datetimeFigureOut">
              <a:rPr lang="en-BE" smtClean="0"/>
              <a:t>02/09/2023</a:t>
            </a:fld>
            <a:endParaRPr lang="en-BE"/>
          </a:p>
        </p:txBody>
      </p:sp>
      <p:sp>
        <p:nvSpPr>
          <p:cNvPr id="6" name="Footer Placeholder 5">
            <a:extLst>
              <a:ext uri="{FF2B5EF4-FFF2-40B4-BE49-F238E27FC236}">
                <a16:creationId xmlns:a16="http://schemas.microsoft.com/office/drawing/2014/main" id="{30572306-D2EA-5D95-4A9C-E154957F03B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44DFEDF-6C38-3156-FFF9-F08A1F394056}"/>
              </a:ext>
            </a:extLst>
          </p:cNvPr>
          <p:cNvSpPr>
            <a:spLocks noGrp="1"/>
          </p:cNvSpPr>
          <p:nvPr>
            <p:ph type="sldNum" sz="quarter" idx="12"/>
          </p:nvPr>
        </p:nvSpPr>
        <p:spPr/>
        <p:txBody>
          <a:bodyPr/>
          <a:lstStyle/>
          <a:p>
            <a:fld id="{3319FD32-CC46-5046-A8A2-8D273607BC07}" type="slidenum">
              <a:rPr lang="en-BE" smtClean="0"/>
              <a:t>‹#›</a:t>
            </a:fld>
            <a:endParaRPr lang="en-BE"/>
          </a:p>
        </p:txBody>
      </p:sp>
    </p:spTree>
    <p:extLst>
      <p:ext uri="{BB962C8B-B14F-4D97-AF65-F5344CB8AC3E}">
        <p14:creationId xmlns:p14="http://schemas.microsoft.com/office/powerpoint/2010/main" val="262310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B3566D-79BA-8E4F-A775-D4482DFEBA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CE082228-DD1A-5325-C20F-B4E1B42A71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29909579-4B3D-AE62-097C-9E053C47BE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E8AAF-C1FF-7E43-A704-79DA62AEEBEE}" type="datetimeFigureOut">
              <a:rPr lang="en-BE" smtClean="0"/>
              <a:t>02/09/2023</a:t>
            </a:fld>
            <a:endParaRPr lang="en-BE"/>
          </a:p>
        </p:txBody>
      </p:sp>
      <p:sp>
        <p:nvSpPr>
          <p:cNvPr id="5" name="Footer Placeholder 4">
            <a:extLst>
              <a:ext uri="{FF2B5EF4-FFF2-40B4-BE49-F238E27FC236}">
                <a16:creationId xmlns:a16="http://schemas.microsoft.com/office/drawing/2014/main" id="{77C9EA92-C7C9-3B23-4A35-6AAE9166BE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6AB8F283-2747-9B5D-9635-F618549ACC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9FD32-CC46-5046-A8A2-8D273607BC07}" type="slidenum">
              <a:rPr lang="en-BE" smtClean="0"/>
              <a:t>‹#›</a:t>
            </a:fld>
            <a:endParaRPr lang="en-BE"/>
          </a:p>
        </p:txBody>
      </p:sp>
    </p:spTree>
    <p:extLst>
      <p:ext uri="{BB962C8B-B14F-4D97-AF65-F5344CB8AC3E}">
        <p14:creationId xmlns:p14="http://schemas.microsoft.com/office/powerpoint/2010/main" val="575749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Commodity_Futures_Trading_Commiss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primeeconomics.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enguinrandomhouse.com/books/622647/price-wars-by-rupert-russel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Commodity_Exchange_Ac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489">
            <a:alpha val="39666"/>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DC1C3-28CA-345C-305B-3A4582F8D41C}"/>
              </a:ext>
            </a:extLst>
          </p:cNvPr>
          <p:cNvSpPr>
            <a:spLocks noGrp="1"/>
          </p:cNvSpPr>
          <p:nvPr>
            <p:ph idx="1"/>
          </p:nvPr>
        </p:nvSpPr>
        <p:spPr>
          <a:xfrm>
            <a:off x="148281" y="506628"/>
            <a:ext cx="11205519" cy="5670336"/>
          </a:xfrm>
        </p:spPr>
        <p:txBody>
          <a:bodyPr>
            <a:normAutofit fontScale="62500" lnSpcReduction="20000"/>
          </a:bodyPr>
          <a:lstStyle/>
          <a:p>
            <a:pPr marL="0" indent="0">
              <a:buNone/>
            </a:pPr>
            <a:endParaRPr lang="en-GB" sz="4800" dirty="0">
              <a:solidFill>
                <a:schemeClr val="bg1">
                  <a:lumMod val="50000"/>
                </a:schemeClr>
              </a:solidFill>
              <a:latin typeface="Tw Cen MT" panose="020B0602020104020603" pitchFamily="34" charset="77"/>
            </a:endParaRPr>
          </a:p>
          <a:p>
            <a:pPr marL="0" indent="0">
              <a:buNone/>
            </a:pPr>
            <a:endParaRPr lang="en-GB" sz="4800" dirty="0">
              <a:solidFill>
                <a:schemeClr val="bg1">
                  <a:lumMod val="50000"/>
                </a:schemeClr>
              </a:solidFill>
              <a:latin typeface="Tw Cen MT" panose="020B0602020104020603" pitchFamily="34" charset="77"/>
            </a:endParaRPr>
          </a:p>
          <a:p>
            <a:pPr marL="0" indent="0">
              <a:buNone/>
            </a:pPr>
            <a:r>
              <a:rPr lang="en-GB" sz="4800" dirty="0">
                <a:solidFill>
                  <a:schemeClr val="bg1">
                    <a:lumMod val="50000"/>
                  </a:schemeClr>
                </a:solidFill>
                <a:latin typeface="Tw Cen MT" panose="020B0602020104020603" pitchFamily="34" charset="77"/>
              </a:rPr>
              <a:t>We Ignore at Our Peril the </a:t>
            </a:r>
          </a:p>
          <a:p>
            <a:pPr marL="0" indent="0">
              <a:buNone/>
            </a:pPr>
            <a:r>
              <a:rPr lang="en-BE" sz="4800" dirty="0">
                <a:solidFill>
                  <a:schemeClr val="bg1">
                    <a:lumMod val="50000"/>
                  </a:schemeClr>
                </a:solidFill>
                <a:latin typeface="Tw Cen MT" panose="020B0602020104020603" pitchFamily="34" charset="77"/>
              </a:rPr>
              <a:t>Wealthy</a:t>
            </a:r>
            <a:r>
              <a:rPr lang="en-GB" sz="4800" dirty="0">
                <a:solidFill>
                  <a:schemeClr val="bg1">
                    <a:lumMod val="50000"/>
                  </a:schemeClr>
                </a:solidFill>
                <a:latin typeface="Tw Cen MT" panose="020B0602020104020603" pitchFamily="34" charset="77"/>
              </a:rPr>
              <a:t>,</a:t>
            </a:r>
            <a:r>
              <a:rPr lang="en-BE" sz="4800" dirty="0">
                <a:solidFill>
                  <a:schemeClr val="bg1">
                    <a:lumMod val="50000"/>
                  </a:schemeClr>
                </a:solidFill>
                <a:latin typeface="Tw Cen MT" panose="020B0602020104020603" pitchFamily="34" charset="77"/>
              </a:rPr>
              <a:t> </a:t>
            </a:r>
            <a:r>
              <a:rPr lang="en-GB" sz="4800" dirty="0">
                <a:solidFill>
                  <a:schemeClr val="bg1">
                    <a:lumMod val="50000"/>
                  </a:schemeClr>
                </a:solidFill>
                <a:latin typeface="Tw Cen MT" panose="020B0602020104020603" pitchFamily="34" charset="77"/>
              </a:rPr>
              <a:t>Fragile </a:t>
            </a:r>
            <a:r>
              <a:rPr lang="en-BE" sz="4800" dirty="0">
                <a:solidFill>
                  <a:schemeClr val="bg1">
                    <a:lumMod val="50000"/>
                  </a:schemeClr>
                </a:solidFill>
                <a:latin typeface="Tw Cen MT" panose="020B0602020104020603" pitchFamily="34" charset="77"/>
              </a:rPr>
              <a:t>Utopia </a:t>
            </a:r>
            <a:endParaRPr lang="en-GB" sz="4800" dirty="0">
              <a:solidFill>
                <a:schemeClr val="bg1">
                  <a:lumMod val="50000"/>
                </a:schemeClr>
              </a:solidFill>
              <a:latin typeface="Tw Cen MT" panose="020B0602020104020603" pitchFamily="34" charset="77"/>
            </a:endParaRPr>
          </a:p>
          <a:p>
            <a:pPr marL="0" indent="0">
              <a:buNone/>
            </a:pPr>
            <a:r>
              <a:rPr lang="en-GB" sz="4800" dirty="0">
                <a:solidFill>
                  <a:schemeClr val="bg1">
                    <a:lumMod val="50000"/>
                  </a:schemeClr>
                </a:solidFill>
                <a:latin typeface="Tw Cen MT" panose="020B0602020104020603" pitchFamily="34" charset="77"/>
              </a:rPr>
              <a:t>that is</a:t>
            </a:r>
          </a:p>
          <a:p>
            <a:pPr marL="0" indent="0">
              <a:buNone/>
            </a:pPr>
            <a:r>
              <a:rPr lang="en-BE" sz="4800" dirty="0">
                <a:solidFill>
                  <a:schemeClr val="bg1">
                    <a:lumMod val="50000"/>
                  </a:schemeClr>
                </a:solidFill>
                <a:latin typeface="Tw Cen MT" panose="020B0602020104020603" pitchFamily="34" charset="77"/>
              </a:rPr>
              <a:t>Financial Globalisation </a:t>
            </a:r>
          </a:p>
          <a:p>
            <a:pPr marL="0" indent="0">
              <a:buNone/>
            </a:pPr>
            <a:endParaRPr lang="en-BE" sz="4800" dirty="0">
              <a:latin typeface="Tw Cen MT" panose="020B0602020104020603" pitchFamily="34" charset="77"/>
            </a:endParaRPr>
          </a:p>
          <a:p>
            <a:pPr marL="0" indent="0">
              <a:buNone/>
            </a:pPr>
            <a:endParaRPr lang="en-GB" sz="2400" dirty="0">
              <a:solidFill>
                <a:schemeClr val="bg1">
                  <a:lumMod val="50000"/>
                </a:schemeClr>
              </a:solidFill>
              <a:latin typeface="Tw Cen MT" panose="020B0602020104020603" pitchFamily="34" charset="77"/>
            </a:endParaRPr>
          </a:p>
          <a:p>
            <a:pPr marL="0" indent="0">
              <a:buNone/>
            </a:pPr>
            <a:endParaRPr lang="en-GB" sz="2400" dirty="0">
              <a:solidFill>
                <a:schemeClr val="bg1">
                  <a:lumMod val="50000"/>
                </a:schemeClr>
              </a:solidFill>
              <a:latin typeface="Tw Cen MT" panose="020B0602020104020603" pitchFamily="34" charset="77"/>
            </a:endParaRPr>
          </a:p>
          <a:p>
            <a:pPr marL="0" indent="0">
              <a:buNone/>
            </a:pPr>
            <a:endParaRPr lang="en-GB" sz="2400" dirty="0">
              <a:solidFill>
                <a:schemeClr val="bg1">
                  <a:lumMod val="50000"/>
                </a:schemeClr>
              </a:solidFill>
              <a:latin typeface="Tw Cen MT" panose="020B0602020104020603" pitchFamily="34" charset="77"/>
            </a:endParaRPr>
          </a:p>
          <a:p>
            <a:pPr marL="0" indent="0">
              <a:buNone/>
            </a:pPr>
            <a:r>
              <a:rPr lang="en-GB" sz="2400" dirty="0">
                <a:solidFill>
                  <a:schemeClr val="bg1">
                    <a:lumMod val="50000"/>
                  </a:schemeClr>
                </a:solidFill>
                <a:latin typeface="Tw Cen MT" panose="020B0602020104020603" pitchFamily="34" charset="77"/>
              </a:rPr>
              <a:t>B</a:t>
            </a:r>
            <a:r>
              <a:rPr lang="en-BE" sz="2400" dirty="0">
                <a:solidFill>
                  <a:schemeClr val="bg1">
                    <a:lumMod val="50000"/>
                  </a:schemeClr>
                </a:solidFill>
                <a:latin typeface="Tw Cen MT" panose="020B0602020104020603" pitchFamily="34" charset="77"/>
              </a:rPr>
              <a:t>y Ann Pettifor</a:t>
            </a:r>
          </a:p>
          <a:p>
            <a:pPr marL="0" indent="0">
              <a:buNone/>
            </a:pPr>
            <a:r>
              <a:rPr lang="en-BE" sz="2400" dirty="0">
                <a:solidFill>
                  <a:schemeClr val="bg1">
                    <a:lumMod val="50000"/>
                  </a:schemeClr>
                </a:solidFill>
                <a:latin typeface="Tw Cen MT" panose="020B0602020104020603" pitchFamily="34" charset="77"/>
              </a:rPr>
              <a:t>TUC: </a:t>
            </a:r>
            <a:r>
              <a:rPr lang="en-GB" sz="2400" dirty="0">
                <a:solidFill>
                  <a:schemeClr val="bg1">
                    <a:lumMod val="50000"/>
                  </a:schemeClr>
                </a:solidFill>
                <a:latin typeface="Tw Cen MT" panose="020B0602020104020603" pitchFamily="34" charset="77"/>
              </a:rPr>
              <a:t>02 February, 2023</a:t>
            </a:r>
          </a:p>
          <a:p>
            <a:pPr marL="0" indent="0">
              <a:buNone/>
            </a:pPr>
            <a:r>
              <a:rPr lang="en-BE" sz="2400" dirty="0">
                <a:solidFill>
                  <a:schemeClr val="bg1">
                    <a:lumMod val="50000"/>
                  </a:schemeClr>
                </a:solidFill>
                <a:latin typeface="Tw Cen MT" panose="020B0602020104020603" pitchFamily="34" charset="77"/>
              </a:rPr>
              <a:t>Economics for Workers not Wealth </a:t>
            </a:r>
          </a:p>
          <a:p>
            <a:pPr marL="0" indent="0">
              <a:buNone/>
            </a:pPr>
            <a:r>
              <a:rPr lang="en-BE" sz="2400" dirty="0">
                <a:solidFill>
                  <a:schemeClr val="bg1">
                    <a:lumMod val="50000"/>
                  </a:schemeClr>
                </a:solidFill>
                <a:latin typeface="Tw Cen MT" panose="020B0602020104020603" pitchFamily="34" charset="77"/>
              </a:rPr>
              <a:t>Policy Research in Macroeconomics</a:t>
            </a:r>
            <a:endParaRPr lang="en-GB" sz="2400" dirty="0">
              <a:solidFill>
                <a:schemeClr val="bg1">
                  <a:lumMod val="50000"/>
                </a:schemeClr>
              </a:solidFill>
              <a:latin typeface="Tw Cen MT" panose="020B0602020104020603" pitchFamily="34" charset="77"/>
            </a:endParaRPr>
          </a:p>
          <a:p>
            <a:pPr marL="0" indent="0">
              <a:buNone/>
            </a:pPr>
            <a:r>
              <a:rPr lang="en-BE" sz="2400" dirty="0">
                <a:solidFill>
                  <a:schemeClr val="bg1">
                    <a:lumMod val="50000"/>
                  </a:schemeClr>
                </a:solidFill>
                <a:latin typeface="Tw Cen MT" panose="020B0602020104020603" pitchFamily="34" charset="77"/>
              </a:rPr>
              <a:t> (PRIME)</a:t>
            </a:r>
          </a:p>
          <a:p>
            <a:endParaRPr lang="en-BE" dirty="0"/>
          </a:p>
        </p:txBody>
      </p:sp>
      <p:pic>
        <p:nvPicPr>
          <p:cNvPr id="6" name="Picture 5">
            <a:extLst>
              <a:ext uri="{FF2B5EF4-FFF2-40B4-BE49-F238E27FC236}">
                <a16:creationId xmlns:a16="http://schemas.microsoft.com/office/drawing/2014/main" id="{0F7DD4B7-C64C-9F05-6961-EB8FF3BD9A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9136" y="0"/>
            <a:ext cx="7372864" cy="6858000"/>
          </a:xfrm>
          <a:prstGeom prst="rect">
            <a:avLst/>
          </a:prstGeom>
        </p:spPr>
      </p:pic>
    </p:spTree>
    <p:extLst>
      <p:ext uri="{BB962C8B-B14F-4D97-AF65-F5344CB8AC3E}">
        <p14:creationId xmlns:p14="http://schemas.microsoft.com/office/powerpoint/2010/main" val="283644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B6B1-AA18-E409-0FD8-C7F88B66ED6E}"/>
              </a:ext>
            </a:extLst>
          </p:cNvPr>
          <p:cNvSpPr>
            <a:spLocks noGrp="1"/>
          </p:cNvSpPr>
          <p:nvPr>
            <p:ph type="title"/>
          </p:nvPr>
        </p:nvSpPr>
        <p:spPr>
          <a:xfrm>
            <a:off x="838200" y="365125"/>
            <a:ext cx="5463746" cy="1325563"/>
          </a:xfrm>
        </p:spPr>
        <p:txBody>
          <a:bodyPr/>
          <a:lstStyle/>
          <a:p>
            <a:r>
              <a:rPr lang="en-US" dirty="0">
                <a:solidFill>
                  <a:schemeClr val="bg1">
                    <a:lumMod val="50000"/>
                  </a:schemeClr>
                </a:solidFill>
                <a:latin typeface="Tw Cen MT" panose="020B0602020104020603" pitchFamily="34" charset="77"/>
              </a:rPr>
              <a:t>Playing Poker with the Economy &amp; Ecosystem </a:t>
            </a:r>
          </a:p>
        </p:txBody>
      </p:sp>
      <p:sp>
        <p:nvSpPr>
          <p:cNvPr id="6" name="Content Placeholder 5">
            <a:extLst>
              <a:ext uri="{FF2B5EF4-FFF2-40B4-BE49-F238E27FC236}">
                <a16:creationId xmlns:a16="http://schemas.microsoft.com/office/drawing/2014/main" id="{154CAA2A-2BCB-A102-FFCD-B6C3F32C226D}"/>
              </a:ext>
            </a:extLst>
          </p:cNvPr>
          <p:cNvSpPr>
            <a:spLocks noGrp="1"/>
          </p:cNvSpPr>
          <p:nvPr>
            <p:ph idx="1"/>
          </p:nvPr>
        </p:nvSpPr>
        <p:spPr>
          <a:xfrm>
            <a:off x="838200" y="1825625"/>
            <a:ext cx="6131011" cy="4351338"/>
          </a:xfrm>
        </p:spPr>
        <p:txBody>
          <a:bodyPr>
            <a:normAutofit/>
          </a:bodyPr>
          <a:lstStyle/>
          <a:p>
            <a:pPr marL="0" indent="0">
              <a:buNone/>
            </a:pPr>
            <a:endParaRPr lang="en-GB" b="0" i="0" dirty="0">
              <a:solidFill>
                <a:srgbClr val="404040"/>
              </a:solidFill>
              <a:effectLst/>
              <a:latin typeface="SF Pro Display"/>
            </a:endParaRPr>
          </a:p>
          <a:p>
            <a:pPr marL="0" indent="0">
              <a:buNone/>
            </a:pPr>
            <a:r>
              <a:rPr lang="en-GB" b="0" i="0" dirty="0">
                <a:solidFill>
                  <a:schemeClr val="bg1">
                    <a:lumMod val="50000"/>
                  </a:schemeClr>
                </a:solidFill>
                <a:effectLst/>
                <a:latin typeface="Tw Cen MT" panose="020B0602020104020603" pitchFamily="34" charset="77"/>
              </a:rPr>
              <a:t>…..The </a:t>
            </a:r>
            <a:r>
              <a:rPr lang="en-GB" b="0" i="0" u="none" strike="noStrike" dirty="0">
                <a:solidFill>
                  <a:schemeClr val="bg1">
                    <a:lumMod val="50000"/>
                  </a:schemeClr>
                </a:solidFill>
                <a:effectLst/>
                <a:latin typeface="Tw Cen MT" panose="020B0602020104020603" pitchFamily="34" charset="77"/>
                <a:hlinkClick r:id="rId2">
                  <a:extLst>
                    <a:ext uri="{A12FA001-AC4F-418D-AE19-62706E023703}">
                      <ahyp:hlinkClr xmlns:ahyp="http://schemas.microsoft.com/office/drawing/2018/hyperlinkcolor" val="tx"/>
                    </a:ext>
                  </a:extLst>
                </a:hlinkClick>
              </a:rPr>
              <a:t>Commodity Futures Trading Commission</a:t>
            </a:r>
            <a:r>
              <a:rPr lang="en-GB" b="0" i="0" dirty="0">
                <a:solidFill>
                  <a:schemeClr val="bg1">
                    <a:lumMod val="50000"/>
                  </a:schemeClr>
                </a:solidFill>
                <a:effectLst/>
                <a:latin typeface="Tw Cen MT" panose="020B0602020104020603" pitchFamily="34" charset="77"/>
              </a:rPr>
              <a:t>'s (CFTC) desire to have "functional regulation" of the market was also rejected. </a:t>
            </a:r>
          </a:p>
          <a:p>
            <a:pPr marL="0" indent="0">
              <a:buNone/>
            </a:pPr>
            <a:endParaRPr lang="en-GB" dirty="0">
              <a:solidFill>
                <a:schemeClr val="bg1">
                  <a:lumMod val="50000"/>
                </a:schemeClr>
              </a:solidFill>
              <a:latin typeface="Tw Cen MT" panose="020B0602020104020603" pitchFamily="34" charset="77"/>
            </a:endParaRPr>
          </a:p>
          <a:p>
            <a:pPr marL="0" indent="0">
              <a:buNone/>
            </a:pPr>
            <a:r>
              <a:rPr lang="en-GB" b="0" i="0" dirty="0">
                <a:solidFill>
                  <a:schemeClr val="bg1">
                    <a:lumMod val="50000"/>
                  </a:schemeClr>
                </a:solidFill>
                <a:effectLst/>
                <a:latin typeface="Tw Cen MT" panose="020B0602020104020603" pitchFamily="34" charset="77"/>
              </a:rPr>
              <a:t>Instead, the CFTC would continue to do "entity-based supervision of OTC derivatives dealers".</a:t>
            </a:r>
            <a:endParaRPr lang="en-US" dirty="0">
              <a:solidFill>
                <a:schemeClr val="bg1">
                  <a:lumMod val="50000"/>
                </a:schemeClr>
              </a:solidFill>
              <a:latin typeface="Tw Cen MT" panose="020B0602020104020603" pitchFamily="34" charset="77"/>
            </a:endParaRPr>
          </a:p>
        </p:txBody>
      </p:sp>
      <p:pic>
        <p:nvPicPr>
          <p:cNvPr id="3" name="Picture 2">
            <a:extLst>
              <a:ext uri="{FF2B5EF4-FFF2-40B4-BE49-F238E27FC236}">
                <a16:creationId xmlns:a16="http://schemas.microsoft.com/office/drawing/2014/main" id="{6A1C0AAD-5438-0CA8-6E09-7CC19989E5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9709" y="0"/>
            <a:ext cx="4472291" cy="6858000"/>
          </a:xfrm>
          <a:prstGeom prst="rect">
            <a:avLst/>
          </a:prstGeom>
        </p:spPr>
      </p:pic>
    </p:spTree>
    <p:extLst>
      <p:ext uri="{BB962C8B-B14F-4D97-AF65-F5344CB8AC3E}">
        <p14:creationId xmlns:p14="http://schemas.microsoft.com/office/powerpoint/2010/main" val="1008128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C3EE-5E15-A05E-ADC9-25BC60A77740}"/>
              </a:ext>
            </a:extLst>
          </p:cNvPr>
          <p:cNvSpPr>
            <a:spLocks noGrp="1"/>
          </p:cNvSpPr>
          <p:nvPr>
            <p:ph type="title"/>
          </p:nvPr>
        </p:nvSpPr>
        <p:spPr/>
        <p:txBody>
          <a:bodyPr/>
          <a:lstStyle/>
          <a:p>
            <a:r>
              <a:rPr lang="en-GB" dirty="0">
                <a:solidFill>
                  <a:schemeClr val="bg1">
                    <a:lumMod val="50000"/>
                  </a:schemeClr>
                </a:solidFill>
                <a:latin typeface="Tw Cen MT" panose="020B0602020104020603" pitchFamily="34" charset="77"/>
              </a:rPr>
              <a:t>‘The hunger profiteers’ &amp; cost-of-living crises </a:t>
            </a:r>
            <a:endParaRPr lang="en-BE">
              <a:solidFill>
                <a:schemeClr val="bg1">
                  <a:lumMod val="50000"/>
                </a:schemeClr>
              </a:solidFill>
              <a:latin typeface="Tw Cen MT" panose="020B0602020104020603" pitchFamily="34" charset="77"/>
            </a:endParaRPr>
          </a:p>
        </p:txBody>
      </p:sp>
      <p:sp>
        <p:nvSpPr>
          <p:cNvPr id="3" name="Content Placeholder 2">
            <a:extLst>
              <a:ext uri="{FF2B5EF4-FFF2-40B4-BE49-F238E27FC236}">
                <a16:creationId xmlns:a16="http://schemas.microsoft.com/office/drawing/2014/main" id="{1758C928-1F01-E879-E19D-5BFB3CAE680E}"/>
              </a:ext>
            </a:extLst>
          </p:cNvPr>
          <p:cNvSpPr>
            <a:spLocks noGrp="1"/>
          </p:cNvSpPr>
          <p:nvPr>
            <p:ph idx="1"/>
          </p:nvPr>
        </p:nvSpPr>
        <p:spPr>
          <a:xfrm>
            <a:off x="838200" y="1690688"/>
            <a:ext cx="11172567" cy="4943475"/>
          </a:xfrm>
        </p:spPr>
        <p:txBody>
          <a:bodyPr>
            <a:normAutofit/>
          </a:bodyPr>
          <a:lstStyle/>
          <a:p>
            <a:pPr rtl="0">
              <a:spcBef>
                <a:spcPts val="1200"/>
              </a:spcBef>
              <a:spcAft>
                <a:spcPts val="1200"/>
              </a:spcAft>
            </a:pPr>
            <a:r>
              <a:rPr lang="en-GB" sz="3200" b="0" i="0" u="none" strike="noStrike" dirty="0">
                <a:solidFill>
                  <a:schemeClr val="bg1">
                    <a:lumMod val="50000"/>
                  </a:schemeClr>
                </a:solidFill>
                <a:effectLst/>
                <a:latin typeface="Tw Cen MT" panose="020B0602020104020603" pitchFamily="34" charset="77"/>
              </a:rPr>
              <a:t>“After Russia’s invasion of Ukraine investment in commodity markets for grain (wheat etc.) significantly increased. </a:t>
            </a:r>
          </a:p>
          <a:p>
            <a:pPr rtl="0">
              <a:spcBef>
                <a:spcPts val="1200"/>
              </a:spcBef>
              <a:spcAft>
                <a:spcPts val="1200"/>
              </a:spcAft>
            </a:pPr>
            <a:r>
              <a:rPr lang="en-GB" sz="3200" b="0" i="0" u="none" strike="noStrike" dirty="0">
                <a:solidFill>
                  <a:schemeClr val="bg1">
                    <a:lumMod val="50000"/>
                  </a:schemeClr>
                </a:solidFill>
                <a:effectLst/>
                <a:latin typeface="Tw Cen MT" panose="020B0602020104020603" pitchFamily="34" charset="77"/>
              </a:rPr>
              <a:t>Direct purchase of futures and investments in agriculture indexes multiplied and reached levels equivalent to those of 2009/2011. </a:t>
            </a:r>
          </a:p>
          <a:p>
            <a:pPr rtl="0">
              <a:spcBef>
                <a:spcPts val="1200"/>
              </a:spcBef>
              <a:spcAft>
                <a:spcPts val="1200"/>
              </a:spcAft>
            </a:pPr>
            <a:r>
              <a:rPr lang="en-GB" sz="3200" b="0" i="0" u="none" strike="noStrike" dirty="0">
                <a:solidFill>
                  <a:schemeClr val="bg1">
                    <a:lumMod val="50000"/>
                  </a:schemeClr>
                </a:solidFill>
                <a:effectLst/>
                <a:latin typeface="Tw Cen MT" panose="020B0602020104020603" pitchFamily="34" charset="77"/>
              </a:rPr>
              <a:t>For instance during the first week of March 4,5 billion dollars was invested in food commodity-based Exchange Traded Funds (ETFs). </a:t>
            </a:r>
          </a:p>
          <a:p>
            <a:pPr marL="0" indent="0">
              <a:buNone/>
            </a:pPr>
            <a:br>
              <a:rPr lang="en-GB" sz="3200" dirty="0">
                <a:solidFill>
                  <a:schemeClr val="bg1">
                    <a:lumMod val="50000"/>
                  </a:schemeClr>
                </a:solidFill>
                <a:latin typeface="Tw Cen MT" panose="020B0602020104020603" pitchFamily="34" charset="77"/>
              </a:rPr>
            </a:br>
            <a:r>
              <a:rPr lang="en-GB" sz="2000" dirty="0">
                <a:solidFill>
                  <a:schemeClr val="bg1">
                    <a:lumMod val="50000"/>
                  </a:schemeClr>
                </a:solidFill>
                <a:latin typeface="Tw Cen MT" panose="020B0602020104020603" pitchFamily="34" charset="77"/>
              </a:rPr>
              <a:t>Lighthouse Reports, 2022. The Hunger </a:t>
            </a:r>
            <a:r>
              <a:rPr lang="en-GB" sz="2000" i="1" dirty="0">
                <a:solidFill>
                  <a:schemeClr val="bg1">
                    <a:lumMod val="50000"/>
                  </a:schemeClr>
                </a:solidFill>
                <a:latin typeface="Tw Cen MT" panose="020B0602020104020603" pitchFamily="34" charset="77"/>
              </a:rPr>
              <a:t>Profiteers</a:t>
            </a:r>
            <a:r>
              <a:rPr lang="en-GB" sz="2000" dirty="0">
                <a:solidFill>
                  <a:schemeClr val="bg1">
                    <a:lumMod val="50000"/>
                  </a:schemeClr>
                </a:solidFill>
                <a:latin typeface="Tw Cen MT" panose="020B0602020104020603" pitchFamily="34" charset="77"/>
              </a:rPr>
              <a:t>, al </a:t>
            </a:r>
            <a:r>
              <a:rPr lang="en-GB" sz="2000" dirty="0" err="1">
                <a:solidFill>
                  <a:schemeClr val="bg1">
                    <a:lumMod val="50000"/>
                  </a:schemeClr>
                </a:solidFill>
                <a:latin typeface="Tw Cen MT" panose="020B0602020104020603" pitchFamily="34" charset="77"/>
              </a:rPr>
              <a:t>Hekman</a:t>
            </a:r>
            <a:r>
              <a:rPr lang="en-GB" sz="2000" dirty="0">
                <a:solidFill>
                  <a:schemeClr val="bg1">
                    <a:lumMod val="50000"/>
                  </a:schemeClr>
                </a:solidFill>
                <a:latin typeface="Tw Cen MT" panose="020B0602020104020603" pitchFamily="34" charset="77"/>
              </a:rPr>
              <a:t>, </a:t>
            </a:r>
            <a:r>
              <a:rPr lang="en-GB" sz="2000" dirty="0" err="1">
                <a:solidFill>
                  <a:schemeClr val="bg1">
                    <a:lumMod val="50000"/>
                  </a:schemeClr>
                </a:solidFill>
                <a:latin typeface="Tw Cen MT" panose="020B0602020104020603" pitchFamily="34" charset="77"/>
              </a:rPr>
              <a:t>L.et</a:t>
            </a:r>
            <a:r>
              <a:rPr lang="en-GB" sz="2000" dirty="0">
                <a:solidFill>
                  <a:schemeClr val="bg1">
                    <a:lumMod val="50000"/>
                  </a:schemeClr>
                </a:solidFill>
                <a:latin typeface="Tw Cen MT" panose="020B0602020104020603" pitchFamily="34" charset="77"/>
              </a:rPr>
              <a:t> al. May 2022. </a:t>
            </a:r>
            <a:endParaRPr lang="en-BE" sz="2000" dirty="0">
              <a:solidFill>
                <a:schemeClr val="bg1">
                  <a:lumMod val="50000"/>
                </a:schemeClr>
              </a:solidFill>
              <a:latin typeface="Tw Cen MT" panose="020B0602020104020603" pitchFamily="34" charset="77"/>
            </a:endParaRPr>
          </a:p>
        </p:txBody>
      </p:sp>
    </p:spTree>
    <p:extLst>
      <p:ext uri="{BB962C8B-B14F-4D97-AF65-F5344CB8AC3E}">
        <p14:creationId xmlns:p14="http://schemas.microsoft.com/office/powerpoint/2010/main" val="4232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C3EE-5E15-A05E-ADC9-25BC60A77740}"/>
              </a:ext>
            </a:extLst>
          </p:cNvPr>
          <p:cNvSpPr>
            <a:spLocks noGrp="1"/>
          </p:cNvSpPr>
          <p:nvPr>
            <p:ph type="title"/>
          </p:nvPr>
        </p:nvSpPr>
        <p:spPr/>
        <p:txBody>
          <a:bodyPr/>
          <a:lstStyle/>
          <a:p>
            <a:r>
              <a:rPr lang="en-GB" dirty="0">
                <a:solidFill>
                  <a:schemeClr val="bg1">
                    <a:lumMod val="50000"/>
                  </a:schemeClr>
                </a:solidFill>
                <a:latin typeface="Tw Cen MT" panose="020B0602020104020603" pitchFamily="34" charset="77"/>
              </a:rPr>
              <a:t>The hunger profiteers </a:t>
            </a:r>
            <a:endParaRPr lang="en-BE">
              <a:solidFill>
                <a:schemeClr val="bg1">
                  <a:lumMod val="50000"/>
                </a:schemeClr>
              </a:solidFill>
              <a:latin typeface="Tw Cen MT" panose="020B0602020104020603" pitchFamily="34" charset="77"/>
            </a:endParaRPr>
          </a:p>
        </p:txBody>
      </p:sp>
      <p:sp>
        <p:nvSpPr>
          <p:cNvPr id="3" name="Content Placeholder 2">
            <a:extLst>
              <a:ext uri="{FF2B5EF4-FFF2-40B4-BE49-F238E27FC236}">
                <a16:creationId xmlns:a16="http://schemas.microsoft.com/office/drawing/2014/main" id="{1758C928-1F01-E879-E19D-5BFB3CAE680E}"/>
              </a:ext>
            </a:extLst>
          </p:cNvPr>
          <p:cNvSpPr>
            <a:spLocks noGrp="1"/>
          </p:cNvSpPr>
          <p:nvPr>
            <p:ph idx="1"/>
          </p:nvPr>
        </p:nvSpPr>
        <p:spPr>
          <a:xfrm>
            <a:off x="838200" y="1690688"/>
            <a:ext cx="11172567" cy="4943475"/>
          </a:xfrm>
        </p:spPr>
        <p:txBody>
          <a:bodyPr>
            <a:normAutofit/>
          </a:bodyPr>
          <a:lstStyle/>
          <a:p>
            <a:pPr rtl="0">
              <a:spcBef>
                <a:spcPts val="1200"/>
              </a:spcBef>
              <a:spcAft>
                <a:spcPts val="1200"/>
              </a:spcAft>
            </a:pPr>
            <a:endParaRPr lang="en-GB" sz="3200" b="0" i="0" u="none" strike="noStrike" dirty="0">
              <a:solidFill>
                <a:schemeClr val="bg1">
                  <a:lumMod val="50000"/>
                </a:schemeClr>
              </a:solidFill>
              <a:effectLst/>
              <a:latin typeface="Tw Cen MT" panose="020B0602020104020603" pitchFamily="34" charset="77"/>
            </a:endParaRPr>
          </a:p>
          <a:p>
            <a:pPr rtl="0">
              <a:spcBef>
                <a:spcPts val="1200"/>
              </a:spcBef>
              <a:spcAft>
                <a:spcPts val="1200"/>
              </a:spcAft>
            </a:pPr>
            <a:r>
              <a:rPr lang="en-GB" sz="3200" b="0" i="0" u="none" strike="noStrike" dirty="0">
                <a:solidFill>
                  <a:schemeClr val="bg1">
                    <a:lumMod val="50000"/>
                  </a:schemeClr>
                </a:solidFill>
                <a:effectLst/>
                <a:latin typeface="Tw Cen MT" panose="020B0602020104020603" pitchFamily="34" charset="77"/>
              </a:rPr>
              <a:t>During April two of the leading ETFs within agriculture attracted $1,2 billion net investment from investors – compared with only $197 million during the whole of 2021. </a:t>
            </a:r>
          </a:p>
          <a:p>
            <a:pPr rtl="0">
              <a:spcBef>
                <a:spcPts val="1200"/>
              </a:spcBef>
              <a:spcAft>
                <a:spcPts val="1200"/>
              </a:spcAft>
            </a:pPr>
            <a:r>
              <a:rPr lang="en-GB" sz="3200" b="0" i="0" u="none" strike="noStrike" dirty="0">
                <a:solidFill>
                  <a:schemeClr val="bg1">
                    <a:lumMod val="50000"/>
                  </a:schemeClr>
                </a:solidFill>
                <a:effectLst/>
                <a:latin typeface="Tw Cen MT" panose="020B0602020104020603" pitchFamily="34" charset="77"/>
              </a:rPr>
              <a:t>This caused prices to more than double in some countries in Africa and the Middle East.[ii]” </a:t>
            </a:r>
            <a:endParaRPr lang="en-GB" sz="3200" b="0" dirty="0">
              <a:solidFill>
                <a:schemeClr val="bg1">
                  <a:lumMod val="50000"/>
                </a:schemeClr>
              </a:solidFill>
              <a:effectLst/>
              <a:latin typeface="Tw Cen MT" panose="020B0602020104020603" pitchFamily="34" charset="77"/>
            </a:endParaRPr>
          </a:p>
          <a:p>
            <a:pPr marL="0" indent="0">
              <a:buNone/>
            </a:pPr>
            <a:br>
              <a:rPr lang="en-GB" sz="3200" dirty="0">
                <a:solidFill>
                  <a:schemeClr val="bg1">
                    <a:lumMod val="50000"/>
                  </a:schemeClr>
                </a:solidFill>
                <a:latin typeface="Tw Cen MT" panose="020B0602020104020603" pitchFamily="34" charset="77"/>
              </a:rPr>
            </a:br>
            <a:r>
              <a:rPr lang="en-GB" sz="2000" dirty="0">
                <a:solidFill>
                  <a:schemeClr val="bg1">
                    <a:lumMod val="50000"/>
                  </a:schemeClr>
                </a:solidFill>
                <a:latin typeface="Tw Cen MT" panose="020B0602020104020603" pitchFamily="34" charset="77"/>
              </a:rPr>
              <a:t>Lighthouse Reports, 2022. The Hunger </a:t>
            </a:r>
            <a:r>
              <a:rPr lang="en-GB" sz="2000" i="1" dirty="0">
                <a:solidFill>
                  <a:schemeClr val="bg1">
                    <a:lumMod val="50000"/>
                  </a:schemeClr>
                </a:solidFill>
                <a:latin typeface="Tw Cen MT" panose="020B0602020104020603" pitchFamily="34" charset="77"/>
              </a:rPr>
              <a:t>Profiteers</a:t>
            </a:r>
            <a:r>
              <a:rPr lang="en-GB" sz="2000" dirty="0">
                <a:solidFill>
                  <a:schemeClr val="bg1">
                    <a:lumMod val="50000"/>
                  </a:schemeClr>
                </a:solidFill>
                <a:latin typeface="Tw Cen MT" panose="020B0602020104020603" pitchFamily="34" charset="77"/>
              </a:rPr>
              <a:t>, al </a:t>
            </a:r>
            <a:r>
              <a:rPr lang="en-GB" sz="2000" dirty="0" err="1">
                <a:solidFill>
                  <a:schemeClr val="bg1">
                    <a:lumMod val="50000"/>
                  </a:schemeClr>
                </a:solidFill>
                <a:latin typeface="Tw Cen MT" panose="020B0602020104020603" pitchFamily="34" charset="77"/>
              </a:rPr>
              <a:t>Hekman</a:t>
            </a:r>
            <a:r>
              <a:rPr lang="en-GB" sz="2000" dirty="0">
                <a:solidFill>
                  <a:schemeClr val="bg1">
                    <a:lumMod val="50000"/>
                  </a:schemeClr>
                </a:solidFill>
                <a:latin typeface="Tw Cen MT" panose="020B0602020104020603" pitchFamily="34" charset="77"/>
              </a:rPr>
              <a:t>, </a:t>
            </a:r>
            <a:r>
              <a:rPr lang="en-GB" sz="2000" dirty="0" err="1">
                <a:solidFill>
                  <a:schemeClr val="bg1">
                    <a:lumMod val="50000"/>
                  </a:schemeClr>
                </a:solidFill>
                <a:latin typeface="Tw Cen MT" panose="020B0602020104020603" pitchFamily="34" charset="77"/>
              </a:rPr>
              <a:t>L.et</a:t>
            </a:r>
            <a:r>
              <a:rPr lang="en-GB" sz="2000" dirty="0">
                <a:solidFill>
                  <a:schemeClr val="bg1">
                    <a:lumMod val="50000"/>
                  </a:schemeClr>
                </a:solidFill>
                <a:latin typeface="Tw Cen MT" panose="020B0602020104020603" pitchFamily="34" charset="77"/>
              </a:rPr>
              <a:t> al. May 2022. </a:t>
            </a:r>
            <a:endParaRPr lang="en-BE" sz="2000" dirty="0">
              <a:solidFill>
                <a:schemeClr val="bg1">
                  <a:lumMod val="50000"/>
                </a:schemeClr>
              </a:solidFill>
              <a:latin typeface="Tw Cen MT" panose="020B0602020104020603" pitchFamily="34" charset="77"/>
            </a:endParaRPr>
          </a:p>
        </p:txBody>
      </p:sp>
    </p:spTree>
    <p:extLst>
      <p:ext uri="{BB962C8B-B14F-4D97-AF65-F5344CB8AC3E}">
        <p14:creationId xmlns:p14="http://schemas.microsoft.com/office/powerpoint/2010/main" val="173171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AEF6-E524-ADD6-1716-A76FF63B46A8}"/>
              </a:ext>
            </a:extLst>
          </p:cNvPr>
          <p:cNvSpPr>
            <a:spLocks noGrp="1"/>
          </p:cNvSpPr>
          <p:nvPr>
            <p:ph type="title"/>
          </p:nvPr>
        </p:nvSpPr>
        <p:spPr/>
        <p:txBody>
          <a:bodyPr/>
          <a:lstStyle/>
          <a:p>
            <a:r>
              <a:rPr lang="en-GB" dirty="0">
                <a:solidFill>
                  <a:schemeClr val="bg1">
                    <a:lumMod val="50000"/>
                  </a:schemeClr>
                </a:solidFill>
                <a:latin typeface="Tw Cen MT" panose="020B0602020104020603" pitchFamily="34" charset="77"/>
              </a:rPr>
              <a:t>The ongoing cost-of-living crisis is not a matter of war ….</a:t>
            </a:r>
            <a:endParaRPr lang="en-BE">
              <a:solidFill>
                <a:schemeClr val="bg1">
                  <a:lumMod val="50000"/>
                </a:schemeClr>
              </a:solidFill>
              <a:latin typeface="Tw Cen MT" panose="020B0602020104020603" pitchFamily="34" charset="77"/>
            </a:endParaRPr>
          </a:p>
        </p:txBody>
      </p:sp>
      <p:sp>
        <p:nvSpPr>
          <p:cNvPr id="3" name="Content Placeholder 2">
            <a:extLst>
              <a:ext uri="{FF2B5EF4-FFF2-40B4-BE49-F238E27FC236}">
                <a16:creationId xmlns:a16="http://schemas.microsoft.com/office/drawing/2014/main" id="{1AB64E0E-23CD-0CD8-11AF-158B5721C166}"/>
              </a:ext>
            </a:extLst>
          </p:cNvPr>
          <p:cNvSpPr>
            <a:spLocks noGrp="1"/>
          </p:cNvSpPr>
          <p:nvPr>
            <p:ph idx="1"/>
          </p:nvPr>
        </p:nvSpPr>
        <p:spPr/>
        <p:txBody>
          <a:bodyPr>
            <a:normAutofit fontScale="92500" lnSpcReduction="20000"/>
          </a:bodyPr>
          <a:lstStyle/>
          <a:p>
            <a:pPr marL="0" indent="0" rtl="0">
              <a:spcBef>
                <a:spcPts val="1200"/>
              </a:spcBef>
              <a:spcAft>
                <a:spcPts val="1200"/>
              </a:spcAft>
              <a:buNone/>
            </a:pPr>
            <a:endParaRPr lang="en-GB" sz="1800" dirty="0">
              <a:solidFill>
                <a:srgbClr val="000000"/>
              </a:solidFill>
              <a:latin typeface="Calibri" panose="020F0502020204030204" pitchFamily="34" charset="0"/>
            </a:endParaRPr>
          </a:p>
          <a:p>
            <a:pPr rtl="0">
              <a:spcBef>
                <a:spcPts val="1200"/>
              </a:spcBef>
              <a:spcAft>
                <a:spcPts val="1200"/>
              </a:spcAft>
            </a:pPr>
            <a:r>
              <a:rPr lang="en-GB" sz="3200" b="0" i="0" u="none" strike="noStrike" dirty="0">
                <a:solidFill>
                  <a:schemeClr val="bg1">
                    <a:lumMod val="50000"/>
                  </a:schemeClr>
                </a:solidFill>
                <a:effectLst/>
                <a:latin typeface="Tw Cen MT" panose="020B0602020104020603" pitchFamily="34" charset="77"/>
              </a:rPr>
              <a:t>It is about deregulated global markets in energy and grain commodities and a malfunctioning global food system. </a:t>
            </a:r>
          </a:p>
          <a:p>
            <a:pPr rtl="0">
              <a:spcBef>
                <a:spcPts val="1200"/>
              </a:spcBef>
              <a:spcAft>
                <a:spcPts val="1200"/>
              </a:spcAft>
            </a:pPr>
            <a:r>
              <a:rPr lang="en-GB" sz="3200" b="0" i="0" u="none" strike="noStrike" dirty="0">
                <a:solidFill>
                  <a:schemeClr val="bg1">
                    <a:lumMod val="50000"/>
                  </a:schemeClr>
                </a:solidFill>
                <a:effectLst/>
                <a:latin typeface="Tw Cen MT" panose="020B0602020104020603" pitchFamily="34" charset="77"/>
              </a:rPr>
              <a:t>Nor is about supply and demand between traders and suppliers at the domestic level</a:t>
            </a:r>
          </a:p>
          <a:p>
            <a:pPr rtl="0">
              <a:spcBef>
                <a:spcPts val="1200"/>
              </a:spcBef>
              <a:spcAft>
                <a:spcPts val="1200"/>
              </a:spcAft>
            </a:pPr>
            <a:r>
              <a:rPr lang="en-GB" sz="3200" b="0" i="0" u="none" strike="noStrike" dirty="0">
                <a:solidFill>
                  <a:schemeClr val="bg1">
                    <a:lumMod val="50000"/>
                  </a:schemeClr>
                </a:solidFill>
                <a:effectLst/>
                <a:latin typeface="Tw Cen MT" panose="020B0602020104020603" pitchFamily="34" charset="77"/>
              </a:rPr>
              <a:t>It is about global food chains and the role of financial actors/speculators that make (effortless) capital gains from high, volatile prices and from hunger. </a:t>
            </a:r>
            <a:endParaRPr lang="en-GB" sz="3200" b="0" dirty="0">
              <a:solidFill>
                <a:schemeClr val="bg1">
                  <a:lumMod val="50000"/>
                </a:schemeClr>
              </a:solidFill>
              <a:effectLst/>
              <a:latin typeface="Tw Cen MT" panose="020B0602020104020603" pitchFamily="34" charset="77"/>
            </a:endParaRPr>
          </a:p>
          <a:p>
            <a:pPr marL="0" indent="0">
              <a:buNone/>
            </a:pPr>
            <a:br>
              <a:rPr lang="en-GB" dirty="0"/>
            </a:br>
            <a:endParaRPr lang="en-BE" dirty="0"/>
          </a:p>
        </p:txBody>
      </p:sp>
    </p:spTree>
    <p:extLst>
      <p:ext uri="{BB962C8B-B14F-4D97-AF65-F5344CB8AC3E}">
        <p14:creationId xmlns:p14="http://schemas.microsoft.com/office/powerpoint/2010/main" val="100081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C40209-FAA5-961F-A401-18613CD52BD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30844" y="377535"/>
            <a:ext cx="5721178" cy="6102929"/>
          </a:xfrm>
        </p:spPr>
      </p:pic>
    </p:spTree>
    <p:extLst>
      <p:ext uri="{BB962C8B-B14F-4D97-AF65-F5344CB8AC3E}">
        <p14:creationId xmlns:p14="http://schemas.microsoft.com/office/powerpoint/2010/main" val="149907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05C92B7-ED44-23C1-0B2A-4B881179444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93477" y="643466"/>
            <a:ext cx="4805045" cy="5571067"/>
          </a:xfrm>
          <a:prstGeom prst="rect">
            <a:avLst/>
          </a:prstGeom>
        </p:spPr>
      </p:pic>
    </p:spTree>
    <p:extLst>
      <p:ext uri="{BB962C8B-B14F-4D97-AF65-F5344CB8AC3E}">
        <p14:creationId xmlns:p14="http://schemas.microsoft.com/office/powerpoint/2010/main" val="370801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8A564A-F815-0F64-5FA8-5BF6D8E5D27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68132" y="160638"/>
            <a:ext cx="6708354" cy="6362315"/>
          </a:xfrm>
        </p:spPr>
      </p:pic>
    </p:spTree>
    <p:extLst>
      <p:ext uri="{BB962C8B-B14F-4D97-AF65-F5344CB8AC3E}">
        <p14:creationId xmlns:p14="http://schemas.microsoft.com/office/powerpoint/2010/main" val="406148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3E78D6-036B-1F01-9C10-031F4561513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25620" y="654908"/>
            <a:ext cx="8612521" cy="5770606"/>
          </a:xfrm>
        </p:spPr>
      </p:pic>
    </p:spTree>
    <p:extLst>
      <p:ext uri="{BB962C8B-B14F-4D97-AF65-F5344CB8AC3E}">
        <p14:creationId xmlns:p14="http://schemas.microsoft.com/office/powerpoint/2010/main" val="972501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CEE885-0458-6058-F16E-187385063997}"/>
              </a:ext>
            </a:extLst>
          </p:cNvPr>
          <p:cNvSpPr>
            <a:spLocks noGrp="1"/>
          </p:cNvSpPr>
          <p:nvPr>
            <p:ph idx="1"/>
          </p:nvPr>
        </p:nvSpPr>
        <p:spPr>
          <a:xfrm>
            <a:off x="643470" y="972865"/>
            <a:ext cx="3842034" cy="4995449"/>
          </a:xfrm>
        </p:spPr>
        <p:txBody>
          <a:bodyPr>
            <a:normAutofit fontScale="92500"/>
          </a:bodyPr>
          <a:lstStyle/>
          <a:p>
            <a:pPr marL="0" indent="0">
              <a:buNone/>
            </a:pPr>
            <a:r>
              <a:rPr lang="en-GB" sz="3200" b="0" i="0" dirty="0">
                <a:effectLst/>
                <a:latin typeface="Tw Cen MT" panose="020B0602020104020603" pitchFamily="34" charset="77"/>
              </a:rPr>
              <a:t>“</a:t>
            </a:r>
            <a:r>
              <a:rPr lang="en-GB" sz="3500" b="0" i="1" dirty="0">
                <a:solidFill>
                  <a:schemeClr val="bg1">
                    <a:lumMod val="50000"/>
                  </a:schemeClr>
                </a:solidFill>
                <a:effectLst/>
                <a:latin typeface="Tw Cen MT" panose="020B0602020104020603" pitchFamily="34" charset="77"/>
              </a:rPr>
              <a:t>A society containing within its orbit a separate, self-regulating and autonomous economic sphere is a utopia</a:t>
            </a:r>
            <a:r>
              <a:rPr lang="en-GB" sz="3200" b="0" i="0" dirty="0">
                <a:solidFill>
                  <a:schemeClr val="bg1">
                    <a:lumMod val="50000"/>
                  </a:schemeClr>
                </a:solidFill>
                <a:effectLst/>
                <a:latin typeface="Tw Cen MT" panose="020B0602020104020603" pitchFamily="34" charset="77"/>
              </a:rPr>
              <a:t>…… </a:t>
            </a:r>
          </a:p>
          <a:p>
            <a:pPr marL="0" indent="0">
              <a:buNone/>
            </a:pPr>
            <a:endParaRPr lang="en-GB" sz="2000" dirty="0">
              <a:solidFill>
                <a:schemeClr val="bg1">
                  <a:lumMod val="50000"/>
                </a:schemeClr>
              </a:solidFill>
              <a:latin typeface="Tw Cen MT" panose="020B0602020104020603" pitchFamily="34" charset="77"/>
            </a:endParaRPr>
          </a:p>
          <a:p>
            <a:pPr marL="0" indent="0">
              <a:buNone/>
            </a:pPr>
            <a:endParaRPr lang="en-GB" sz="2000" b="0" i="0" dirty="0">
              <a:solidFill>
                <a:schemeClr val="bg1">
                  <a:lumMod val="50000"/>
                </a:schemeClr>
              </a:solidFill>
              <a:effectLst/>
              <a:latin typeface="Tw Cen MT" panose="020B0602020104020603" pitchFamily="34" charset="77"/>
            </a:endParaRPr>
          </a:p>
          <a:p>
            <a:pPr marL="0" indent="0">
              <a:buNone/>
            </a:pPr>
            <a:r>
              <a:rPr lang="en-GB" sz="2600" dirty="0">
                <a:solidFill>
                  <a:schemeClr val="bg1">
                    <a:lumMod val="50000"/>
                  </a:schemeClr>
                </a:solidFill>
                <a:latin typeface="Tw Cen MT" panose="020B0602020104020603" pitchFamily="34" charset="77"/>
              </a:rPr>
              <a:t>An unregulated world market inflicts losses, unemployment, inflation, debt, low wages and instability on society.</a:t>
            </a:r>
          </a:p>
          <a:p>
            <a:pPr marL="0" indent="0">
              <a:buNone/>
            </a:pPr>
            <a:endParaRPr lang="en-US" sz="2000" dirty="0"/>
          </a:p>
        </p:txBody>
      </p:sp>
      <p:grpSp>
        <p:nvGrpSpPr>
          <p:cNvPr id="19"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B539A5D2-D56B-5390-07A8-D3520DFE51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5321" y="798209"/>
            <a:ext cx="6896677" cy="5378754"/>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9961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CEE885-0458-6058-F16E-187385063997}"/>
              </a:ext>
            </a:extLst>
          </p:cNvPr>
          <p:cNvSpPr>
            <a:spLocks noGrp="1"/>
          </p:cNvSpPr>
          <p:nvPr>
            <p:ph idx="1"/>
          </p:nvPr>
        </p:nvSpPr>
        <p:spPr>
          <a:xfrm>
            <a:off x="643469" y="798210"/>
            <a:ext cx="4376520" cy="5820868"/>
          </a:xfrm>
        </p:spPr>
        <p:txBody>
          <a:bodyPr>
            <a:normAutofit/>
          </a:bodyPr>
          <a:lstStyle/>
          <a:p>
            <a:pPr algn="l"/>
            <a:endParaRPr lang="en-GB" sz="1400" b="0" i="1" dirty="0">
              <a:solidFill>
                <a:srgbClr val="404040"/>
              </a:solidFill>
              <a:effectLst/>
              <a:latin typeface="SF Pro Display"/>
            </a:endParaRPr>
          </a:p>
          <a:p>
            <a:pPr algn="l"/>
            <a:endParaRPr lang="en-GB" sz="1400" i="1" dirty="0">
              <a:solidFill>
                <a:srgbClr val="404040"/>
              </a:solidFill>
              <a:latin typeface="SF Pro Display"/>
            </a:endParaRPr>
          </a:p>
          <a:p>
            <a:pPr algn="l"/>
            <a:r>
              <a:rPr lang="en-GB" sz="3200" b="0" i="0" dirty="0">
                <a:solidFill>
                  <a:schemeClr val="bg1">
                    <a:lumMod val="50000"/>
                  </a:schemeClr>
                </a:solidFill>
                <a:effectLst/>
                <a:latin typeface="Tw Cen MT" panose="020B0602020104020603" pitchFamily="34" charset="77"/>
              </a:rPr>
              <a:t>Polanyi argued that if democratic governments would not intervene in world markets to protect the interests of their citizens, then voters would turn to “strong men” (and women) for protection from those global markets.</a:t>
            </a:r>
          </a:p>
          <a:p>
            <a:pPr marL="0" indent="0" algn="l">
              <a:buNone/>
            </a:pPr>
            <a:endParaRPr lang="en-GB" sz="3200" i="1" dirty="0">
              <a:solidFill>
                <a:schemeClr val="bg1">
                  <a:lumMod val="50000"/>
                </a:schemeClr>
              </a:solidFill>
              <a:latin typeface="Tw Cen MT" panose="020B0602020104020603" pitchFamily="34" charset="77"/>
            </a:endParaRPr>
          </a:p>
          <a:p>
            <a:pPr algn="l"/>
            <a:endParaRPr lang="en-GB" sz="3200" b="0" i="0" dirty="0">
              <a:solidFill>
                <a:schemeClr val="bg1">
                  <a:lumMod val="50000"/>
                </a:schemeClr>
              </a:solidFill>
              <a:effectLst/>
              <a:latin typeface="Tw Cen MT" panose="020B0602020104020603" pitchFamily="34" charset="77"/>
            </a:endParaRPr>
          </a:p>
          <a:p>
            <a:pPr marL="0" indent="0">
              <a:buNone/>
            </a:pPr>
            <a:endParaRPr lang="en-US" sz="2000" dirty="0"/>
          </a:p>
        </p:txBody>
      </p:sp>
      <p:grpSp>
        <p:nvGrpSpPr>
          <p:cNvPr id="19"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B539A5D2-D56B-5390-07A8-D3520DFE51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5321" y="798209"/>
            <a:ext cx="6896677" cy="5378754"/>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0256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77193"/>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199EAE30-ACE7-F181-92DE-8CB04DC1EC6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096001" y="3037320"/>
            <a:ext cx="6186616" cy="3820680"/>
          </a:xfrm>
          <a:prstGeom prst="rect">
            <a:avLst/>
          </a:prstGeom>
        </p:spPr>
      </p:pic>
      <p:pic>
        <p:nvPicPr>
          <p:cNvPr id="7" name="Picture 6">
            <a:extLst>
              <a:ext uri="{FF2B5EF4-FFF2-40B4-BE49-F238E27FC236}">
                <a16:creationId xmlns:a16="http://schemas.microsoft.com/office/drawing/2014/main" id="{6610BACA-3E29-8F3B-080A-04385C32EBB0}"/>
              </a:ext>
            </a:extLst>
          </p:cNvPr>
          <p:cNvPicPr>
            <a:picLocks noChangeAspect="1"/>
          </p:cNvPicPr>
          <p:nvPr/>
        </p:nvPicPr>
        <p:blipFill>
          <a:blip r:embed="rId3"/>
          <a:stretch>
            <a:fillRect/>
          </a:stretch>
        </p:blipFill>
        <p:spPr>
          <a:xfrm>
            <a:off x="329375" y="2271714"/>
            <a:ext cx="4884999" cy="2633918"/>
          </a:xfrm>
          <a:prstGeom prst="rect">
            <a:avLst/>
          </a:prstGeom>
        </p:spPr>
      </p:pic>
    </p:spTree>
    <p:extLst>
      <p:ext uri="{BB962C8B-B14F-4D97-AF65-F5344CB8AC3E}">
        <p14:creationId xmlns:p14="http://schemas.microsoft.com/office/powerpoint/2010/main" val="373767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CEE885-0458-6058-F16E-187385063997}"/>
              </a:ext>
            </a:extLst>
          </p:cNvPr>
          <p:cNvSpPr>
            <a:spLocks noGrp="1"/>
          </p:cNvSpPr>
          <p:nvPr>
            <p:ph idx="1"/>
          </p:nvPr>
        </p:nvSpPr>
        <p:spPr>
          <a:xfrm>
            <a:off x="643469" y="798209"/>
            <a:ext cx="4376520" cy="5170105"/>
          </a:xfrm>
        </p:spPr>
        <p:txBody>
          <a:bodyPr>
            <a:normAutofit fontScale="85000" lnSpcReduction="20000"/>
          </a:bodyPr>
          <a:lstStyle/>
          <a:p>
            <a:pPr algn="l"/>
            <a:endParaRPr lang="en-GB" sz="1400" b="0" i="1" dirty="0">
              <a:solidFill>
                <a:srgbClr val="404040"/>
              </a:solidFill>
              <a:effectLst/>
              <a:latin typeface="SF Pro Display"/>
            </a:endParaRPr>
          </a:p>
          <a:p>
            <a:pPr marL="0" indent="0" algn="l">
              <a:buNone/>
            </a:pPr>
            <a:r>
              <a:rPr lang="en-GB" sz="4100" b="0" i="1" dirty="0">
                <a:solidFill>
                  <a:schemeClr val="bg1">
                    <a:lumMod val="50000"/>
                  </a:schemeClr>
                </a:solidFill>
                <a:effectLst/>
                <a:latin typeface="Tw Cen MT" panose="020B0602020104020603" pitchFamily="34" charset="77"/>
              </a:rPr>
              <a:t>“Society had a choice: integration of the economy and society through political power on a democratic basis</a:t>
            </a:r>
            <a:r>
              <a:rPr lang="en-GB" sz="3800" b="0" i="1" dirty="0">
                <a:solidFill>
                  <a:schemeClr val="bg1">
                    <a:lumMod val="50000"/>
                  </a:schemeClr>
                </a:solidFill>
                <a:effectLst/>
                <a:latin typeface="Tw Cen MT" panose="020B0602020104020603" pitchFamily="34" charset="77"/>
              </a:rPr>
              <a:t>.</a:t>
            </a:r>
          </a:p>
          <a:p>
            <a:pPr marL="0" indent="0" algn="l">
              <a:buNone/>
            </a:pPr>
            <a:endParaRPr lang="en-GB" sz="3200" b="0" i="0" dirty="0">
              <a:solidFill>
                <a:schemeClr val="bg1">
                  <a:lumMod val="50000"/>
                </a:schemeClr>
              </a:solidFill>
              <a:effectLst/>
              <a:latin typeface="Tw Cen MT" panose="020B0602020104020603" pitchFamily="34" charset="77"/>
            </a:endParaRPr>
          </a:p>
          <a:p>
            <a:pPr marL="0" indent="0" algn="l">
              <a:buNone/>
            </a:pPr>
            <a:r>
              <a:rPr lang="en-GB" sz="4100" b="0" i="1" dirty="0">
                <a:solidFill>
                  <a:schemeClr val="bg1">
                    <a:lumMod val="50000"/>
                  </a:schemeClr>
                </a:solidFill>
                <a:effectLst/>
                <a:latin typeface="Tw Cen MT" panose="020B0602020104020603" pitchFamily="34" charset="77"/>
              </a:rPr>
              <a:t>Or, if democracy proved too weak, integration on an authoritarian basis – and at the price of the sacrifice of democracy.”</a:t>
            </a:r>
            <a:endParaRPr lang="en-GB" sz="4100" b="0" i="0" dirty="0">
              <a:solidFill>
                <a:schemeClr val="bg1">
                  <a:lumMod val="50000"/>
                </a:schemeClr>
              </a:solidFill>
              <a:effectLst/>
              <a:latin typeface="Tw Cen MT" panose="020B0602020104020603" pitchFamily="34" charset="77"/>
            </a:endParaRPr>
          </a:p>
          <a:p>
            <a:pPr marL="0" indent="0">
              <a:buNone/>
            </a:pPr>
            <a:endParaRPr lang="en-US" sz="2000" dirty="0"/>
          </a:p>
        </p:txBody>
      </p:sp>
      <p:grpSp>
        <p:nvGrpSpPr>
          <p:cNvPr id="19"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B539A5D2-D56B-5390-07A8-D3520DFE51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5321" y="798209"/>
            <a:ext cx="6896677" cy="5378754"/>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0687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CEE885-0458-6058-F16E-187385063997}"/>
              </a:ext>
            </a:extLst>
          </p:cNvPr>
          <p:cNvSpPr>
            <a:spLocks noGrp="1"/>
          </p:cNvSpPr>
          <p:nvPr>
            <p:ph idx="1"/>
          </p:nvPr>
        </p:nvSpPr>
        <p:spPr>
          <a:xfrm>
            <a:off x="643469" y="1782981"/>
            <a:ext cx="4008384" cy="4393982"/>
          </a:xfrm>
        </p:spPr>
        <p:txBody>
          <a:bodyPr>
            <a:normAutofit lnSpcReduction="10000"/>
          </a:bodyPr>
          <a:lstStyle/>
          <a:p>
            <a:endParaRPr lang="en-GB" sz="2000" dirty="0">
              <a:solidFill>
                <a:schemeClr val="bg1">
                  <a:lumMod val="50000"/>
                </a:schemeClr>
              </a:solidFill>
              <a:latin typeface="Tw Cen MT" panose="020B0602020104020603" pitchFamily="34" charset="77"/>
            </a:endParaRPr>
          </a:p>
          <a:p>
            <a:pPr marL="0" indent="0">
              <a:buNone/>
            </a:pPr>
            <a:r>
              <a:rPr lang="en-GB" sz="3200" b="0" i="0" dirty="0">
                <a:solidFill>
                  <a:schemeClr val="bg1">
                    <a:lumMod val="50000"/>
                  </a:schemeClr>
                </a:solidFill>
                <a:effectLst/>
                <a:latin typeface="Tw Cen MT" panose="020B0602020104020603" pitchFamily="34" charset="77"/>
              </a:rPr>
              <a:t>“</a:t>
            </a:r>
            <a:r>
              <a:rPr lang="en-GB" sz="3200" b="0" i="1" dirty="0">
                <a:solidFill>
                  <a:schemeClr val="bg1">
                    <a:lumMod val="50000"/>
                  </a:schemeClr>
                </a:solidFill>
                <a:effectLst/>
                <a:latin typeface="Tw Cen MT" panose="020B0602020104020603" pitchFamily="34" charset="77"/>
              </a:rPr>
              <a:t>For the sake of society the market mechanism must be restricted. </a:t>
            </a:r>
          </a:p>
          <a:p>
            <a:pPr marL="0" indent="0">
              <a:buNone/>
            </a:pPr>
            <a:endParaRPr lang="en-GB" sz="3200" dirty="0">
              <a:solidFill>
                <a:schemeClr val="bg1">
                  <a:lumMod val="50000"/>
                </a:schemeClr>
              </a:solidFill>
              <a:latin typeface="Tw Cen MT" panose="020B0602020104020603" pitchFamily="34" charset="77"/>
            </a:endParaRPr>
          </a:p>
          <a:p>
            <a:pPr marL="0" indent="0">
              <a:buNone/>
            </a:pPr>
            <a:r>
              <a:rPr lang="en-GB" sz="3200" b="0" i="1" dirty="0">
                <a:solidFill>
                  <a:schemeClr val="bg1">
                    <a:lumMod val="50000"/>
                  </a:schemeClr>
                </a:solidFill>
                <a:effectLst/>
                <a:latin typeface="Tw Cen MT" panose="020B0602020104020603" pitchFamily="34" charset="77"/>
              </a:rPr>
              <a:t>But this cannot be done without grave peril to economic life and therefore to society as a whole.”</a:t>
            </a:r>
          </a:p>
          <a:p>
            <a:pPr marL="0" indent="0">
              <a:buNone/>
            </a:pPr>
            <a:endParaRPr lang="en-US" sz="2000" dirty="0"/>
          </a:p>
        </p:txBody>
      </p:sp>
      <p:grpSp>
        <p:nvGrpSpPr>
          <p:cNvPr id="19"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B539A5D2-D56B-5390-07A8-D3520DFE51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5321" y="798209"/>
            <a:ext cx="6896677" cy="5378754"/>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8345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B739ED-8D10-80BE-0BF3-16D931FEF4E7}"/>
              </a:ext>
            </a:extLst>
          </p:cNvPr>
          <p:cNvSpPr>
            <a:spLocks noGrp="1"/>
          </p:cNvSpPr>
          <p:nvPr>
            <p:ph idx="1"/>
          </p:nvPr>
        </p:nvSpPr>
        <p:spPr>
          <a:xfrm>
            <a:off x="838201" y="593124"/>
            <a:ext cx="5426676" cy="5583839"/>
          </a:xfrm>
        </p:spPr>
        <p:txBody>
          <a:bodyPr>
            <a:normAutofit/>
          </a:bodyPr>
          <a:lstStyle/>
          <a:p>
            <a:endParaRPr lang="en-GB" b="0" i="0" dirty="0">
              <a:solidFill>
                <a:schemeClr val="bg1">
                  <a:lumMod val="50000"/>
                </a:schemeClr>
              </a:solidFill>
              <a:effectLst/>
              <a:latin typeface="Tw Cen MT" panose="020B0602020104020603" pitchFamily="34" charset="77"/>
            </a:endParaRPr>
          </a:p>
          <a:p>
            <a:endParaRPr lang="en-GB" dirty="0">
              <a:solidFill>
                <a:schemeClr val="bg1">
                  <a:lumMod val="50000"/>
                </a:schemeClr>
              </a:solidFill>
              <a:latin typeface="Tw Cen MT" panose="020B0602020104020603" pitchFamily="34" charset="77"/>
            </a:endParaRPr>
          </a:p>
          <a:p>
            <a:endParaRPr lang="en-GB" b="0" i="0" dirty="0">
              <a:solidFill>
                <a:schemeClr val="bg1">
                  <a:lumMod val="50000"/>
                </a:schemeClr>
              </a:solidFill>
              <a:effectLst/>
              <a:latin typeface="Tw Cen MT" panose="020B0602020104020603" pitchFamily="34" charset="77"/>
            </a:endParaRPr>
          </a:p>
          <a:p>
            <a:r>
              <a:rPr lang="en-GB" b="0" i="0" dirty="0">
                <a:solidFill>
                  <a:schemeClr val="bg1">
                    <a:lumMod val="50000"/>
                  </a:schemeClr>
                </a:solidFill>
                <a:effectLst/>
                <a:latin typeface="Tw Cen MT" panose="020B0602020104020603" pitchFamily="34" charset="77"/>
              </a:rPr>
              <a:t>Central bankers and western politicians are messing with, and trying to restrict the marvellously intricate and fragile workings of global financial markets - governed only by the ‘invisible hand’….</a:t>
            </a:r>
          </a:p>
          <a:p>
            <a:endParaRPr lang="en-GB" dirty="0">
              <a:solidFill>
                <a:schemeClr val="bg1">
                  <a:lumMod val="50000"/>
                </a:schemeClr>
              </a:solidFill>
              <a:latin typeface="Tw Cen MT" panose="020B0602020104020603" pitchFamily="34" charset="77"/>
            </a:endParaRPr>
          </a:p>
          <a:p>
            <a:endParaRPr lang="en-GB" dirty="0">
              <a:solidFill>
                <a:srgbClr val="404040"/>
              </a:solidFill>
              <a:latin typeface="SF Pro Display"/>
            </a:endParaRPr>
          </a:p>
        </p:txBody>
      </p:sp>
      <p:pic>
        <p:nvPicPr>
          <p:cNvPr id="6" name="Picture 5">
            <a:extLst>
              <a:ext uri="{FF2B5EF4-FFF2-40B4-BE49-F238E27FC236}">
                <a16:creationId xmlns:a16="http://schemas.microsoft.com/office/drawing/2014/main" id="{5C07F870-BE1E-547C-1A0D-7CCDB5AD87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4877" y="403398"/>
            <a:ext cx="5782961" cy="6051203"/>
          </a:xfrm>
          <a:prstGeom prst="rect">
            <a:avLst/>
          </a:prstGeom>
        </p:spPr>
      </p:pic>
    </p:spTree>
    <p:extLst>
      <p:ext uri="{BB962C8B-B14F-4D97-AF65-F5344CB8AC3E}">
        <p14:creationId xmlns:p14="http://schemas.microsoft.com/office/powerpoint/2010/main" val="414329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4D10E4CA-EF0C-04FF-E0E1-B8DD20CF17C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53762" y="265935"/>
            <a:ext cx="10839148" cy="6418644"/>
          </a:xfrm>
          <a:prstGeom prst="rect">
            <a:avLst/>
          </a:prstGeom>
        </p:spPr>
      </p:pic>
    </p:spTree>
    <p:extLst>
      <p:ext uri="{BB962C8B-B14F-4D97-AF65-F5344CB8AC3E}">
        <p14:creationId xmlns:p14="http://schemas.microsoft.com/office/powerpoint/2010/main" val="205972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6675E4-070B-8BBB-88C7-6C895259D79D}"/>
              </a:ext>
            </a:extLst>
          </p:cNvPr>
          <p:cNvSpPr>
            <a:spLocks noGrp="1"/>
          </p:cNvSpPr>
          <p:nvPr>
            <p:ph idx="1"/>
          </p:nvPr>
        </p:nvSpPr>
        <p:spPr>
          <a:xfrm>
            <a:off x="123568" y="506628"/>
            <a:ext cx="4127156" cy="5670336"/>
          </a:xfrm>
        </p:spPr>
        <p:txBody>
          <a:bodyPr>
            <a:normAutofit fontScale="92500"/>
          </a:bodyPr>
          <a:lstStyle/>
          <a:p>
            <a:pPr marL="0" indent="0">
              <a:buNone/>
            </a:pPr>
            <a:endParaRPr lang="en-GB" dirty="0">
              <a:solidFill>
                <a:srgbClr val="404040"/>
              </a:solidFill>
              <a:latin typeface="SF Pro Display"/>
            </a:endParaRPr>
          </a:p>
          <a:p>
            <a:pPr marL="0" indent="0">
              <a:buNone/>
            </a:pPr>
            <a:r>
              <a:rPr lang="en-GB" dirty="0">
                <a:solidFill>
                  <a:schemeClr val="bg1">
                    <a:lumMod val="50000"/>
                  </a:schemeClr>
                </a:solidFill>
                <a:latin typeface="Tw Cen MT" panose="020B0602020104020603" pitchFamily="34" charset="77"/>
              </a:rPr>
              <a:t>C</a:t>
            </a:r>
            <a:r>
              <a:rPr lang="en-GB" b="0" i="0" dirty="0">
                <a:solidFill>
                  <a:schemeClr val="bg1">
                    <a:lumMod val="50000"/>
                  </a:schemeClr>
                </a:solidFill>
                <a:effectLst/>
                <a:latin typeface="Tw Cen MT" panose="020B0602020104020603" pitchFamily="34" charset="77"/>
              </a:rPr>
              <a:t>entral bankers acted to deliberately intervene in global markets by raising rates – to trigger recessions</a:t>
            </a:r>
          </a:p>
          <a:p>
            <a:pPr marL="0" indent="0">
              <a:buNone/>
            </a:pPr>
            <a:endParaRPr lang="en-GB" b="0" i="0" dirty="0">
              <a:solidFill>
                <a:schemeClr val="bg1">
                  <a:lumMod val="50000"/>
                </a:schemeClr>
              </a:solidFill>
              <a:effectLst/>
              <a:latin typeface="Tw Cen MT" panose="020B0602020104020603" pitchFamily="34" charset="77"/>
            </a:endParaRPr>
          </a:p>
          <a:p>
            <a:pPr marL="0" indent="0">
              <a:buNone/>
            </a:pPr>
            <a:r>
              <a:rPr lang="en-GB" b="0" i="0" dirty="0">
                <a:solidFill>
                  <a:schemeClr val="bg1">
                    <a:lumMod val="50000"/>
                  </a:schemeClr>
                </a:solidFill>
                <a:effectLst/>
                <a:latin typeface="Tw Cen MT" panose="020B0602020104020603" pitchFamily="34" charset="77"/>
              </a:rPr>
              <a:t> – in the hope that a collapse in </a:t>
            </a:r>
            <a:r>
              <a:rPr lang="en-GB" b="0" i="1" dirty="0">
                <a:solidFill>
                  <a:schemeClr val="bg1">
                    <a:lumMod val="50000"/>
                  </a:schemeClr>
                </a:solidFill>
                <a:effectLst/>
                <a:latin typeface="Tw Cen MT" panose="020B0602020104020603" pitchFamily="34" charset="77"/>
              </a:rPr>
              <a:t>domestic</a:t>
            </a:r>
            <a:r>
              <a:rPr lang="en-GB" b="0" i="0" dirty="0">
                <a:solidFill>
                  <a:schemeClr val="bg1">
                    <a:lumMod val="50000"/>
                  </a:schemeClr>
                </a:solidFill>
                <a:effectLst/>
                <a:latin typeface="Tw Cen MT" panose="020B0602020104020603" pitchFamily="34" charset="77"/>
              </a:rPr>
              <a:t> economic activity would lower the inflation of prices fixed in </a:t>
            </a:r>
            <a:r>
              <a:rPr lang="en-GB" b="0" i="1" dirty="0">
                <a:solidFill>
                  <a:schemeClr val="bg1">
                    <a:lumMod val="50000"/>
                  </a:schemeClr>
                </a:solidFill>
                <a:effectLst/>
                <a:latin typeface="Tw Cen MT" panose="020B0602020104020603" pitchFamily="34" charset="77"/>
              </a:rPr>
              <a:t>global </a:t>
            </a:r>
            <a:r>
              <a:rPr lang="en-GB" b="0" i="0" dirty="0">
                <a:solidFill>
                  <a:schemeClr val="bg1">
                    <a:lumMod val="50000"/>
                  </a:schemeClr>
                </a:solidFill>
                <a:effectLst/>
                <a:latin typeface="Tw Cen MT" panose="020B0602020104020603" pitchFamily="34" charset="77"/>
              </a:rPr>
              <a:t>largely deregulated and speculative markets based on Wall St. and or, the Chicago Mercantile Exchange (CME). </a:t>
            </a:r>
            <a:endParaRPr lang="en-US" dirty="0">
              <a:solidFill>
                <a:schemeClr val="bg1">
                  <a:lumMod val="50000"/>
                </a:schemeClr>
              </a:solidFill>
              <a:latin typeface="Tw Cen MT" panose="020B0602020104020603" pitchFamily="34" charset="77"/>
            </a:endParaRPr>
          </a:p>
        </p:txBody>
      </p:sp>
      <p:pic>
        <p:nvPicPr>
          <p:cNvPr id="5" name="Picture 4">
            <a:extLst>
              <a:ext uri="{FF2B5EF4-FFF2-40B4-BE49-F238E27FC236}">
                <a16:creationId xmlns:a16="http://schemas.microsoft.com/office/drawing/2014/main" id="{A223F5F8-82C7-4B69-6296-8F6FF929B0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59644" y="991272"/>
            <a:ext cx="7320348" cy="5185692"/>
          </a:xfrm>
          <a:prstGeom prst="rect">
            <a:avLst/>
          </a:prstGeom>
        </p:spPr>
      </p:pic>
    </p:spTree>
    <p:extLst>
      <p:ext uri="{BB962C8B-B14F-4D97-AF65-F5344CB8AC3E}">
        <p14:creationId xmlns:p14="http://schemas.microsoft.com/office/powerpoint/2010/main" val="259553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C966-9E5A-FB89-E905-269267DFB72F}"/>
              </a:ext>
            </a:extLst>
          </p:cNvPr>
          <p:cNvSpPr>
            <a:spLocks noGrp="1"/>
          </p:cNvSpPr>
          <p:nvPr>
            <p:ph type="title"/>
          </p:nvPr>
        </p:nvSpPr>
        <p:spPr/>
        <p:txBody>
          <a:bodyPr/>
          <a:lstStyle/>
          <a:p>
            <a:r>
              <a:rPr lang="en-GB" dirty="0">
                <a:solidFill>
                  <a:schemeClr val="bg1">
                    <a:lumMod val="50000"/>
                  </a:schemeClr>
                </a:solidFill>
                <a:latin typeface="Tw Cen MT" panose="020B0602020104020603" pitchFamily="34" charset="77"/>
              </a:rPr>
              <a:t>Global Price stability? </a:t>
            </a:r>
            <a:endParaRPr lang="en-BE">
              <a:solidFill>
                <a:schemeClr val="bg1">
                  <a:lumMod val="50000"/>
                </a:schemeClr>
              </a:solidFill>
              <a:latin typeface="Tw Cen MT" panose="020B0602020104020603" pitchFamily="34" charset="77"/>
            </a:endParaRPr>
          </a:p>
        </p:txBody>
      </p:sp>
      <p:sp>
        <p:nvSpPr>
          <p:cNvPr id="3" name="Content Placeholder 2">
            <a:extLst>
              <a:ext uri="{FF2B5EF4-FFF2-40B4-BE49-F238E27FC236}">
                <a16:creationId xmlns:a16="http://schemas.microsoft.com/office/drawing/2014/main" id="{26714AB0-102C-FB25-9171-3EBF559DA00E}"/>
              </a:ext>
            </a:extLst>
          </p:cNvPr>
          <p:cNvSpPr>
            <a:spLocks noGrp="1"/>
          </p:cNvSpPr>
          <p:nvPr>
            <p:ph idx="1"/>
          </p:nvPr>
        </p:nvSpPr>
        <p:spPr/>
        <p:txBody>
          <a:bodyPr>
            <a:normAutofit fontScale="92500" lnSpcReduction="20000"/>
          </a:bodyPr>
          <a:lstStyle/>
          <a:p>
            <a:pPr marL="0" indent="0" rtl="0">
              <a:spcBef>
                <a:spcPts val="1200"/>
              </a:spcBef>
              <a:spcAft>
                <a:spcPts val="0"/>
              </a:spcAft>
              <a:buNone/>
            </a:pPr>
            <a:endParaRPr lang="en-GB" sz="1800" b="0" i="0" u="none" strike="noStrike" dirty="0">
              <a:solidFill>
                <a:srgbClr val="2E2E2E"/>
              </a:solidFill>
              <a:effectLst/>
              <a:latin typeface="Calibri" panose="020F0502020204030204" pitchFamily="34" charset="0"/>
            </a:endParaRPr>
          </a:p>
          <a:p>
            <a:pPr marL="0" indent="0" rtl="0">
              <a:spcBef>
                <a:spcPts val="1200"/>
              </a:spcBef>
              <a:spcAft>
                <a:spcPts val="0"/>
              </a:spcAft>
              <a:buNone/>
            </a:pPr>
            <a:endParaRPr lang="en-GB" sz="3200" b="0" dirty="0">
              <a:solidFill>
                <a:schemeClr val="bg1">
                  <a:lumMod val="50000"/>
                </a:schemeClr>
              </a:solidFill>
              <a:effectLst/>
              <a:latin typeface="Tw Cen MT" panose="020B0602020104020603" pitchFamily="34" charset="77"/>
            </a:endParaRPr>
          </a:p>
          <a:p>
            <a:pPr marL="0" indent="0" rtl="0">
              <a:spcBef>
                <a:spcPts val="0"/>
              </a:spcBef>
              <a:spcAft>
                <a:spcPts val="0"/>
              </a:spcAft>
              <a:buNone/>
            </a:pPr>
            <a:r>
              <a:rPr lang="en-GB" sz="3200" b="0" i="0" u="none" strike="noStrike" dirty="0">
                <a:solidFill>
                  <a:schemeClr val="bg1">
                    <a:lumMod val="50000"/>
                  </a:schemeClr>
                </a:solidFill>
                <a:effectLst/>
                <a:latin typeface="Tw Cen MT" panose="020B0602020104020603" pitchFamily="34" charset="77"/>
              </a:rPr>
              <a:t>“Central banks are in love with this idea that they control price stability” </a:t>
            </a:r>
          </a:p>
          <a:p>
            <a:pPr marL="0" indent="0" rtl="0">
              <a:spcBef>
                <a:spcPts val="0"/>
              </a:spcBef>
              <a:spcAft>
                <a:spcPts val="0"/>
              </a:spcAft>
              <a:buNone/>
            </a:pPr>
            <a:endParaRPr lang="en-GB" sz="3200" dirty="0">
              <a:solidFill>
                <a:schemeClr val="bg1">
                  <a:lumMod val="50000"/>
                </a:schemeClr>
              </a:solidFill>
              <a:latin typeface="Tw Cen MT" panose="020B0602020104020603" pitchFamily="34" charset="77"/>
            </a:endParaRPr>
          </a:p>
          <a:p>
            <a:pPr marL="0" indent="0" rtl="0">
              <a:spcBef>
                <a:spcPts val="0"/>
              </a:spcBef>
              <a:spcAft>
                <a:spcPts val="0"/>
              </a:spcAft>
              <a:buNone/>
            </a:pPr>
            <a:r>
              <a:rPr lang="en-GB" sz="3200" dirty="0">
                <a:solidFill>
                  <a:schemeClr val="bg1">
                    <a:lumMod val="50000"/>
                  </a:schemeClr>
                </a:solidFill>
                <a:latin typeface="Tw Cen MT" panose="020B0602020104020603" pitchFamily="34" charset="77"/>
              </a:rPr>
              <a:t>- Zoltan </a:t>
            </a:r>
            <a:r>
              <a:rPr lang="en-GB" sz="3200" dirty="0" err="1">
                <a:solidFill>
                  <a:schemeClr val="bg1">
                    <a:lumMod val="50000"/>
                  </a:schemeClr>
                </a:solidFill>
                <a:latin typeface="Tw Cen MT" panose="020B0602020104020603" pitchFamily="34" charset="77"/>
              </a:rPr>
              <a:t>Pozsar</a:t>
            </a:r>
            <a:r>
              <a:rPr lang="en-GB" sz="3200" dirty="0">
                <a:solidFill>
                  <a:schemeClr val="bg1">
                    <a:lumMod val="50000"/>
                  </a:schemeClr>
                </a:solidFill>
                <a:latin typeface="Tw Cen MT" panose="020B0602020104020603" pitchFamily="34" charset="77"/>
              </a:rPr>
              <a:t>, global head of short-term interest rate strategy at Credit Suisse,</a:t>
            </a:r>
            <a:r>
              <a:rPr lang="en-GB" sz="3200" b="0" i="0" u="none" strike="noStrike" dirty="0">
                <a:solidFill>
                  <a:schemeClr val="bg1">
                    <a:lumMod val="50000"/>
                  </a:schemeClr>
                </a:solidFill>
                <a:effectLst/>
                <a:latin typeface="Tw Cen MT" panose="020B0602020104020603" pitchFamily="34" charset="77"/>
              </a:rPr>
              <a:t> said in a telephone interview. </a:t>
            </a:r>
          </a:p>
          <a:p>
            <a:pPr marL="0" indent="0" rtl="0">
              <a:spcBef>
                <a:spcPts val="0"/>
              </a:spcBef>
              <a:spcAft>
                <a:spcPts val="0"/>
              </a:spcAft>
              <a:buNone/>
            </a:pPr>
            <a:endParaRPr lang="en-GB" sz="3200" b="0" i="0" u="none" strike="noStrike" dirty="0">
              <a:solidFill>
                <a:schemeClr val="bg1">
                  <a:lumMod val="50000"/>
                </a:schemeClr>
              </a:solidFill>
              <a:effectLst/>
              <a:latin typeface="Tw Cen MT" panose="020B0602020104020603" pitchFamily="34" charset="77"/>
            </a:endParaRPr>
          </a:p>
          <a:p>
            <a:pPr marL="0" indent="0" rtl="0">
              <a:spcBef>
                <a:spcPts val="0"/>
              </a:spcBef>
              <a:spcAft>
                <a:spcPts val="0"/>
              </a:spcAft>
              <a:buNone/>
            </a:pPr>
            <a:r>
              <a:rPr lang="en-GB" sz="3200" b="0" i="0" u="none" strike="noStrike" dirty="0">
                <a:solidFill>
                  <a:schemeClr val="bg1">
                    <a:lumMod val="50000"/>
                  </a:schemeClr>
                </a:solidFill>
                <a:effectLst/>
                <a:latin typeface="Tw Cen MT" panose="020B0602020104020603" pitchFamily="34" charset="77"/>
              </a:rPr>
              <a:t>“I find it shocking that entities as crucial to price stability as [commodities traders] ”are not more closely overseen by the Fed.”</a:t>
            </a:r>
          </a:p>
          <a:p>
            <a:pPr marL="0" indent="0" rtl="0">
              <a:spcBef>
                <a:spcPts val="0"/>
              </a:spcBef>
              <a:spcAft>
                <a:spcPts val="0"/>
              </a:spcAft>
              <a:buNone/>
            </a:pPr>
            <a:endParaRPr lang="en-GB" sz="3200" b="0" dirty="0">
              <a:solidFill>
                <a:schemeClr val="bg1">
                  <a:lumMod val="50000"/>
                </a:schemeClr>
              </a:solidFill>
              <a:effectLst/>
              <a:latin typeface="Tw Cen MT" panose="020B0602020104020603" pitchFamily="34" charset="77"/>
            </a:endParaRPr>
          </a:p>
          <a:p>
            <a:pPr marL="0" indent="0">
              <a:buNone/>
            </a:pPr>
            <a:br>
              <a:rPr lang="en-GB" dirty="0"/>
            </a:br>
            <a:endParaRPr lang="en-BE" dirty="0"/>
          </a:p>
        </p:txBody>
      </p:sp>
    </p:spTree>
    <p:extLst>
      <p:ext uri="{BB962C8B-B14F-4D97-AF65-F5344CB8AC3E}">
        <p14:creationId xmlns:p14="http://schemas.microsoft.com/office/powerpoint/2010/main" val="118826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B739ED-8D10-80BE-0BF3-16D931FEF4E7}"/>
              </a:ext>
            </a:extLst>
          </p:cNvPr>
          <p:cNvSpPr>
            <a:spLocks noGrp="1"/>
          </p:cNvSpPr>
          <p:nvPr>
            <p:ph idx="1"/>
          </p:nvPr>
        </p:nvSpPr>
        <p:spPr>
          <a:xfrm>
            <a:off x="838201" y="593124"/>
            <a:ext cx="5426676" cy="5583839"/>
          </a:xfrm>
        </p:spPr>
        <p:txBody>
          <a:bodyPr>
            <a:normAutofit lnSpcReduction="10000"/>
          </a:bodyPr>
          <a:lstStyle/>
          <a:p>
            <a:pPr marL="0" indent="0">
              <a:buNone/>
            </a:pPr>
            <a:endParaRPr lang="en-GB" dirty="0">
              <a:solidFill>
                <a:schemeClr val="bg1">
                  <a:lumMod val="50000"/>
                </a:schemeClr>
              </a:solidFill>
              <a:latin typeface="Tw Cen MT" panose="020B0602020104020603" pitchFamily="34" charset="77"/>
            </a:endParaRPr>
          </a:p>
          <a:p>
            <a:pPr marL="0" indent="0">
              <a:buNone/>
            </a:pPr>
            <a:r>
              <a:rPr lang="en-GB" b="0" i="0" dirty="0">
                <a:solidFill>
                  <a:schemeClr val="bg1">
                    <a:lumMod val="50000"/>
                  </a:schemeClr>
                </a:solidFill>
                <a:effectLst/>
                <a:latin typeface="Tw Cen MT" panose="020B0602020104020603" pitchFamily="34" charset="77"/>
              </a:rPr>
              <a:t>The global system could be toppled by </a:t>
            </a:r>
          </a:p>
          <a:p>
            <a:pPr marL="0" indent="0">
              <a:buNone/>
            </a:pPr>
            <a:endParaRPr lang="en-GB" dirty="0">
              <a:solidFill>
                <a:schemeClr val="bg1">
                  <a:lumMod val="50000"/>
                </a:schemeClr>
              </a:solidFill>
              <a:latin typeface="Tw Cen MT" panose="020B0602020104020603" pitchFamily="34" charset="77"/>
            </a:endParaRPr>
          </a:p>
          <a:p>
            <a:pPr marL="0" indent="0">
              <a:buNone/>
            </a:pPr>
            <a:r>
              <a:rPr lang="en-GB" b="0" i="0" dirty="0">
                <a:solidFill>
                  <a:schemeClr val="bg1">
                    <a:lumMod val="50000"/>
                  </a:schemeClr>
                </a:solidFill>
                <a:effectLst/>
                <a:latin typeface="Tw Cen MT" panose="020B0602020104020603" pitchFamily="34" charset="77"/>
              </a:rPr>
              <a:t>Reckless commodity traders </a:t>
            </a:r>
          </a:p>
          <a:p>
            <a:pPr marL="0" indent="0">
              <a:buNone/>
            </a:pPr>
            <a:endParaRPr lang="en-GB" b="0" i="0" dirty="0">
              <a:solidFill>
                <a:schemeClr val="bg1">
                  <a:lumMod val="50000"/>
                </a:schemeClr>
              </a:solidFill>
              <a:effectLst/>
              <a:latin typeface="Tw Cen MT" panose="020B0602020104020603" pitchFamily="34" charset="77"/>
            </a:endParaRPr>
          </a:p>
          <a:p>
            <a:pPr marL="0" indent="0">
              <a:buNone/>
            </a:pPr>
            <a:r>
              <a:rPr lang="en-GB" dirty="0">
                <a:solidFill>
                  <a:schemeClr val="bg1">
                    <a:lumMod val="50000"/>
                  </a:schemeClr>
                </a:solidFill>
                <a:latin typeface="Tw Cen MT" panose="020B0602020104020603" pitchFamily="34" charset="77"/>
              </a:rPr>
              <a:t>Or by </a:t>
            </a:r>
            <a:r>
              <a:rPr lang="en-GB" b="0" i="0" dirty="0">
                <a:solidFill>
                  <a:schemeClr val="bg1">
                    <a:lumMod val="50000"/>
                  </a:schemeClr>
                </a:solidFill>
                <a:effectLst/>
                <a:latin typeface="Tw Cen MT" panose="020B0602020104020603" pitchFamily="34" charset="77"/>
              </a:rPr>
              <a:t>the rash decisions of, for example far-right politicians like Britain’s ‘Kami-Kwasi Kwarteng’ who casually chucked a grenade at financial markets in September, 2022 – and caused mayhem in pension markets. </a:t>
            </a:r>
          </a:p>
          <a:p>
            <a:endParaRPr lang="en-GB" dirty="0">
              <a:solidFill>
                <a:srgbClr val="404040"/>
              </a:solidFill>
              <a:latin typeface="SF Pro Display"/>
            </a:endParaRPr>
          </a:p>
        </p:txBody>
      </p:sp>
      <p:pic>
        <p:nvPicPr>
          <p:cNvPr id="6" name="Picture 5">
            <a:extLst>
              <a:ext uri="{FF2B5EF4-FFF2-40B4-BE49-F238E27FC236}">
                <a16:creationId xmlns:a16="http://schemas.microsoft.com/office/drawing/2014/main" id="{5C07F870-BE1E-547C-1A0D-7CCDB5AD87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4877" y="403398"/>
            <a:ext cx="5782961" cy="6051203"/>
          </a:xfrm>
          <a:prstGeom prst="rect">
            <a:avLst/>
          </a:prstGeom>
        </p:spPr>
      </p:pic>
    </p:spTree>
    <p:extLst>
      <p:ext uri="{BB962C8B-B14F-4D97-AF65-F5344CB8AC3E}">
        <p14:creationId xmlns:p14="http://schemas.microsoft.com/office/powerpoint/2010/main" val="224197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01DE-A6C7-1417-867D-8E79A3D25B5B}"/>
              </a:ext>
            </a:extLst>
          </p:cNvPr>
          <p:cNvSpPr>
            <a:spLocks noGrp="1"/>
          </p:cNvSpPr>
          <p:nvPr>
            <p:ph type="title"/>
          </p:nvPr>
        </p:nvSpPr>
        <p:spPr/>
        <p:txBody>
          <a:bodyPr/>
          <a:lstStyle/>
          <a:p>
            <a:r>
              <a:rPr lang="en-US" dirty="0">
                <a:solidFill>
                  <a:schemeClr val="bg1">
                    <a:lumMod val="50000"/>
                  </a:schemeClr>
                </a:solidFill>
                <a:latin typeface="Tw Cen MT" panose="020B0602020104020603" pitchFamily="34" charset="77"/>
              </a:rPr>
              <a:t>Or.. by US acts of global economic aggression</a:t>
            </a:r>
          </a:p>
        </p:txBody>
      </p:sp>
      <p:sp>
        <p:nvSpPr>
          <p:cNvPr id="3" name="Content Placeholder 2">
            <a:extLst>
              <a:ext uri="{FF2B5EF4-FFF2-40B4-BE49-F238E27FC236}">
                <a16:creationId xmlns:a16="http://schemas.microsoft.com/office/drawing/2014/main" id="{C7C0A5A3-3ABA-9905-3D2E-78971356EA1A}"/>
              </a:ext>
            </a:extLst>
          </p:cNvPr>
          <p:cNvSpPr>
            <a:spLocks noGrp="1"/>
          </p:cNvSpPr>
          <p:nvPr>
            <p:ph idx="1"/>
          </p:nvPr>
        </p:nvSpPr>
        <p:spPr>
          <a:xfrm>
            <a:off x="838199" y="1690688"/>
            <a:ext cx="5574957" cy="4486275"/>
          </a:xfrm>
        </p:spPr>
        <p:txBody>
          <a:bodyPr>
            <a:noAutofit/>
          </a:bodyPr>
          <a:lstStyle/>
          <a:p>
            <a:pPr algn="l"/>
            <a:r>
              <a:rPr lang="en-GB" sz="3200" b="0" i="0" dirty="0">
                <a:solidFill>
                  <a:schemeClr val="bg1">
                    <a:lumMod val="50000"/>
                  </a:schemeClr>
                </a:solidFill>
                <a:effectLst/>
                <a:latin typeface="Tw Cen MT" panose="020B0602020104020603" pitchFamily="34" charset="77"/>
              </a:rPr>
              <a:t>Feb 2022: The United States retaliated to the invasion of Ukraine </a:t>
            </a:r>
            <a:r>
              <a:rPr lang="en-GB" sz="3200" b="0" i="1" dirty="0">
                <a:solidFill>
                  <a:schemeClr val="bg1">
                    <a:lumMod val="50000"/>
                  </a:schemeClr>
                </a:solidFill>
                <a:effectLst/>
                <a:latin typeface="Tw Cen MT" panose="020B0602020104020603" pitchFamily="34" charset="77"/>
              </a:rPr>
              <a:t>by freezing Russia’s central bank reserves.</a:t>
            </a:r>
          </a:p>
          <a:p>
            <a:pPr algn="l"/>
            <a:r>
              <a:rPr lang="en-GB" sz="3200" b="0" i="0" dirty="0">
                <a:solidFill>
                  <a:schemeClr val="bg1">
                    <a:lumMod val="50000"/>
                  </a:schemeClr>
                </a:solidFill>
                <a:effectLst/>
                <a:latin typeface="Tw Cen MT" panose="020B0602020104020603" pitchFamily="34" charset="77"/>
              </a:rPr>
              <a:t>Like all national reserves, Russia’s central bank reserves are </a:t>
            </a:r>
            <a:r>
              <a:rPr lang="en-GB" sz="3200" b="0" i="1" dirty="0">
                <a:solidFill>
                  <a:schemeClr val="bg1">
                    <a:lumMod val="50000"/>
                  </a:schemeClr>
                </a:solidFill>
                <a:effectLst/>
                <a:latin typeface="Tw Cen MT" panose="020B0602020104020603" pitchFamily="34" charset="77"/>
              </a:rPr>
              <a:t>a public good -</a:t>
            </a:r>
            <a:r>
              <a:rPr lang="en-GB" sz="3200" b="0" i="0" dirty="0">
                <a:solidFill>
                  <a:schemeClr val="bg1">
                    <a:lumMod val="50000"/>
                  </a:schemeClr>
                </a:solidFill>
                <a:effectLst/>
                <a:latin typeface="Tw Cen MT" panose="020B0602020104020603" pitchFamily="34" charset="77"/>
              </a:rPr>
              <a:t> the fruits of the work, economic activities and savings of the Russian people as a whole.</a:t>
            </a:r>
          </a:p>
        </p:txBody>
      </p:sp>
      <p:pic>
        <p:nvPicPr>
          <p:cNvPr id="4" name="Picture 3">
            <a:extLst>
              <a:ext uri="{FF2B5EF4-FFF2-40B4-BE49-F238E27FC236}">
                <a16:creationId xmlns:a16="http://schemas.microsoft.com/office/drawing/2014/main" id="{5D6FC817-458F-5EA2-E610-D9ECD65DFD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3222" y="1690688"/>
            <a:ext cx="5399903" cy="4802188"/>
          </a:xfrm>
          <a:prstGeom prst="rect">
            <a:avLst/>
          </a:prstGeom>
        </p:spPr>
      </p:pic>
    </p:spTree>
    <p:extLst>
      <p:ext uri="{BB962C8B-B14F-4D97-AF65-F5344CB8AC3E}">
        <p14:creationId xmlns:p14="http://schemas.microsoft.com/office/powerpoint/2010/main" val="21248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01DE-A6C7-1417-867D-8E79A3D25B5B}"/>
              </a:ext>
            </a:extLst>
          </p:cNvPr>
          <p:cNvSpPr>
            <a:spLocks noGrp="1"/>
          </p:cNvSpPr>
          <p:nvPr>
            <p:ph type="title"/>
          </p:nvPr>
        </p:nvSpPr>
        <p:spPr/>
        <p:txBody>
          <a:bodyPr/>
          <a:lstStyle/>
          <a:p>
            <a:r>
              <a:rPr lang="en-US" dirty="0">
                <a:solidFill>
                  <a:schemeClr val="bg1">
                    <a:lumMod val="50000"/>
                  </a:schemeClr>
                </a:solidFill>
                <a:latin typeface="Tw Cen MT" panose="020B0602020104020603" pitchFamily="34" charset="77"/>
              </a:rPr>
              <a:t>Or.. by US acts of global economic aggression</a:t>
            </a:r>
          </a:p>
        </p:txBody>
      </p:sp>
      <p:sp>
        <p:nvSpPr>
          <p:cNvPr id="3" name="Content Placeholder 2">
            <a:extLst>
              <a:ext uri="{FF2B5EF4-FFF2-40B4-BE49-F238E27FC236}">
                <a16:creationId xmlns:a16="http://schemas.microsoft.com/office/drawing/2014/main" id="{C7C0A5A3-3ABA-9905-3D2E-78971356EA1A}"/>
              </a:ext>
            </a:extLst>
          </p:cNvPr>
          <p:cNvSpPr>
            <a:spLocks noGrp="1"/>
          </p:cNvSpPr>
          <p:nvPr>
            <p:ph idx="1"/>
          </p:nvPr>
        </p:nvSpPr>
        <p:spPr>
          <a:xfrm>
            <a:off x="838200" y="1690688"/>
            <a:ext cx="4845908" cy="4486275"/>
          </a:xfrm>
        </p:spPr>
        <p:txBody>
          <a:bodyPr>
            <a:noAutofit/>
          </a:bodyPr>
          <a:lstStyle/>
          <a:p>
            <a:pPr algn="l"/>
            <a:r>
              <a:rPr lang="en-GB" sz="3200" b="0" i="0" dirty="0">
                <a:solidFill>
                  <a:schemeClr val="bg1">
                    <a:lumMod val="50000"/>
                  </a:schemeClr>
                </a:solidFill>
                <a:effectLst/>
                <a:latin typeface="Tw Cen MT" panose="020B0602020104020603" pitchFamily="34" charset="77"/>
              </a:rPr>
              <a:t>A week later, a meeting of G7 finance ministers went further: </a:t>
            </a:r>
            <a:r>
              <a:rPr lang="en-GB" sz="3200" b="0" i="1" dirty="0">
                <a:solidFill>
                  <a:schemeClr val="bg1">
                    <a:lumMod val="50000"/>
                  </a:schemeClr>
                </a:solidFill>
                <a:effectLst/>
                <a:latin typeface="Tw Cen MT" panose="020B0602020104020603" pitchFamily="34" charset="77"/>
              </a:rPr>
              <a:t>they agreed to intervene in the global market for oil</a:t>
            </a:r>
            <a:r>
              <a:rPr lang="en-GB" sz="3200" b="0" i="0" dirty="0">
                <a:solidFill>
                  <a:schemeClr val="bg1">
                    <a:lumMod val="50000"/>
                  </a:schemeClr>
                </a:solidFill>
                <a:effectLst/>
                <a:latin typeface="Tw Cen MT" panose="020B0602020104020603" pitchFamily="34" charset="77"/>
              </a:rPr>
              <a:t>, to impose a price cap on the market in Russian crude oil and petroleum products. </a:t>
            </a:r>
            <a:endParaRPr lang="en-US" sz="3200" dirty="0">
              <a:solidFill>
                <a:schemeClr val="bg1">
                  <a:lumMod val="50000"/>
                </a:schemeClr>
              </a:solidFill>
            </a:endParaRPr>
          </a:p>
        </p:txBody>
      </p:sp>
      <p:pic>
        <p:nvPicPr>
          <p:cNvPr id="4" name="Picture 3">
            <a:extLst>
              <a:ext uri="{FF2B5EF4-FFF2-40B4-BE49-F238E27FC236}">
                <a16:creationId xmlns:a16="http://schemas.microsoft.com/office/drawing/2014/main" id="{C2EE5434-0468-BB6F-6940-C0939BD286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3222" y="1690688"/>
            <a:ext cx="5399903" cy="4802188"/>
          </a:xfrm>
          <a:prstGeom prst="rect">
            <a:avLst/>
          </a:prstGeom>
        </p:spPr>
      </p:pic>
    </p:spTree>
    <p:extLst>
      <p:ext uri="{BB962C8B-B14F-4D97-AF65-F5344CB8AC3E}">
        <p14:creationId xmlns:p14="http://schemas.microsoft.com/office/powerpoint/2010/main" val="28384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148A82-A068-DB9D-0884-979D5A9AB8D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31989" y="457200"/>
            <a:ext cx="5844745" cy="6035675"/>
          </a:xfrm>
        </p:spPr>
      </p:pic>
    </p:spTree>
    <p:extLst>
      <p:ext uri="{BB962C8B-B14F-4D97-AF65-F5344CB8AC3E}">
        <p14:creationId xmlns:p14="http://schemas.microsoft.com/office/powerpoint/2010/main" val="440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77193"/>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B39D23-7C21-5340-A4EC-2422CED8D7A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71813" y="500063"/>
            <a:ext cx="6857972" cy="6263090"/>
          </a:xfrm>
        </p:spPr>
      </p:pic>
    </p:spTree>
    <p:extLst>
      <p:ext uri="{BB962C8B-B14F-4D97-AF65-F5344CB8AC3E}">
        <p14:creationId xmlns:p14="http://schemas.microsoft.com/office/powerpoint/2010/main" val="1180861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CEE885-0458-6058-F16E-187385063997}"/>
              </a:ext>
            </a:extLst>
          </p:cNvPr>
          <p:cNvSpPr>
            <a:spLocks noGrp="1"/>
          </p:cNvSpPr>
          <p:nvPr>
            <p:ph idx="1"/>
          </p:nvPr>
        </p:nvSpPr>
        <p:spPr>
          <a:xfrm>
            <a:off x="643469" y="1782981"/>
            <a:ext cx="4008384" cy="4393982"/>
          </a:xfrm>
        </p:spPr>
        <p:txBody>
          <a:bodyPr>
            <a:normAutofit lnSpcReduction="10000"/>
          </a:bodyPr>
          <a:lstStyle/>
          <a:p>
            <a:endParaRPr lang="en-GB" sz="2000" dirty="0">
              <a:solidFill>
                <a:schemeClr val="bg1">
                  <a:lumMod val="50000"/>
                </a:schemeClr>
              </a:solidFill>
              <a:latin typeface="Tw Cen MT" panose="020B0602020104020603" pitchFamily="34" charset="77"/>
            </a:endParaRPr>
          </a:p>
          <a:p>
            <a:pPr marL="0" indent="0">
              <a:buNone/>
            </a:pPr>
            <a:r>
              <a:rPr lang="en-GB" sz="3200" b="0" i="0" dirty="0">
                <a:solidFill>
                  <a:schemeClr val="bg1">
                    <a:lumMod val="50000"/>
                  </a:schemeClr>
                </a:solidFill>
                <a:effectLst/>
                <a:latin typeface="Tw Cen MT" panose="020B0602020104020603" pitchFamily="34" charset="77"/>
              </a:rPr>
              <a:t>“</a:t>
            </a:r>
            <a:r>
              <a:rPr lang="en-GB" sz="3200" b="0" i="1" dirty="0">
                <a:solidFill>
                  <a:schemeClr val="bg1">
                    <a:lumMod val="50000"/>
                  </a:schemeClr>
                </a:solidFill>
                <a:effectLst/>
                <a:latin typeface="Tw Cen MT" panose="020B0602020104020603" pitchFamily="34" charset="77"/>
              </a:rPr>
              <a:t>For the sake of society the market mechanism must be restricted. </a:t>
            </a:r>
          </a:p>
          <a:p>
            <a:pPr marL="0" indent="0">
              <a:buNone/>
            </a:pPr>
            <a:endParaRPr lang="en-GB" sz="3200" dirty="0">
              <a:solidFill>
                <a:schemeClr val="bg1">
                  <a:lumMod val="50000"/>
                </a:schemeClr>
              </a:solidFill>
              <a:latin typeface="Tw Cen MT" panose="020B0602020104020603" pitchFamily="34" charset="77"/>
            </a:endParaRPr>
          </a:p>
          <a:p>
            <a:pPr marL="0" indent="0">
              <a:buNone/>
            </a:pPr>
            <a:r>
              <a:rPr lang="en-GB" sz="3200" b="0" i="1" dirty="0">
                <a:solidFill>
                  <a:schemeClr val="bg1">
                    <a:lumMod val="50000"/>
                  </a:schemeClr>
                </a:solidFill>
                <a:effectLst/>
                <a:latin typeface="Tw Cen MT" panose="020B0602020104020603" pitchFamily="34" charset="77"/>
              </a:rPr>
              <a:t>But this cannot be done without grave peril to economic life and therefore to society as a whole.”</a:t>
            </a:r>
          </a:p>
          <a:p>
            <a:pPr marL="0" indent="0">
              <a:buNone/>
            </a:pPr>
            <a:endParaRPr lang="en-US" sz="2000" dirty="0"/>
          </a:p>
        </p:txBody>
      </p:sp>
      <p:grpSp>
        <p:nvGrpSpPr>
          <p:cNvPr id="19"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B539A5D2-D56B-5390-07A8-D3520DFE51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5321" y="798209"/>
            <a:ext cx="6896677" cy="5378754"/>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08896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6E967D73-4833-5EFD-EB8E-E6F2669A691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91409" y="238539"/>
            <a:ext cx="7580243" cy="6625323"/>
          </a:xfrm>
        </p:spPr>
      </p:pic>
    </p:spTree>
    <p:extLst>
      <p:ext uri="{BB962C8B-B14F-4D97-AF65-F5344CB8AC3E}">
        <p14:creationId xmlns:p14="http://schemas.microsoft.com/office/powerpoint/2010/main" val="459820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1BAE02-2362-212B-08CE-CEE9E0C6FCED}"/>
              </a:ext>
            </a:extLst>
          </p:cNvPr>
          <p:cNvSpPr/>
          <p:nvPr/>
        </p:nvSpPr>
        <p:spPr>
          <a:xfrm>
            <a:off x="6327008" y="5281105"/>
            <a:ext cx="4178300" cy="584775"/>
          </a:xfrm>
          <a:prstGeom prst="rect">
            <a:avLst/>
          </a:prstGeom>
        </p:spPr>
        <p:txBody>
          <a:bodyPr wrap="square">
            <a:spAutoFit/>
          </a:bodyPr>
          <a:lstStyle/>
          <a:p>
            <a:r>
              <a:rPr lang="en-US" sz="3200" dirty="0">
                <a:solidFill>
                  <a:schemeClr val="bg1">
                    <a:lumMod val="50000"/>
                  </a:schemeClr>
                </a:solidFill>
                <a:latin typeface="Tw Cen MT" panose="020B0602020104020603" pitchFamily="34" charset="77"/>
              </a:rPr>
              <a:t>twitter: @</a:t>
            </a:r>
            <a:r>
              <a:rPr lang="en-US" sz="3200" dirty="0" err="1">
                <a:solidFill>
                  <a:schemeClr val="bg1">
                    <a:lumMod val="50000"/>
                  </a:schemeClr>
                </a:solidFill>
                <a:latin typeface="Tw Cen MT" panose="020B0602020104020603" pitchFamily="34" charset="77"/>
              </a:rPr>
              <a:t>AnnPettifor</a:t>
            </a:r>
            <a:endParaRPr lang="en-US" sz="3200" dirty="0">
              <a:solidFill>
                <a:schemeClr val="bg1">
                  <a:lumMod val="50000"/>
                </a:schemeClr>
              </a:solidFill>
              <a:latin typeface="Tw Cen MT" panose="020B0602020104020603" pitchFamily="34" charset="77"/>
            </a:endParaRPr>
          </a:p>
        </p:txBody>
      </p:sp>
      <p:sp>
        <p:nvSpPr>
          <p:cNvPr id="5" name="Content Placeholder 2">
            <a:extLst>
              <a:ext uri="{FF2B5EF4-FFF2-40B4-BE49-F238E27FC236}">
                <a16:creationId xmlns:a16="http://schemas.microsoft.com/office/drawing/2014/main" id="{E36DB3A2-0556-B91D-F445-AF7B7821FC96}"/>
              </a:ext>
            </a:extLst>
          </p:cNvPr>
          <p:cNvSpPr txBox="1">
            <a:spLocks/>
          </p:cNvSpPr>
          <p:nvPr/>
        </p:nvSpPr>
        <p:spPr>
          <a:xfrm>
            <a:off x="6347791" y="703018"/>
            <a:ext cx="3143058" cy="638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bg1">
                    <a:lumMod val="50000"/>
                  </a:schemeClr>
                </a:solidFill>
                <a:latin typeface="Tw Cen MT" panose="020B0602020104020603" pitchFamily="34" charset="77"/>
              </a:rPr>
              <a:t>Ann Pettifor </a:t>
            </a:r>
          </a:p>
        </p:txBody>
      </p:sp>
      <p:sp>
        <p:nvSpPr>
          <p:cNvPr id="7" name="Rectangle 6">
            <a:extLst>
              <a:ext uri="{FF2B5EF4-FFF2-40B4-BE49-F238E27FC236}">
                <a16:creationId xmlns:a16="http://schemas.microsoft.com/office/drawing/2014/main" id="{7EA8656E-1F3F-69AB-B01F-430E32CF1224}"/>
              </a:ext>
            </a:extLst>
          </p:cNvPr>
          <p:cNvSpPr/>
          <p:nvPr/>
        </p:nvSpPr>
        <p:spPr>
          <a:xfrm>
            <a:off x="6327008" y="1097105"/>
            <a:ext cx="5798899" cy="2554545"/>
          </a:xfrm>
          <a:prstGeom prst="rect">
            <a:avLst/>
          </a:prstGeom>
        </p:spPr>
        <p:txBody>
          <a:bodyPr wrap="square">
            <a:spAutoFit/>
          </a:bodyPr>
          <a:lstStyle/>
          <a:p>
            <a:r>
              <a:rPr lang="en-US" sz="3200" dirty="0">
                <a:solidFill>
                  <a:schemeClr val="bg1">
                    <a:lumMod val="50000"/>
                  </a:schemeClr>
                </a:solidFill>
                <a:latin typeface="Tw Cen MT" panose="020B0602020104020603" pitchFamily="34" charset="77"/>
              </a:rPr>
              <a:t>Director </a:t>
            </a:r>
          </a:p>
          <a:p>
            <a:endParaRPr lang="en-US" sz="3200" dirty="0">
              <a:solidFill>
                <a:schemeClr val="bg1">
                  <a:lumMod val="50000"/>
                </a:schemeClr>
              </a:solidFill>
              <a:latin typeface="Tw Cen MT" panose="020B0602020104020603" pitchFamily="34" charset="77"/>
            </a:endParaRPr>
          </a:p>
          <a:p>
            <a:r>
              <a:rPr lang="en-US" sz="3200" dirty="0">
                <a:solidFill>
                  <a:schemeClr val="bg1">
                    <a:lumMod val="50000"/>
                  </a:schemeClr>
                </a:solidFill>
                <a:latin typeface="Tw Cen MT" panose="020B0602020104020603" pitchFamily="34" charset="77"/>
              </a:rPr>
              <a:t>PRIME</a:t>
            </a:r>
          </a:p>
          <a:p>
            <a:r>
              <a:rPr lang="en-US" sz="3200" dirty="0">
                <a:solidFill>
                  <a:schemeClr val="bg1">
                    <a:lumMod val="50000"/>
                  </a:schemeClr>
                </a:solidFill>
                <a:latin typeface="Tw Cen MT" panose="020B0602020104020603" pitchFamily="34" charset="77"/>
              </a:rPr>
              <a:t>Policy Research</a:t>
            </a:r>
          </a:p>
          <a:p>
            <a:r>
              <a:rPr lang="en-US" sz="3200" dirty="0">
                <a:solidFill>
                  <a:schemeClr val="bg1">
                    <a:lumMod val="50000"/>
                  </a:schemeClr>
                </a:solidFill>
                <a:latin typeface="Tw Cen MT" panose="020B0602020104020603" pitchFamily="34" charset="77"/>
              </a:rPr>
              <a:t>in Macroeconomics</a:t>
            </a:r>
          </a:p>
        </p:txBody>
      </p:sp>
      <p:sp>
        <p:nvSpPr>
          <p:cNvPr id="4" name="Rectangle 3">
            <a:extLst>
              <a:ext uri="{FF2B5EF4-FFF2-40B4-BE49-F238E27FC236}">
                <a16:creationId xmlns:a16="http://schemas.microsoft.com/office/drawing/2014/main" id="{62B8526F-3A22-2E13-0C9A-4C30FE966BFA}"/>
              </a:ext>
            </a:extLst>
          </p:cNvPr>
          <p:cNvSpPr/>
          <p:nvPr/>
        </p:nvSpPr>
        <p:spPr>
          <a:xfrm>
            <a:off x="6327008" y="4834138"/>
            <a:ext cx="4701712" cy="1569660"/>
          </a:xfrm>
          <a:prstGeom prst="rect">
            <a:avLst/>
          </a:prstGeom>
        </p:spPr>
        <p:txBody>
          <a:bodyPr wrap="square">
            <a:spAutoFit/>
          </a:bodyPr>
          <a:lstStyle/>
          <a:p>
            <a:r>
              <a:rPr lang="en-US" sz="3200" dirty="0">
                <a:solidFill>
                  <a:schemeClr val="bg1">
                    <a:lumMod val="50000"/>
                  </a:schemeClr>
                </a:solidFill>
                <a:latin typeface="Tw Cen MT" panose="020B0602020104020603" pitchFamily="34" charset="77"/>
                <a:hlinkClick r:id="rId3"/>
              </a:rPr>
              <a:t>www.primeeconomics.org</a:t>
            </a:r>
            <a:endParaRPr lang="en-US" sz="3200" dirty="0">
              <a:solidFill>
                <a:schemeClr val="bg1">
                  <a:lumMod val="50000"/>
                </a:schemeClr>
              </a:solidFill>
              <a:latin typeface="Tw Cen MT" panose="020B0602020104020603" pitchFamily="34" charset="77"/>
            </a:endParaRPr>
          </a:p>
          <a:p>
            <a:endParaRPr lang="en-US" sz="3200" dirty="0">
              <a:solidFill>
                <a:schemeClr val="bg1">
                  <a:lumMod val="50000"/>
                </a:schemeClr>
              </a:solidFill>
              <a:latin typeface="Tw Cen MT" panose="020B0602020104020603" pitchFamily="34" charset="77"/>
            </a:endParaRPr>
          </a:p>
          <a:p>
            <a:r>
              <a:rPr lang="en-US" sz="3200" dirty="0" err="1">
                <a:solidFill>
                  <a:schemeClr val="bg1">
                    <a:lumMod val="50000"/>
                  </a:schemeClr>
                </a:solidFill>
                <a:latin typeface="Tw Cen MT" panose="020B0602020104020603" pitchFamily="34" charset="77"/>
              </a:rPr>
              <a:t>Substack</a:t>
            </a:r>
            <a:r>
              <a:rPr lang="en-US" sz="3200" dirty="0">
                <a:solidFill>
                  <a:schemeClr val="bg1">
                    <a:lumMod val="50000"/>
                  </a:schemeClr>
                </a:solidFill>
                <a:latin typeface="Tw Cen MT" panose="020B0602020104020603" pitchFamily="34" charset="77"/>
              </a:rPr>
              <a:t>: System Change </a:t>
            </a:r>
          </a:p>
        </p:txBody>
      </p:sp>
      <p:pic>
        <p:nvPicPr>
          <p:cNvPr id="8" name="Picture 7" descr="Text&#10;&#10;Description automatically generated">
            <a:extLst>
              <a:ext uri="{FF2B5EF4-FFF2-40B4-BE49-F238E27FC236}">
                <a16:creationId xmlns:a16="http://schemas.microsoft.com/office/drawing/2014/main" id="{49D5B9B7-0C13-CE77-EF7C-880C3E7445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7836" y="519212"/>
            <a:ext cx="3290923" cy="5597383"/>
          </a:xfrm>
          <a:prstGeom prst="rect">
            <a:avLst/>
          </a:prstGeom>
        </p:spPr>
      </p:pic>
    </p:spTree>
    <p:extLst>
      <p:ext uri="{BB962C8B-B14F-4D97-AF65-F5344CB8AC3E}">
        <p14:creationId xmlns:p14="http://schemas.microsoft.com/office/powerpoint/2010/main" val="73116688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77193"/>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F839E-2D1E-00CF-2CBA-7F03B740E8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850" y="165100"/>
            <a:ext cx="10866438" cy="6427328"/>
          </a:xfrm>
          <a:prstGeom prst="rect">
            <a:avLst/>
          </a:prstGeom>
        </p:spPr>
      </p:pic>
    </p:spTree>
    <p:extLst>
      <p:ext uri="{BB962C8B-B14F-4D97-AF65-F5344CB8AC3E}">
        <p14:creationId xmlns:p14="http://schemas.microsoft.com/office/powerpoint/2010/main" val="137389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77193"/>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96E8BD-6D46-F9DC-8A7F-8A957D94D21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57313" y="414338"/>
            <a:ext cx="8930442" cy="6272212"/>
          </a:xfrm>
        </p:spPr>
      </p:pic>
    </p:spTree>
    <p:extLst>
      <p:ext uri="{BB962C8B-B14F-4D97-AF65-F5344CB8AC3E}">
        <p14:creationId xmlns:p14="http://schemas.microsoft.com/office/powerpoint/2010/main" val="218699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77193"/>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AE83F-F60B-2776-9DCC-523881A5352F}"/>
              </a:ext>
            </a:extLst>
          </p:cNvPr>
          <p:cNvSpPr>
            <a:spLocks noGrp="1"/>
          </p:cNvSpPr>
          <p:nvPr>
            <p:ph type="title"/>
          </p:nvPr>
        </p:nvSpPr>
        <p:spPr/>
        <p:txBody>
          <a:bodyPr/>
          <a:lstStyle/>
          <a:p>
            <a:r>
              <a:rPr lang="en-BE" dirty="0">
                <a:solidFill>
                  <a:schemeClr val="bg1">
                    <a:lumMod val="50000"/>
                  </a:schemeClr>
                </a:solidFill>
                <a:latin typeface="Tw Cen MT" panose="020B0602020104020603" pitchFamily="34" charset="77"/>
              </a:rPr>
              <a:t>How to speculate on gas? </a:t>
            </a:r>
          </a:p>
        </p:txBody>
      </p:sp>
      <p:pic>
        <p:nvPicPr>
          <p:cNvPr id="5" name="Content Placeholder 4" descr="Graphical user interface, text, application&#10;&#10;Description automatically generated">
            <a:extLst>
              <a:ext uri="{FF2B5EF4-FFF2-40B4-BE49-F238E27FC236}">
                <a16:creationId xmlns:a16="http://schemas.microsoft.com/office/drawing/2014/main" id="{EC2DD387-1EBD-6011-9CCD-F6A1646DB22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1" y="2141536"/>
            <a:ext cx="10115586" cy="4416433"/>
          </a:xfrm>
        </p:spPr>
      </p:pic>
    </p:spTree>
    <p:extLst>
      <p:ext uri="{BB962C8B-B14F-4D97-AF65-F5344CB8AC3E}">
        <p14:creationId xmlns:p14="http://schemas.microsoft.com/office/powerpoint/2010/main" val="168117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B6B1-AA18-E409-0FD8-C7F88B66ED6E}"/>
              </a:ext>
            </a:extLst>
          </p:cNvPr>
          <p:cNvSpPr>
            <a:spLocks noGrp="1"/>
          </p:cNvSpPr>
          <p:nvPr>
            <p:ph type="title"/>
          </p:nvPr>
        </p:nvSpPr>
        <p:spPr>
          <a:xfrm>
            <a:off x="838200" y="365125"/>
            <a:ext cx="6155724" cy="1325563"/>
          </a:xfrm>
        </p:spPr>
        <p:txBody>
          <a:bodyPr/>
          <a:lstStyle/>
          <a:p>
            <a:r>
              <a:rPr lang="en-US" dirty="0">
                <a:solidFill>
                  <a:schemeClr val="bg1">
                    <a:lumMod val="50000"/>
                  </a:schemeClr>
                </a:solidFill>
                <a:latin typeface="Tw Cen MT" panose="020B0602020104020603" pitchFamily="34" charset="77"/>
              </a:rPr>
              <a:t>Playing Poker with the </a:t>
            </a:r>
            <a:br>
              <a:rPr lang="en-US" dirty="0">
                <a:solidFill>
                  <a:schemeClr val="bg1">
                    <a:lumMod val="50000"/>
                  </a:schemeClr>
                </a:solidFill>
                <a:latin typeface="Tw Cen MT" panose="020B0602020104020603" pitchFamily="34" charset="77"/>
              </a:rPr>
            </a:br>
            <a:r>
              <a:rPr lang="en-US" dirty="0">
                <a:solidFill>
                  <a:schemeClr val="bg1">
                    <a:lumMod val="50000"/>
                  </a:schemeClr>
                </a:solidFill>
                <a:latin typeface="Tw Cen MT" panose="020B0602020104020603" pitchFamily="34" charset="77"/>
              </a:rPr>
              <a:t>Economy &amp; Ecosystem </a:t>
            </a:r>
          </a:p>
        </p:txBody>
      </p:sp>
      <p:sp>
        <p:nvSpPr>
          <p:cNvPr id="6" name="Content Placeholder 5">
            <a:extLst>
              <a:ext uri="{FF2B5EF4-FFF2-40B4-BE49-F238E27FC236}">
                <a16:creationId xmlns:a16="http://schemas.microsoft.com/office/drawing/2014/main" id="{154CAA2A-2BCB-A102-FFCD-B6C3F32C226D}"/>
              </a:ext>
            </a:extLst>
          </p:cNvPr>
          <p:cNvSpPr>
            <a:spLocks noGrp="1"/>
          </p:cNvSpPr>
          <p:nvPr>
            <p:ph idx="1"/>
          </p:nvPr>
        </p:nvSpPr>
        <p:spPr>
          <a:xfrm>
            <a:off x="838200" y="1825625"/>
            <a:ext cx="4042719" cy="4351338"/>
          </a:xfrm>
        </p:spPr>
        <p:txBody>
          <a:bodyPr/>
          <a:lstStyle/>
          <a:p>
            <a:r>
              <a:rPr lang="en-GB" b="0" i="0" dirty="0">
                <a:solidFill>
                  <a:schemeClr val="bg1">
                    <a:lumMod val="50000"/>
                  </a:schemeClr>
                </a:solidFill>
                <a:effectLst/>
                <a:latin typeface="Tw Cen MT" panose="020B0602020104020603" pitchFamily="34" charset="77"/>
              </a:rPr>
              <a:t>Rupert Russell reminds readers in </a:t>
            </a:r>
            <a:r>
              <a:rPr lang="en-GB" b="0" i="1" u="none" strike="noStrike" dirty="0">
                <a:solidFill>
                  <a:schemeClr val="bg1">
                    <a:lumMod val="50000"/>
                  </a:schemeClr>
                </a:solidFill>
                <a:effectLst/>
                <a:latin typeface="Tw Cen MT" panose="020B0602020104020603" pitchFamily="34" charset="77"/>
                <a:hlinkClick r:id="rId2">
                  <a:extLst>
                    <a:ext uri="{A12FA001-AC4F-418D-AE19-62706E023703}">
                      <ahyp:hlinkClr xmlns:ahyp="http://schemas.microsoft.com/office/drawing/2018/hyperlinkcolor" val="tx"/>
                    </a:ext>
                  </a:extLst>
                </a:hlinkClick>
              </a:rPr>
              <a:t>Price Wars</a:t>
            </a:r>
            <a:r>
              <a:rPr lang="en-GB" b="0" i="1" dirty="0">
                <a:solidFill>
                  <a:schemeClr val="bg1">
                    <a:lumMod val="50000"/>
                  </a:schemeClr>
                </a:solidFill>
                <a:effectLst/>
                <a:latin typeface="Tw Cen MT" panose="020B0602020104020603" pitchFamily="34" charset="77"/>
              </a:rPr>
              <a:t> </a:t>
            </a:r>
            <a:r>
              <a:rPr lang="en-GB" b="0" i="0" dirty="0">
                <a:solidFill>
                  <a:schemeClr val="bg1">
                    <a:lumMod val="50000"/>
                  </a:schemeClr>
                </a:solidFill>
                <a:effectLst/>
                <a:latin typeface="Tw Cen MT" panose="020B0602020104020603" pitchFamily="34" charset="77"/>
              </a:rPr>
              <a:t>that</a:t>
            </a:r>
            <a:r>
              <a:rPr lang="en-GB" b="0" i="1" dirty="0">
                <a:solidFill>
                  <a:schemeClr val="bg1">
                    <a:lumMod val="50000"/>
                  </a:schemeClr>
                </a:solidFill>
                <a:effectLst/>
                <a:latin typeface="Tw Cen MT" panose="020B0602020104020603" pitchFamily="34" charset="77"/>
              </a:rPr>
              <a:t> </a:t>
            </a:r>
            <a:r>
              <a:rPr lang="en-GB" b="0" i="0" dirty="0">
                <a:solidFill>
                  <a:schemeClr val="bg1">
                    <a:lumMod val="50000"/>
                  </a:schemeClr>
                </a:solidFill>
                <a:effectLst/>
                <a:latin typeface="Tw Cen MT" panose="020B0602020104020603" pitchFamily="34" charset="77"/>
              </a:rPr>
              <a:t>the power of speculative finance was hitched to real-world commodities markets when US legislation was adopted at the turn of the twenty-first century by the Clinton administration. </a:t>
            </a:r>
          </a:p>
        </p:txBody>
      </p:sp>
      <p:pic>
        <p:nvPicPr>
          <p:cNvPr id="8" name="Picture 7">
            <a:extLst>
              <a:ext uri="{FF2B5EF4-FFF2-40B4-BE49-F238E27FC236}">
                <a16:creationId xmlns:a16="http://schemas.microsoft.com/office/drawing/2014/main" id="{16874663-33BB-D78C-0A6E-C0A6D988E7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9709" y="0"/>
            <a:ext cx="4472291" cy="6858000"/>
          </a:xfrm>
          <a:prstGeom prst="rect">
            <a:avLst/>
          </a:prstGeom>
        </p:spPr>
      </p:pic>
    </p:spTree>
    <p:extLst>
      <p:ext uri="{BB962C8B-B14F-4D97-AF65-F5344CB8AC3E}">
        <p14:creationId xmlns:p14="http://schemas.microsoft.com/office/powerpoint/2010/main" val="141588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06E6-3F6A-4292-0BCA-435AC170155B}"/>
              </a:ext>
            </a:extLst>
          </p:cNvPr>
          <p:cNvSpPr>
            <a:spLocks noGrp="1"/>
          </p:cNvSpPr>
          <p:nvPr>
            <p:ph type="title"/>
          </p:nvPr>
        </p:nvSpPr>
        <p:spPr/>
        <p:txBody>
          <a:bodyPr/>
          <a:lstStyle/>
          <a:p>
            <a:r>
              <a:rPr lang="en-US" dirty="0">
                <a:solidFill>
                  <a:schemeClr val="bg1">
                    <a:lumMod val="50000"/>
                  </a:schemeClr>
                </a:solidFill>
                <a:latin typeface="Tw Cen MT" panose="020B0602020104020603" pitchFamily="34" charset="77"/>
              </a:rPr>
              <a:t>26 March 2008 </a:t>
            </a:r>
          </a:p>
        </p:txBody>
      </p:sp>
      <p:pic>
        <p:nvPicPr>
          <p:cNvPr id="5" name="Content Placeholder 4">
            <a:extLst>
              <a:ext uri="{FF2B5EF4-FFF2-40B4-BE49-F238E27FC236}">
                <a16:creationId xmlns:a16="http://schemas.microsoft.com/office/drawing/2014/main" id="{DC62F322-C11C-1BA8-38DE-E46EB8DC61C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538760" y="354438"/>
            <a:ext cx="4653240" cy="6137565"/>
          </a:xfrm>
        </p:spPr>
      </p:pic>
      <p:sp>
        <p:nvSpPr>
          <p:cNvPr id="6" name="TextBox 5">
            <a:extLst>
              <a:ext uri="{FF2B5EF4-FFF2-40B4-BE49-F238E27FC236}">
                <a16:creationId xmlns:a16="http://schemas.microsoft.com/office/drawing/2014/main" id="{2A9FB437-5355-3C98-D91C-2FB080B703FB}"/>
              </a:ext>
            </a:extLst>
          </p:cNvPr>
          <p:cNvSpPr txBox="1"/>
          <p:nvPr/>
        </p:nvSpPr>
        <p:spPr>
          <a:xfrm>
            <a:off x="838200" y="1690689"/>
            <a:ext cx="5257800" cy="3816429"/>
          </a:xfrm>
          <a:prstGeom prst="rect">
            <a:avLst/>
          </a:prstGeom>
          <a:noFill/>
        </p:spPr>
        <p:txBody>
          <a:bodyPr wrap="square" rtlCol="0">
            <a:spAutoFit/>
          </a:bodyPr>
          <a:lstStyle/>
          <a:p>
            <a:r>
              <a:rPr lang="en-GB" sz="3200" b="0" i="0" dirty="0">
                <a:solidFill>
                  <a:schemeClr val="bg1">
                    <a:lumMod val="50000"/>
                  </a:schemeClr>
                </a:solidFill>
                <a:effectLst/>
                <a:latin typeface="Tw Cen MT" panose="020B0602020104020603" pitchFamily="34" charset="77"/>
              </a:rPr>
              <a:t>Essential commodities like oil and wheat, that had been traded in traditional markets were financialised through deregulation embodied in the</a:t>
            </a:r>
          </a:p>
          <a:p>
            <a:r>
              <a:rPr lang="en-GB" sz="3200" b="0" i="1" dirty="0">
                <a:solidFill>
                  <a:schemeClr val="bg1">
                    <a:lumMod val="50000"/>
                  </a:schemeClr>
                </a:solidFill>
                <a:effectLst/>
                <a:latin typeface="Tw Cen MT" panose="020B0602020104020603" pitchFamily="34" charset="77"/>
              </a:rPr>
              <a:t>Commodities Futures Modernisation Act</a:t>
            </a:r>
            <a:r>
              <a:rPr lang="en-GB" sz="3200" b="0" i="0" dirty="0">
                <a:solidFill>
                  <a:schemeClr val="bg1">
                    <a:lumMod val="50000"/>
                  </a:schemeClr>
                </a:solidFill>
                <a:effectLst/>
                <a:latin typeface="Tw Cen MT" panose="020B0602020104020603" pitchFamily="34" charset="77"/>
              </a:rPr>
              <a:t> of 2000. </a:t>
            </a:r>
          </a:p>
          <a:p>
            <a:endParaRPr lang="en-US" dirty="0"/>
          </a:p>
        </p:txBody>
      </p:sp>
    </p:spTree>
    <p:extLst>
      <p:ext uri="{BB962C8B-B14F-4D97-AF65-F5344CB8AC3E}">
        <p14:creationId xmlns:p14="http://schemas.microsoft.com/office/powerpoint/2010/main" val="60510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B6B1-AA18-E409-0FD8-C7F88B66ED6E}"/>
              </a:ext>
            </a:extLst>
          </p:cNvPr>
          <p:cNvSpPr>
            <a:spLocks noGrp="1"/>
          </p:cNvSpPr>
          <p:nvPr>
            <p:ph type="title"/>
          </p:nvPr>
        </p:nvSpPr>
        <p:spPr>
          <a:xfrm>
            <a:off x="838200" y="365125"/>
            <a:ext cx="5463746" cy="1325563"/>
          </a:xfrm>
        </p:spPr>
        <p:txBody>
          <a:bodyPr/>
          <a:lstStyle/>
          <a:p>
            <a:r>
              <a:rPr lang="en-US" dirty="0">
                <a:solidFill>
                  <a:schemeClr val="bg1">
                    <a:lumMod val="50000"/>
                  </a:schemeClr>
                </a:solidFill>
                <a:latin typeface="Tw Cen MT" panose="020B0602020104020603" pitchFamily="34" charset="77"/>
              </a:rPr>
              <a:t>Playing Poker with the Economy &amp; Ecosystem </a:t>
            </a:r>
          </a:p>
        </p:txBody>
      </p:sp>
      <p:sp>
        <p:nvSpPr>
          <p:cNvPr id="6" name="Content Placeholder 5">
            <a:extLst>
              <a:ext uri="{FF2B5EF4-FFF2-40B4-BE49-F238E27FC236}">
                <a16:creationId xmlns:a16="http://schemas.microsoft.com/office/drawing/2014/main" id="{154CAA2A-2BCB-A102-FFCD-B6C3F32C226D}"/>
              </a:ext>
            </a:extLst>
          </p:cNvPr>
          <p:cNvSpPr>
            <a:spLocks noGrp="1"/>
          </p:cNvSpPr>
          <p:nvPr>
            <p:ph idx="1"/>
          </p:nvPr>
        </p:nvSpPr>
        <p:spPr>
          <a:xfrm>
            <a:off x="838200" y="1825625"/>
            <a:ext cx="6131011" cy="4351338"/>
          </a:xfrm>
        </p:spPr>
        <p:txBody>
          <a:bodyPr>
            <a:normAutofit/>
          </a:bodyPr>
          <a:lstStyle/>
          <a:p>
            <a:pPr marL="0" indent="0">
              <a:buNone/>
            </a:pPr>
            <a:endParaRPr lang="en-GB" b="0" i="0" dirty="0">
              <a:solidFill>
                <a:srgbClr val="404040"/>
              </a:solidFill>
              <a:effectLst/>
              <a:latin typeface="Tw Cen MT" panose="020B0602020104020603" pitchFamily="34" charset="77"/>
            </a:endParaRPr>
          </a:p>
          <a:p>
            <a:pPr marL="0" indent="0">
              <a:buNone/>
            </a:pPr>
            <a:r>
              <a:rPr lang="en-GB" b="0" i="0" dirty="0">
                <a:solidFill>
                  <a:schemeClr val="bg1">
                    <a:lumMod val="50000"/>
                  </a:schemeClr>
                </a:solidFill>
                <a:effectLst/>
                <a:latin typeface="Tw Cen MT" panose="020B0602020104020603" pitchFamily="34" charset="77"/>
              </a:rPr>
              <a:t>New ‘paper barrel’ instruments – futures’ options’ and OTC derivatives’ contracts (such as credit default swaps) - would not be regulated as "futures" under the </a:t>
            </a:r>
            <a:r>
              <a:rPr lang="en-GB" b="0" i="0" u="none" strike="noStrike" dirty="0">
                <a:solidFill>
                  <a:schemeClr val="bg1">
                    <a:lumMod val="50000"/>
                  </a:schemeClr>
                </a:solidFill>
                <a:effectLst/>
                <a:latin typeface="Tw Cen MT" panose="020B0602020104020603" pitchFamily="34" charset="77"/>
                <a:hlinkClick r:id="rId2">
                  <a:extLst>
                    <a:ext uri="{A12FA001-AC4F-418D-AE19-62706E023703}">
                      <ahyp:hlinkClr xmlns:ahyp="http://schemas.microsoft.com/office/drawing/2018/hyperlinkcolor" val="tx"/>
                    </a:ext>
                  </a:extLst>
                </a:hlinkClick>
              </a:rPr>
              <a:t>Commodity Exchange Act</a:t>
            </a:r>
            <a:r>
              <a:rPr lang="en-GB" b="0" i="0" dirty="0">
                <a:solidFill>
                  <a:schemeClr val="bg1">
                    <a:lumMod val="50000"/>
                  </a:schemeClr>
                </a:solidFill>
                <a:effectLst/>
                <a:latin typeface="Tw Cen MT" panose="020B0602020104020603" pitchFamily="34" charset="77"/>
              </a:rPr>
              <a:t> of 1936 (CEA) or as "securities" under the federal securities laws…..</a:t>
            </a:r>
            <a:endParaRPr lang="en-US" dirty="0">
              <a:solidFill>
                <a:schemeClr val="bg1">
                  <a:lumMod val="50000"/>
                </a:schemeClr>
              </a:solidFill>
              <a:latin typeface="Tw Cen MT" panose="020B0602020104020603" pitchFamily="34" charset="77"/>
            </a:endParaRPr>
          </a:p>
        </p:txBody>
      </p:sp>
      <p:pic>
        <p:nvPicPr>
          <p:cNvPr id="3" name="Picture 2">
            <a:extLst>
              <a:ext uri="{FF2B5EF4-FFF2-40B4-BE49-F238E27FC236}">
                <a16:creationId xmlns:a16="http://schemas.microsoft.com/office/drawing/2014/main" id="{6A1C0AAD-5438-0CA8-6E09-7CC19989E5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9709" y="0"/>
            <a:ext cx="4472291" cy="6858000"/>
          </a:xfrm>
          <a:prstGeom prst="rect">
            <a:avLst/>
          </a:prstGeom>
        </p:spPr>
      </p:pic>
    </p:spTree>
    <p:extLst>
      <p:ext uri="{BB962C8B-B14F-4D97-AF65-F5344CB8AC3E}">
        <p14:creationId xmlns:p14="http://schemas.microsoft.com/office/powerpoint/2010/main" val="2628505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8C43C7D3003748A5DD6B68236E50AD" ma:contentTypeVersion="17" ma:contentTypeDescription="Create a new document." ma:contentTypeScope="" ma:versionID="bc75574e3b98711967d8cd8648dddec0">
  <xsd:schema xmlns:xsd="http://www.w3.org/2001/XMLSchema" xmlns:xs="http://www.w3.org/2001/XMLSchema" xmlns:p="http://schemas.microsoft.com/office/2006/metadata/properties" xmlns:ns1="http://schemas.microsoft.com/sharepoint/v3" xmlns:ns2="7f84c06d-aab4-4666-acbc-dd8b8feace10" xmlns:ns3="c21c95aa-95dc-4e70-b944-a996db0d6de7" xmlns:ns4="4c7089a6-7e34-4da5-8d2b-dd7bb62097c5" targetNamespace="http://schemas.microsoft.com/office/2006/metadata/properties" ma:root="true" ma:fieldsID="b913963d0f473b1dade13373df478321" ns1:_="" ns2:_="" ns3:_="" ns4:_="">
    <xsd:import namespace="http://schemas.microsoft.com/sharepoint/v3"/>
    <xsd:import namespace="7f84c06d-aab4-4666-acbc-dd8b8feace10"/>
    <xsd:import namespace="c21c95aa-95dc-4e70-b944-a996db0d6de7"/>
    <xsd:import namespace="4c7089a6-7e34-4da5-8d2b-dd7bb62097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84c06d-aab4-4666-acbc-dd8b8feac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51fab-051d-45c2-bf11-9453f0790ff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1c95aa-95dc-4e70-b944-a996db0d6d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7089a6-7e34-4da5-8d2b-dd7bb62097c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39c1bd7-80b4-48e6-8e71-722fd9451f80}" ma:internalName="TaxCatchAll" ma:showField="CatchAllData" ma:web="c21c95aa-95dc-4e70-b944-a996db0d6d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c7089a6-7e34-4da5-8d2b-dd7bb62097c5" xsi:nil="true"/>
    <_ip_UnifiedCompliancePolicyProperties xmlns="http://schemas.microsoft.com/sharepoint/v3" xsi:nil="true"/>
    <lcf76f155ced4ddcb4097134ff3c332f xmlns="7f84c06d-aab4-4666-acbc-dd8b8feace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97A9A7-D1C4-4B90-A801-79F7FE00A7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f84c06d-aab4-4666-acbc-dd8b8feace10"/>
    <ds:schemaRef ds:uri="c21c95aa-95dc-4e70-b944-a996db0d6de7"/>
    <ds:schemaRef ds:uri="4c7089a6-7e34-4da5-8d2b-dd7bb6209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88FAEA-27C7-4219-A1EF-C1DC0FF681E0}">
  <ds:schemaRefs>
    <ds:schemaRef ds:uri="http://schemas.microsoft.com/sharepoint/v3/contenttype/forms"/>
  </ds:schemaRefs>
</ds:datastoreItem>
</file>

<file path=customXml/itemProps3.xml><?xml version="1.0" encoding="utf-8"?>
<ds:datastoreItem xmlns:ds="http://schemas.openxmlformats.org/officeDocument/2006/customXml" ds:itemID="{C52B9907-6435-47E5-A834-F02998B1A49E}">
  <ds:schemaRefs>
    <ds:schemaRef ds:uri="http://schemas.microsoft.com/office/infopath/2007/PartnerControls"/>
    <ds:schemaRef ds:uri="http://purl.org/dc/elements/1.1/"/>
    <ds:schemaRef ds:uri="http://schemas.microsoft.com/office/2006/metadata/properties"/>
    <ds:schemaRef ds:uri="http://schemas.microsoft.com/sharepoint/v3"/>
    <ds:schemaRef ds:uri="c21c95aa-95dc-4e70-b944-a996db0d6de7"/>
    <ds:schemaRef ds:uri="http://purl.org/dc/terms/"/>
    <ds:schemaRef ds:uri="http://schemas.openxmlformats.org/package/2006/metadata/core-properties"/>
    <ds:schemaRef ds:uri="7f84c06d-aab4-4666-acbc-dd8b8feace10"/>
    <ds:schemaRef ds:uri="http://schemas.microsoft.com/office/2006/documentManagement/types"/>
    <ds:schemaRef ds:uri="4c7089a6-7e34-4da5-8d2b-dd7bb62097c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982</Words>
  <Application>Microsoft Office PowerPoint</Application>
  <PresentationFormat>Widescreen</PresentationFormat>
  <Paragraphs>105</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SF Pro Display</vt:lpstr>
      <vt:lpstr>Tw Cen MT</vt:lpstr>
      <vt:lpstr>Office Theme</vt:lpstr>
      <vt:lpstr>PowerPoint Presentation</vt:lpstr>
      <vt:lpstr>PowerPoint Presentation</vt:lpstr>
      <vt:lpstr>PowerPoint Presentation</vt:lpstr>
      <vt:lpstr>PowerPoint Presentation</vt:lpstr>
      <vt:lpstr>PowerPoint Presentation</vt:lpstr>
      <vt:lpstr>How to speculate on gas? </vt:lpstr>
      <vt:lpstr>Playing Poker with the  Economy &amp; Ecosystem </vt:lpstr>
      <vt:lpstr>26 March 2008 </vt:lpstr>
      <vt:lpstr>Playing Poker with the Economy &amp; Ecosystem </vt:lpstr>
      <vt:lpstr>Playing Poker with the Economy &amp; Ecosystem </vt:lpstr>
      <vt:lpstr>‘The hunger profiteers’ &amp; cost-of-living crises </vt:lpstr>
      <vt:lpstr>The hunger profiteers </vt:lpstr>
      <vt:lpstr>The ongoing cost-of-living crisis is not a matter of war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Price stability? </vt:lpstr>
      <vt:lpstr>PowerPoint Presentation</vt:lpstr>
      <vt:lpstr>Or.. by US acts of global economic aggression</vt:lpstr>
      <vt:lpstr>Or.. by US acts of global economic aggression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Pettifor</dc:creator>
  <cp:lastModifiedBy>Jay Sreedharan</cp:lastModifiedBy>
  <cp:revision>8</cp:revision>
  <dcterms:created xsi:type="dcterms:W3CDTF">2023-02-01T11:57:17Z</dcterms:created>
  <dcterms:modified xsi:type="dcterms:W3CDTF">2023-02-09T13:39:25Z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0x010100BA8C43C7D3003748A5DD6B68236E50AD</vt:lpwstr>
  </property>
  <property fmtid="{D5CDD505-2E9C-101B-9397-08002B2CF9AE}" pid="3" name="MediaServiceImageTags">
    <vt:lpwstr/>
  </property>
</Properties>
</file>