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9" r:id="rId5"/>
  </p:sldMasterIdLst>
  <p:notesMasterIdLst>
    <p:notesMasterId r:id="rId17"/>
  </p:notesMasterIdLst>
  <p:sldIdLst>
    <p:sldId id="307" r:id="rId6"/>
    <p:sldId id="335" r:id="rId7"/>
    <p:sldId id="342" r:id="rId8"/>
    <p:sldId id="341" r:id="rId9"/>
    <p:sldId id="337" r:id="rId10"/>
    <p:sldId id="338" r:id="rId11"/>
    <p:sldId id="344" r:id="rId12"/>
    <p:sldId id="339" r:id="rId13"/>
    <p:sldId id="343" r:id="rId14"/>
    <p:sldId id="345" r:id="rId15"/>
    <p:sldId id="34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17" userDrawn="1">
          <p15:clr>
            <a:srgbClr val="A4A3A4"/>
          </p15:clr>
        </p15:guide>
        <p15:guide id="2" pos="4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EA6712"/>
    <a:srgbClr val="FD9105"/>
    <a:srgbClr val="F689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722FC84-81EE-4212-A19F-868DFEB0E192}">
  <a:tblStyle styleId="{A722FC84-81EE-4212-A19F-868DFEB0E19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8" d="100"/>
          <a:sy n="78" d="100"/>
        </p:scale>
        <p:origin x="940" y="48"/>
      </p:cViewPr>
      <p:guideLst>
        <p:guide orient="horz" pos="917"/>
        <p:guide pos="431"/>
      </p:guideLst>
    </p:cSldViewPr>
  </p:slideViewPr>
  <p:notesTextViewPr>
    <p:cViewPr>
      <p:scale>
        <a:sx n="3" d="2"/>
        <a:sy n="3" d="2"/>
      </p:scale>
      <p:origin x="0" y="0"/>
    </p:cViewPr>
  </p:notesTextViewPr>
  <p:sorterViewPr>
    <p:cViewPr>
      <p:scale>
        <a:sx n="100" d="100"/>
        <a:sy n="100" d="100"/>
      </p:scale>
      <p:origin x="0" y="-17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g3de7457949_0_7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9" name="Google Shape;719;g3de7457949_0_7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6257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subtitle" userDrawn="1">
  <p:cSld name="Title and subtitle">
    <p:spTree>
      <p:nvGrpSpPr>
        <p:cNvPr id="1" name="Shape 138"/>
        <p:cNvGrpSpPr/>
        <p:nvPr/>
      </p:nvGrpSpPr>
      <p:grpSpPr>
        <a:xfrm>
          <a:off x="0" y="0"/>
          <a:ext cx="0" cy="0"/>
          <a:chOff x="0" y="0"/>
          <a:chExt cx="0" cy="0"/>
        </a:xfrm>
      </p:grpSpPr>
    </p:spTree>
    <p:extLst>
      <p:ext uri="{BB962C8B-B14F-4D97-AF65-F5344CB8AC3E}">
        <p14:creationId xmlns:p14="http://schemas.microsoft.com/office/powerpoint/2010/main" val="360846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434343"/>
              </a:buClr>
              <a:buSzPts val="2400"/>
              <a:buFont typeface="Arvo"/>
              <a:buNone/>
              <a:defRPr sz="2400">
                <a:solidFill>
                  <a:srgbClr val="434343"/>
                </a:solidFill>
                <a:latin typeface="Arvo"/>
                <a:ea typeface="Arvo"/>
                <a:cs typeface="Arvo"/>
                <a:sym typeface="Arvo"/>
              </a:defRPr>
            </a:lvl1pPr>
            <a:lvl2pPr lvl="1" rtl="0">
              <a:spcBef>
                <a:spcPts val="0"/>
              </a:spcBef>
              <a:spcAft>
                <a:spcPts val="0"/>
              </a:spcAft>
              <a:buClr>
                <a:srgbClr val="434343"/>
              </a:buClr>
              <a:buSzPts val="2400"/>
              <a:buFont typeface="Arvo"/>
              <a:buNone/>
              <a:defRPr sz="2400">
                <a:solidFill>
                  <a:srgbClr val="434343"/>
                </a:solidFill>
                <a:latin typeface="Arvo"/>
                <a:ea typeface="Arvo"/>
                <a:cs typeface="Arvo"/>
                <a:sym typeface="Arvo"/>
              </a:defRPr>
            </a:lvl2pPr>
            <a:lvl3pPr lvl="2" rtl="0">
              <a:spcBef>
                <a:spcPts val="0"/>
              </a:spcBef>
              <a:spcAft>
                <a:spcPts val="0"/>
              </a:spcAft>
              <a:buClr>
                <a:srgbClr val="434343"/>
              </a:buClr>
              <a:buSzPts val="2400"/>
              <a:buFont typeface="Arvo"/>
              <a:buNone/>
              <a:defRPr sz="2400">
                <a:solidFill>
                  <a:srgbClr val="434343"/>
                </a:solidFill>
                <a:latin typeface="Arvo"/>
                <a:ea typeface="Arvo"/>
                <a:cs typeface="Arvo"/>
                <a:sym typeface="Arvo"/>
              </a:defRPr>
            </a:lvl3pPr>
            <a:lvl4pPr lvl="3" rtl="0">
              <a:spcBef>
                <a:spcPts val="0"/>
              </a:spcBef>
              <a:spcAft>
                <a:spcPts val="0"/>
              </a:spcAft>
              <a:buClr>
                <a:srgbClr val="434343"/>
              </a:buClr>
              <a:buSzPts val="2400"/>
              <a:buFont typeface="Arvo"/>
              <a:buNone/>
              <a:defRPr sz="2400">
                <a:solidFill>
                  <a:srgbClr val="434343"/>
                </a:solidFill>
                <a:latin typeface="Arvo"/>
                <a:ea typeface="Arvo"/>
                <a:cs typeface="Arvo"/>
                <a:sym typeface="Arvo"/>
              </a:defRPr>
            </a:lvl4pPr>
            <a:lvl5pPr lvl="4" rtl="0">
              <a:spcBef>
                <a:spcPts val="0"/>
              </a:spcBef>
              <a:spcAft>
                <a:spcPts val="0"/>
              </a:spcAft>
              <a:buClr>
                <a:srgbClr val="434343"/>
              </a:buClr>
              <a:buSzPts val="2400"/>
              <a:buFont typeface="Arvo"/>
              <a:buNone/>
              <a:defRPr sz="2400">
                <a:solidFill>
                  <a:srgbClr val="434343"/>
                </a:solidFill>
                <a:latin typeface="Arvo"/>
                <a:ea typeface="Arvo"/>
                <a:cs typeface="Arvo"/>
                <a:sym typeface="Arvo"/>
              </a:defRPr>
            </a:lvl5pPr>
            <a:lvl6pPr lvl="5" rtl="0">
              <a:spcBef>
                <a:spcPts val="0"/>
              </a:spcBef>
              <a:spcAft>
                <a:spcPts val="0"/>
              </a:spcAft>
              <a:buClr>
                <a:srgbClr val="434343"/>
              </a:buClr>
              <a:buSzPts val="2400"/>
              <a:buFont typeface="Arvo"/>
              <a:buNone/>
              <a:defRPr sz="2400">
                <a:solidFill>
                  <a:srgbClr val="434343"/>
                </a:solidFill>
                <a:latin typeface="Arvo"/>
                <a:ea typeface="Arvo"/>
                <a:cs typeface="Arvo"/>
                <a:sym typeface="Arvo"/>
              </a:defRPr>
            </a:lvl6pPr>
            <a:lvl7pPr lvl="6" rtl="0">
              <a:spcBef>
                <a:spcPts val="0"/>
              </a:spcBef>
              <a:spcAft>
                <a:spcPts val="0"/>
              </a:spcAft>
              <a:buClr>
                <a:srgbClr val="434343"/>
              </a:buClr>
              <a:buSzPts val="2400"/>
              <a:buFont typeface="Arvo"/>
              <a:buNone/>
              <a:defRPr sz="2400">
                <a:solidFill>
                  <a:srgbClr val="434343"/>
                </a:solidFill>
                <a:latin typeface="Arvo"/>
                <a:ea typeface="Arvo"/>
                <a:cs typeface="Arvo"/>
                <a:sym typeface="Arvo"/>
              </a:defRPr>
            </a:lvl7pPr>
            <a:lvl8pPr lvl="7" rtl="0">
              <a:spcBef>
                <a:spcPts val="0"/>
              </a:spcBef>
              <a:spcAft>
                <a:spcPts val="0"/>
              </a:spcAft>
              <a:buClr>
                <a:srgbClr val="434343"/>
              </a:buClr>
              <a:buSzPts val="2400"/>
              <a:buFont typeface="Arvo"/>
              <a:buNone/>
              <a:defRPr sz="2400">
                <a:solidFill>
                  <a:srgbClr val="434343"/>
                </a:solidFill>
                <a:latin typeface="Arvo"/>
                <a:ea typeface="Arvo"/>
                <a:cs typeface="Arvo"/>
                <a:sym typeface="Arvo"/>
              </a:defRPr>
            </a:lvl8pPr>
            <a:lvl9pPr lvl="8" rtl="0">
              <a:spcBef>
                <a:spcPts val="0"/>
              </a:spcBef>
              <a:spcAft>
                <a:spcPts val="0"/>
              </a:spcAft>
              <a:buClr>
                <a:srgbClr val="434343"/>
              </a:buClr>
              <a:buSzPts val="2400"/>
              <a:buFont typeface="Arvo"/>
              <a:buNone/>
              <a:defRPr sz="2400">
                <a:solidFill>
                  <a:srgbClr val="434343"/>
                </a:solidFill>
                <a:latin typeface="Arvo"/>
                <a:ea typeface="Arvo"/>
                <a:cs typeface="Arvo"/>
                <a:sym typeface="Arvo"/>
              </a:defRPr>
            </a:lvl9pPr>
          </a:lstStyle>
          <a:p>
            <a:endParaRPr/>
          </a:p>
        </p:txBody>
      </p:sp>
      <p:sp>
        <p:nvSpPr>
          <p:cNvPr id="7" name="Google Shape;7;p1"/>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330200" rtl="0">
              <a:lnSpc>
                <a:spcPct val="100000"/>
              </a:lnSpc>
              <a:spcBef>
                <a:spcPts val="0"/>
              </a:spcBef>
              <a:spcAft>
                <a:spcPts val="0"/>
              </a:spcAft>
              <a:buClr>
                <a:srgbClr val="E76A28"/>
              </a:buClr>
              <a:buSzPts val="1600"/>
              <a:buFont typeface="Nunito Light"/>
              <a:buChar char="●"/>
              <a:defRPr sz="1600">
                <a:solidFill>
                  <a:srgbClr val="999999"/>
                </a:solidFill>
                <a:latin typeface="Nunito Light"/>
                <a:ea typeface="Nunito Light"/>
                <a:cs typeface="Nunito Light"/>
                <a:sym typeface="Nunito Light"/>
              </a:defRPr>
            </a:lvl1pPr>
            <a:lvl2pPr marL="914400" lvl="1" indent="-330200" rtl="0">
              <a:lnSpc>
                <a:spcPct val="100000"/>
              </a:lnSpc>
              <a:spcBef>
                <a:spcPts val="0"/>
              </a:spcBef>
              <a:spcAft>
                <a:spcPts val="0"/>
              </a:spcAft>
              <a:buClr>
                <a:srgbClr val="E76A28"/>
              </a:buClr>
              <a:buSzPts val="1600"/>
              <a:buFont typeface="Nunito Light"/>
              <a:buChar char="○"/>
              <a:defRPr sz="1600">
                <a:solidFill>
                  <a:srgbClr val="999999"/>
                </a:solidFill>
                <a:latin typeface="Nunito Light"/>
                <a:ea typeface="Nunito Light"/>
                <a:cs typeface="Nunito Light"/>
                <a:sym typeface="Nunito Light"/>
              </a:defRPr>
            </a:lvl2pPr>
            <a:lvl3pPr marL="1371600" lvl="2" indent="-323850" rtl="0">
              <a:lnSpc>
                <a:spcPct val="100000"/>
              </a:lnSpc>
              <a:spcBef>
                <a:spcPts val="0"/>
              </a:spcBef>
              <a:spcAft>
                <a:spcPts val="0"/>
              </a:spcAft>
              <a:buClr>
                <a:srgbClr val="E76A28"/>
              </a:buClr>
              <a:buSzPts val="1500"/>
              <a:buFont typeface="Nunito Light"/>
              <a:buChar char="■"/>
              <a:defRPr sz="1500">
                <a:solidFill>
                  <a:srgbClr val="999999"/>
                </a:solidFill>
                <a:latin typeface="Nunito Light"/>
                <a:ea typeface="Nunito Light"/>
                <a:cs typeface="Nunito Light"/>
                <a:sym typeface="Nunito Light"/>
              </a:defRPr>
            </a:lvl3pPr>
            <a:lvl4pPr marL="1828800" lvl="3" indent="-323850" rtl="0">
              <a:lnSpc>
                <a:spcPct val="100000"/>
              </a:lnSpc>
              <a:spcBef>
                <a:spcPts val="0"/>
              </a:spcBef>
              <a:spcAft>
                <a:spcPts val="0"/>
              </a:spcAft>
              <a:buClr>
                <a:srgbClr val="E76A28"/>
              </a:buClr>
              <a:buSzPts val="1500"/>
              <a:buFont typeface="Nunito Light"/>
              <a:buChar char="●"/>
              <a:defRPr sz="1500">
                <a:solidFill>
                  <a:srgbClr val="999999"/>
                </a:solidFill>
                <a:latin typeface="Nunito Light"/>
                <a:ea typeface="Nunito Light"/>
                <a:cs typeface="Nunito Light"/>
                <a:sym typeface="Nunito Light"/>
              </a:defRPr>
            </a:lvl4pPr>
            <a:lvl5pPr marL="2286000" lvl="4" indent="-317500" rtl="0">
              <a:lnSpc>
                <a:spcPct val="100000"/>
              </a:lnSpc>
              <a:spcBef>
                <a:spcPts val="0"/>
              </a:spcBef>
              <a:spcAft>
                <a:spcPts val="0"/>
              </a:spcAft>
              <a:buClr>
                <a:srgbClr val="E76A28"/>
              </a:buClr>
              <a:buSzPts val="1400"/>
              <a:buFont typeface="Nunito Light"/>
              <a:buChar char="○"/>
              <a:defRPr>
                <a:solidFill>
                  <a:srgbClr val="999999"/>
                </a:solidFill>
                <a:latin typeface="Nunito Light"/>
                <a:ea typeface="Nunito Light"/>
                <a:cs typeface="Nunito Light"/>
                <a:sym typeface="Nunito Light"/>
              </a:defRPr>
            </a:lvl5pPr>
            <a:lvl6pPr marL="2743200" lvl="5" indent="-317500" rtl="0">
              <a:lnSpc>
                <a:spcPct val="100000"/>
              </a:lnSpc>
              <a:spcBef>
                <a:spcPts val="0"/>
              </a:spcBef>
              <a:spcAft>
                <a:spcPts val="0"/>
              </a:spcAft>
              <a:buClr>
                <a:srgbClr val="999999"/>
              </a:buClr>
              <a:buSzPts val="1400"/>
              <a:buFont typeface="Nunito Light"/>
              <a:buChar char="■"/>
              <a:defRPr>
                <a:solidFill>
                  <a:srgbClr val="999999"/>
                </a:solidFill>
                <a:latin typeface="Nunito Light"/>
                <a:ea typeface="Nunito Light"/>
                <a:cs typeface="Nunito Light"/>
                <a:sym typeface="Nunito Light"/>
              </a:defRPr>
            </a:lvl6pPr>
            <a:lvl7pPr marL="3200400" lvl="6" indent="-311150" rtl="0">
              <a:lnSpc>
                <a:spcPct val="100000"/>
              </a:lnSpc>
              <a:spcBef>
                <a:spcPts val="0"/>
              </a:spcBef>
              <a:spcAft>
                <a:spcPts val="0"/>
              </a:spcAft>
              <a:buClr>
                <a:srgbClr val="999999"/>
              </a:buClr>
              <a:buSzPts val="1300"/>
              <a:buFont typeface="Nunito Light"/>
              <a:buChar char="●"/>
              <a:defRPr sz="1300">
                <a:solidFill>
                  <a:srgbClr val="999999"/>
                </a:solidFill>
                <a:latin typeface="Nunito Light"/>
                <a:ea typeface="Nunito Light"/>
                <a:cs typeface="Nunito Light"/>
                <a:sym typeface="Nunito Light"/>
              </a:defRPr>
            </a:lvl7pPr>
            <a:lvl8pPr marL="3657600" lvl="7" indent="-311150" rtl="0">
              <a:lnSpc>
                <a:spcPct val="100000"/>
              </a:lnSpc>
              <a:spcBef>
                <a:spcPts val="0"/>
              </a:spcBef>
              <a:spcAft>
                <a:spcPts val="0"/>
              </a:spcAft>
              <a:buClr>
                <a:srgbClr val="999999"/>
              </a:buClr>
              <a:buSzPts val="1300"/>
              <a:buFont typeface="Nunito Light"/>
              <a:buChar char="○"/>
              <a:defRPr sz="1300">
                <a:solidFill>
                  <a:srgbClr val="999999"/>
                </a:solidFill>
                <a:latin typeface="Nunito Light"/>
                <a:ea typeface="Nunito Light"/>
                <a:cs typeface="Nunito Light"/>
                <a:sym typeface="Nunito Light"/>
              </a:defRPr>
            </a:lvl8pPr>
            <a:lvl9pPr marL="4114800" lvl="8" indent="-304800" rtl="0">
              <a:lnSpc>
                <a:spcPct val="100000"/>
              </a:lnSpc>
              <a:spcBef>
                <a:spcPts val="0"/>
              </a:spcBef>
              <a:spcAft>
                <a:spcPts val="0"/>
              </a:spcAft>
              <a:buClr>
                <a:srgbClr val="999999"/>
              </a:buClr>
              <a:buSzPts val="1200"/>
              <a:buFont typeface="Nunito Light"/>
              <a:buChar char="■"/>
              <a:defRPr sz="1200">
                <a:solidFill>
                  <a:srgbClr val="999999"/>
                </a:solidFill>
                <a:latin typeface="Nunito Light"/>
                <a:ea typeface="Nunito Light"/>
                <a:cs typeface="Nunito Light"/>
                <a:sym typeface="Nunito Light"/>
              </a:defRPr>
            </a:lvl9pPr>
          </a:lstStyle>
          <a:p>
            <a:endParaRPr/>
          </a:p>
        </p:txBody>
      </p:sp>
      <p:sp>
        <p:nvSpPr>
          <p:cNvPr id="8" name="Google Shape;8;p1"/>
          <p:cNvSpPr txBox="1">
            <a:spLocks noGrp="1"/>
          </p:cNvSpPr>
          <p:nvPr>
            <p:ph type="sldNum" idx="12"/>
          </p:nvPr>
        </p:nvSpPr>
        <p:spPr>
          <a:xfrm>
            <a:off x="8548658" y="4663217"/>
            <a:ext cx="548700" cy="393600"/>
          </a:xfrm>
          <a:prstGeom prst="rect">
            <a:avLst/>
          </a:prstGeom>
          <a:noFill/>
          <a:ln>
            <a:noFill/>
          </a:ln>
        </p:spPr>
        <p:txBody>
          <a:bodyPr spcFirstLastPara="1" wrap="square" lIns="91425" tIns="91425" rIns="91425" bIns="91425" anchor="ctr" anchorCtr="0">
            <a:noAutofit/>
          </a:bodyPr>
          <a:lstStyle>
            <a:lvl1pPr lvl="0" rtl="0">
              <a:buNone/>
              <a:defRPr sz="1200">
                <a:latin typeface="Arvo"/>
                <a:ea typeface="Arvo"/>
                <a:cs typeface="Arvo"/>
                <a:sym typeface="Arvo"/>
              </a:defRPr>
            </a:lvl1pPr>
            <a:lvl2pPr lvl="1" rtl="0">
              <a:buNone/>
              <a:defRPr sz="1200">
                <a:latin typeface="Arvo"/>
                <a:ea typeface="Arvo"/>
                <a:cs typeface="Arvo"/>
                <a:sym typeface="Arvo"/>
              </a:defRPr>
            </a:lvl2pPr>
            <a:lvl3pPr lvl="2" rtl="0">
              <a:buNone/>
              <a:defRPr sz="1200">
                <a:latin typeface="Arvo"/>
                <a:ea typeface="Arvo"/>
                <a:cs typeface="Arvo"/>
                <a:sym typeface="Arvo"/>
              </a:defRPr>
            </a:lvl3pPr>
            <a:lvl4pPr lvl="3" rtl="0">
              <a:buNone/>
              <a:defRPr sz="1200">
                <a:latin typeface="Arvo"/>
                <a:ea typeface="Arvo"/>
                <a:cs typeface="Arvo"/>
                <a:sym typeface="Arvo"/>
              </a:defRPr>
            </a:lvl4pPr>
            <a:lvl5pPr lvl="4" rtl="0">
              <a:buNone/>
              <a:defRPr sz="1200">
                <a:latin typeface="Arvo"/>
                <a:ea typeface="Arvo"/>
                <a:cs typeface="Arvo"/>
                <a:sym typeface="Arvo"/>
              </a:defRPr>
            </a:lvl5pPr>
            <a:lvl6pPr lvl="5" rtl="0">
              <a:buNone/>
              <a:defRPr sz="1200">
                <a:latin typeface="Arvo"/>
                <a:ea typeface="Arvo"/>
                <a:cs typeface="Arvo"/>
                <a:sym typeface="Arvo"/>
              </a:defRPr>
            </a:lvl6pPr>
            <a:lvl7pPr lvl="6" rtl="0">
              <a:buNone/>
              <a:defRPr sz="1200">
                <a:latin typeface="Arvo"/>
                <a:ea typeface="Arvo"/>
                <a:cs typeface="Arvo"/>
                <a:sym typeface="Arvo"/>
              </a:defRPr>
            </a:lvl7pPr>
            <a:lvl8pPr lvl="7" rtl="0">
              <a:buNone/>
              <a:defRPr sz="1200">
                <a:latin typeface="Arvo"/>
                <a:ea typeface="Arvo"/>
                <a:cs typeface="Arvo"/>
                <a:sym typeface="Arvo"/>
              </a:defRPr>
            </a:lvl8pPr>
            <a:lvl9pPr lvl="8" rtl="0">
              <a:buNone/>
              <a:defRPr sz="1200">
                <a:latin typeface="Arvo"/>
                <a:ea typeface="Arvo"/>
                <a:cs typeface="Arvo"/>
                <a:sym typeface="Arvo"/>
              </a:defRPr>
            </a:lvl9pPr>
          </a:lstStyle>
          <a:p>
            <a:fld id="{00000000-1234-1234-1234-123412341234}" type="slidenum">
              <a:rPr lang="es" smtClean="0"/>
              <a:pPr/>
              <a:t>‹#›</a:t>
            </a:fld>
            <a:endParaRPr lang="es"/>
          </a:p>
        </p:txBody>
      </p:sp>
    </p:spTree>
  </p:cSld>
  <p:clrMap bg1="lt1" tx1="dk1" bg2="dk2" tx2="lt2" accent1="accent1" accent2="accent2" accent3="accent3" accent4="accent4" accent5="accent5" accent6="accent6" hlink="hlink" folHlink="folHlink"/>
  <p:sldLayoutIdLst>
    <p:sldLayoutId id="2147483670"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file:///D:\Users\DavidsonH001\AppData\Local\Microsoft\Windows\INetCache\Content.Outlook\5WFHXDXZ\Net%20Zero%20Wales%20Pla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0"/>
        <p:cNvGrpSpPr/>
        <p:nvPr/>
      </p:nvGrpSpPr>
      <p:grpSpPr>
        <a:xfrm>
          <a:off x="0" y="0"/>
          <a:ext cx="0" cy="0"/>
          <a:chOff x="0" y="0"/>
          <a:chExt cx="0" cy="0"/>
        </a:xfrm>
      </p:grpSpPr>
      <p:sp>
        <p:nvSpPr>
          <p:cNvPr id="17" name="Rectangle 16"/>
          <p:cNvSpPr/>
          <p:nvPr/>
        </p:nvSpPr>
        <p:spPr>
          <a:xfrm>
            <a:off x="0" y="2550860"/>
            <a:ext cx="8393151" cy="45719"/>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Google Shape;623;p31"/>
          <p:cNvSpPr txBox="1">
            <a:spLocks/>
          </p:cNvSpPr>
          <p:nvPr/>
        </p:nvSpPr>
        <p:spPr>
          <a:xfrm>
            <a:off x="1011043" y="1627964"/>
            <a:ext cx="5768671" cy="1857900"/>
          </a:xfrm>
          <a:prstGeom prst="rect">
            <a:avLst/>
          </a:prstGeom>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800"/>
              </a:lnSpc>
              <a:spcBef>
                <a:spcPts val="600"/>
              </a:spcBef>
            </a:pPr>
            <a:r>
              <a:rPr lang="en-GB" sz="3600" dirty="0">
                <a:solidFill>
                  <a:srgbClr val="0070C0"/>
                </a:solidFill>
                <a:latin typeface="AlternateGotNo2D" panose="00000500000000000000" pitchFamily="50" charset="0"/>
              </a:rPr>
              <a:t>Net Zero Skills Plan update</a:t>
            </a:r>
            <a:endParaRPr lang="en-GB" sz="3600" dirty="0">
              <a:solidFill>
                <a:schemeClr val="tx1"/>
              </a:solidFill>
              <a:latin typeface="AlternateGotNo2D" panose="00000500000000000000" pitchFamily="50" charset="0"/>
            </a:endParaRPr>
          </a:p>
          <a:p>
            <a:pPr>
              <a:lnSpc>
                <a:spcPts val="1800"/>
              </a:lnSpc>
            </a:pPr>
            <a:br>
              <a:rPr lang="en-GB" sz="2400" dirty="0">
                <a:solidFill>
                  <a:srgbClr val="EA6712"/>
                </a:solidFill>
                <a:latin typeface="AlternateGotNo2D" panose="00000500000000000000" pitchFamily="50" charset="0"/>
              </a:rPr>
            </a:br>
            <a:r>
              <a:rPr lang="en-GB" sz="2400" dirty="0">
                <a:solidFill>
                  <a:srgbClr val="0070C0"/>
                </a:solidFill>
                <a:latin typeface="AlternateGotNo2D" panose="00000500000000000000" pitchFamily="50" charset="0"/>
              </a:rPr>
              <a:t>Heather Davidson</a:t>
            </a:r>
          </a:p>
          <a:p>
            <a:pPr>
              <a:lnSpc>
                <a:spcPts val="1600"/>
              </a:lnSpc>
            </a:pPr>
            <a:endParaRPr lang="en-GB" sz="1800" dirty="0">
              <a:solidFill>
                <a:schemeClr val="tx1"/>
              </a:solidFill>
              <a:latin typeface="AlternateGotNo2D" panose="00000500000000000000" pitchFamily="50" charset="0"/>
            </a:endParaRPr>
          </a:p>
          <a:p>
            <a:pPr>
              <a:lnSpc>
                <a:spcPts val="1600"/>
              </a:lnSpc>
            </a:pPr>
            <a:r>
              <a:rPr lang="en-GB" sz="1800" dirty="0">
                <a:solidFill>
                  <a:srgbClr val="0070C0"/>
                </a:solidFill>
                <a:latin typeface="AlternateGotNo2D" panose="00000500000000000000" pitchFamily="50" charset="0"/>
              </a:rPr>
              <a:t>Head of Net Zero Skills Policy </a:t>
            </a:r>
            <a:endParaRPr lang="en-GB" sz="1800" dirty="0">
              <a:solidFill>
                <a:schemeClr val="tx1"/>
              </a:solidFill>
              <a:latin typeface="AlternateGotNo2D" panose="00000500000000000000" pitchFamily="50" charset="0"/>
            </a:endParaRPr>
          </a:p>
        </p:txBody>
      </p:sp>
      <p:grpSp>
        <p:nvGrpSpPr>
          <p:cNvPr id="7" name="Google Shape;139;p17"/>
          <p:cNvGrpSpPr/>
          <p:nvPr/>
        </p:nvGrpSpPr>
        <p:grpSpPr>
          <a:xfrm>
            <a:off x="6836554" y="0"/>
            <a:ext cx="2307446" cy="5143500"/>
            <a:chOff x="4316650" y="-73120"/>
            <a:chExt cx="2382258" cy="5279176"/>
          </a:xfrm>
        </p:grpSpPr>
        <p:sp>
          <p:nvSpPr>
            <p:cNvPr id="10" name="Google Shape;140;p17"/>
            <p:cNvSpPr/>
            <p:nvPr/>
          </p:nvSpPr>
          <p:spPr>
            <a:xfrm>
              <a:off x="4316650" y="-73120"/>
              <a:ext cx="1969925" cy="5278956"/>
            </a:xfrm>
            <a:custGeom>
              <a:avLst/>
              <a:gdLst/>
              <a:ahLst/>
              <a:cxnLst/>
              <a:rect l="l" t="t" r="r" b="b"/>
              <a:pathLst>
                <a:path w="18490" h="50497" extrusionOk="0">
                  <a:moveTo>
                    <a:pt x="17882" y="0"/>
                  </a:moveTo>
                  <a:cubicBezTo>
                    <a:pt x="16260" y="14142"/>
                    <a:pt x="1825" y="21635"/>
                    <a:pt x="1" y="50496"/>
                  </a:cubicBezTo>
                  <a:cubicBezTo>
                    <a:pt x="2369" y="30077"/>
                    <a:pt x="18490" y="16454"/>
                    <a:pt x="18490" y="0"/>
                  </a:cubicBezTo>
                  <a:close/>
                </a:path>
              </a:pathLst>
            </a:custGeom>
            <a:solidFill>
              <a:srgbClr val="2F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41;p17"/>
            <p:cNvSpPr/>
            <p:nvPr/>
          </p:nvSpPr>
          <p:spPr>
            <a:xfrm>
              <a:off x="4316650" y="1183891"/>
              <a:ext cx="2382258" cy="4022165"/>
            </a:xfrm>
            <a:custGeom>
              <a:avLst/>
              <a:gdLst/>
              <a:ahLst/>
              <a:cxnLst/>
              <a:rect l="l" t="t" r="r" b="b"/>
              <a:pathLst>
                <a:path w="22788" h="35317" extrusionOk="0">
                  <a:moveTo>
                    <a:pt x="22788" y="0"/>
                  </a:moveTo>
                  <a:cubicBezTo>
                    <a:pt x="21158" y="12010"/>
                    <a:pt x="1996" y="21912"/>
                    <a:pt x="1" y="35316"/>
                  </a:cubicBezTo>
                  <a:lnTo>
                    <a:pt x="22788" y="35316"/>
                  </a:lnTo>
                  <a:lnTo>
                    <a:pt x="22788" y="0"/>
                  </a:lnTo>
                  <a:close/>
                </a:path>
              </a:pathLst>
            </a:custGeom>
            <a:solidFill>
              <a:schemeClr val="accent1">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42;p17"/>
            <p:cNvSpPr/>
            <p:nvPr/>
          </p:nvSpPr>
          <p:spPr>
            <a:xfrm>
              <a:off x="4316650" y="-73120"/>
              <a:ext cx="2382258" cy="5278956"/>
            </a:xfrm>
            <a:custGeom>
              <a:avLst/>
              <a:gdLst/>
              <a:ahLst/>
              <a:cxnLst/>
              <a:rect l="l" t="t" r="r" b="b"/>
              <a:pathLst>
                <a:path w="22788" h="50497" extrusionOk="0">
                  <a:moveTo>
                    <a:pt x="18490" y="0"/>
                  </a:moveTo>
                  <a:cubicBezTo>
                    <a:pt x="18490" y="16454"/>
                    <a:pt x="2369" y="30069"/>
                    <a:pt x="1" y="50496"/>
                  </a:cubicBezTo>
                  <a:cubicBezTo>
                    <a:pt x="1996" y="37092"/>
                    <a:pt x="21158" y="27190"/>
                    <a:pt x="22788" y="15180"/>
                  </a:cubicBezTo>
                  <a:lnTo>
                    <a:pt x="22788" y="0"/>
                  </a:lnTo>
                  <a:close/>
                </a:path>
              </a:pathLst>
            </a:custGeom>
            <a:gradFill>
              <a:gsLst>
                <a:gs pos="100000">
                  <a:srgbClr val="00B0F0"/>
                </a:gs>
                <a:gs pos="100000">
                  <a:srgbClr val="DC6C3C"/>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8" name="Picture 7">
            <a:extLst>
              <a:ext uri="{FF2B5EF4-FFF2-40B4-BE49-F238E27FC236}">
                <a16:creationId xmlns:a16="http://schemas.microsoft.com/office/drawing/2014/main" id="{FB133A1A-0A4A-B364-E686-3CF5FD2667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9381" y="111838"/>
            <a:ext cx="1071723" cy="1260182"/>
          </a:xfrm>
          <a:prstGeom prst="rect">
            <a:avLst/>
          </a:prstGeom>
        </p:spPr>
      </p:pic>
    </p:spTree>
    <p:extLst>
      <p:ext uri="{BB962C8B-B14F-4D97-AF65-F5344CB8AC3E}">
        <p14:creationId xmlns:p14="http://schemas.microsoft.com/office/powerpoint/2010/main" val="766447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9" name="Google Shape;630;p32"/>
          <p:cNvSpPr txBox="1">
            <a:spLocks/>
          </p:cNvSpPr>
          <p:nvPr/>
        </p:nvSpPr>
        <p:spPr>
          <a:xfrm>
            <a:off x="701102" y="1213072"/>
            <a:ext cx="6659068" cy="3085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rgbClr val="FFFFFF"/>
              </a:buClr>
              <a:buSzPts val="1100"/>
              <a:buFont typeface="Roboto"/>
              <a:buAutoNum type="arabicPeriod"/>
              <a:defRPr sz="1200" b="0" i="0" u="none" strike="noStrike" cap="none">
                <a:solidFill>
                  <a:srgbClr val="FFFFFF"/>
                </a:solidFill>
                <a:latin typeface="Roboto"/>
                <a:ea typeface="Roboto"/>
                <a:cs typeface="Roboto"/>
                <a:sym typeface="Roboto"/>
              </a:defRPr>
            </a:lvl1pPr>
            <a:lvl2pPr marL="914400" marR="0" lvl="1" indent="-330200" algn="l" rtl="0">
              <a:lnSpc>
                <a:spcPct val="115000"/>
              </a:lnSpc>
              <a:spcBef>
                <a:spcPts val="0"/>
              </a:spcBef>
              <a:spcAft>
                <a:spcPts val="0"/>
              </a:spcAft>
              <a:buClr>
                <a:srgbClr val="FFFFFF"/>
              </a:buClr>
              <a:buSzPts val="1600"/>
              <a:buFont typeface="Muli Regular"/>
              <a:buAutoNum type="alphaLcPeriod"/>
              <a:defRPr sz="1600" b="0" i="0" u="none" strike="noStrike" cap="none">
                <a:solidFill>
                  <a:srgbClr val="FFFFFF"/>
                </a:solidFill>
                <a:latin typeface="Roboto"/>
                <a:ea typeface="Roboto"/>
                <a:cs typeface="Roboto"/>
                <a:sym typeface="Roboto"/>
              </a:defRPr>
            </a:lvl2pPr>
            <a:lvl3pPr marL="1371600" marR="0" lvl="2"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a:ea typeface="Roboto"/>
                <a:cs typeface="Roboto"/>
                <a:sym typeface="Roboto"/>
              </a:defRPr>
            </a:lvl3pPr>
            <a:lvl4pPr marL="1828800" marR="0" lvl="3"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4pPr>
            <a:lvl5pPr marL="2286000" marR="0" lvl="4"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5pPr>
            <a:lvl6pPr marL="2743200" marR="0" lvl="5"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6pPr>
            <a:lvl7pPr marL="3200400" marR="0" lvl="6"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7pPr>
            <a:lvl8pPr marL="3657600" marR="0" lvl="7"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8pPr>
            <a:lvl9pPr marL="4114800" marR="0" lvl="8" indent="-330200" algn="l" rtl="0">
              <a:lnSpc>
                <a:spcPct val="115000"/>
              </a:lnSpc>
              <a:spcBef>
                <a:spcPts val="1600"/>
              </a:spcBef>
              <a:spcAft>
                <a:spcPts val="160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9pPr>
          </a:lstStyle>
          <a:p>
            <a:pPr marL="285750" indent="-285750">
              <a:lnSpc>
                <a:spcPct val="150000"/>
              </a:lnSpc>
              <a:spcAft>
                <a:spcPts val="800"/>
              </a:spcAft>
              <a:buClrTx/>
              <a:buFont typeface="Arial" panose="020B0604020202020204" pitchFamily="34" charset="0"/>
              <a:buChar char="•"/>
            </a:pPr>
            <a:r>
              <a:rPr lang="en-GB" sz="1400" dirty="0">
                <a:solidFill>
                  <a:schemeClr val="tx1"/>
                </a:solidFill>
                <a:effectLst/>
                <a:latin typeface="+mn-lt"/>
                <a:ea typeface="Calibri" panose="020F0502020204030204" pitchFamily="34" charset="0"/>
                <a:cs typeface="Times New Roman" panose="02020603050405020304" pitchFamily="18" charset="0"/>
              </a:rPr>
              <a:t>Employability support for individuals to upskill/reskill</a:t>
            </a:r>
          </a:p>
          <a:p>
            <a:pPr marL="285750" indent="-285750">
              <a:lnSpc>
                <a:spcPct val="150000"/>
              </a:lnSpc>
              <a:spcAft>
                <a:spcPts val="800"/>
              </a:spcAft>
              <a:buClrTx/>
              <a:buFont typeface="Arial" panose="020B0604020202020204" pitchFamily="34" charset="0"/>
              <a:buChar char="•"/>
            </a:pPr>
            <a:r>
              <a:rPr lang="en-GB" sz="1400" dirty="0">
                <a:solidFill>
                  <a:schemeClr val="tx1"/>
                </a:solidFill>
                <a:latin typeface="+mn-lt"/>
                <a:ea typeface="Calibri" panose="020F0502020204030204" pitchFamily="34" charset="0"/>
                <a:cs typeface="Times New Roman" panose="02020603050405020304" pitchFamily="18" charset="0"/>
              </a:rPr>
              <a:t>Greater LMI for career choices </a:t>
            </a:r>
            <a:endParaRPr lang="en-GB" sz="1400" dirty="0">
              <a:solidFill>
                <a:schemeClr val="tx1"/>
              </a:solidFill>
              <a:effectLst/>
              <a:latin typeface="+mn-lt"/>
              <a:ea typeface="Calibri" panose="020F0502020204030204" pitchFamily="34" charset="0"/>
              <a:cs typeface="Times New Roman" panose="02020603050405020304" pitchFamily="18" charset="0"/>
            </a:endParaRPr>
          </a:p>
          <a:p>
            <a:pPr marL="285750" indent="-285750">
              <a:lnSpc>
                <a:spcPct val="150000"/>
              </a:lnSpc>
              <a:spcAft>
                <a:spcPts val="800"/>
              </a:spcAft>
              <a:buClrTx/>
              <a:buFont typeface="Arial" panose="020B0604020202020204" pitchFamily="34" charset="0"/>
              <a:buChar char="•"/>
            </a:pPr>
            <a:r>
              <a:rPr lang="en-GB" sz="1400" dirty="0">
                <a:solidFill>
                  <a:schemeClr val="tx1"/>
                </a:solidFill>
                <a:latin typeface="+mn-lt"/>
                <a:ea typeface="Calibri" panose="020F0502020204030204" pitchFamily="34" charset="0"/>
                <a:cs typeface="Times New Roman" panose="02020603050405020304" pitchFamily="18" charset="0"/>
              </a:rPr>
              <a:t>Apprenticeships</a:t>
            </a:r>
          </a:p>
          <a:p>
            <a:pPr marL="285750" indent="-285750">
              <a:lnSpc>
                <a:spcPct val="150000"/>
              </a:lnSpc>
              <a:spcAft>
                <a:spcPts val="800"/>
              </a:spcAft>
              <a:buClrTx/>
              <a:buFont typeface="Arial" panose="020B0604020202020204" pitchFamily="34" charset="0"/>
              <a:buChar char="•"/>
            </a:pPr>
            <a:r>
              <a:rPr lang="en-GB" sz="1400" dirty="0">
                <a:solidFill>
                  <a:schemeClr val="tx1"/>
                </a:solidFill>
                <a:effectLst/>
                <a:latin typeface="+mn-lt"/>
                <a:ea typeface="Calibri" panose="020F0502020204030204" pitchFamily="34" charset="0"/>
                <a:cs typeface="Times New Roman" panose="02020603050405020304" pitchFamily="18" charset="0"/>
              </a:rPr>
              <a:t>Transferrable skills</a:t>
            </a:r>
          </a:p>
          <a:p>
            <a:pPr marL="285750" indent="-285750">
              <a:lnSpc>
                <a:spcPct val="150000"/>
              </a:lnSpc>
              <a:spcAft>
                <a:spcPts val="800"/>
              </a:spcAft>
              <a:buClrTx/>
              <a:buFont typeface="Arial" panose="020B0604020202020204" pitchFamily="34" charset="0"/>
              <a:buChar char="•"/>
            </a:pPr>
            <a:r>
              <a:rPr lang="en-GB" sz="1400" dirty="0">
                <a:solidFill>
                  <a:schemeClr val="tx1"/>
                </a:solidFill>
                <a:latin typeface="+mn-lt"/>
                <a:ea typeface="Calibri" panose="020F0502020204030204" pitchFamily="34" charset="0"/>
                <a:cs typeface="Times New Roman" panose="02020603050405020304" pitchFamily="18" charset="0"/>
              </a:rPr>
              <a:t>Personal Learning Accounts </a:t>
            </a:r>
          </a:p>
          <a:p>
            <a:pPr marL="285750" indent="-285750">
              <a:lnSpc>
                <a:spcPct val="150000"/>
              </a:lnSpc>
              <a:spcAft>
                <a:spcPts val="800"/>
              </a:spcAft>
              <a:buClrTx/>
              <a:buFont typeface="Arial" panose="020B0604020202020204" pitchFamily="34" charset="0"/>
              <a:buChar char="•"/>
            </a:pPr>
            <a:r>
              <a:rPr lang="en-GB" sz="1400" dirty="0">
                <a:solidFill>
                  <a:schemeClr val="tx1"/>
                </a:solidFill>
                <a:effectLst/>
                <a:latin typeface="+mn-lt"/>
                <a:ea typeface="Calibri" panose="020F0502020204030204" pitchFamily="34" charset="0"/>
                <a:cs typeface="Times New Roman" panose="02020603050405020304" pitchFamily="18" charset="0"/>
              </a:rPr>
              <a:t> WULF </a:t>
            </a:r>
          </a:p>
          <a:p>
            <a:pPr marL="285750" indent="-285750">
              <a:lnSpc>
                <a:spcPct val="150000"/>
              </a:lnSpc>
              <a:spcAft>
                <a:spcPts val="800"/>
              </a:spcAft>
              <a:buClrTx/>
              <a:buFont typeface="Arial" panose="020B0604020202020204" pitchFamily="34" charset="0"/>
              <a:buChar char="•"/>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marL="342900" lvl="0" indent="-342900">
              <a:lnSpc>
                <a:spcPct val="150000"/>
              </a:lnSpc>
              <a:spcAft>
                <a:spcPts val="800"/>
              </a:spcAft>
              <a:buClrTx/>
              <a:buFont typeface="Arial" panose="020B0604020202020204" pitchFamily="34" charset="0"/>
              <a:buChar char="•"/>
            </a:pPr>
            <a:endParaRPr lang="en-GB" sz="1400" dirty="0">
              <a:effectLst/>
              <a:latin typeface="+mn-lt"/>
              <a:ea typeface="Calibri" panose="020F0502020204030204" pitchFamily="34" charset="0"/>
              <a:cs typeface="Times New Roman" panose="02020603050405020304" pitchFamily="18" charset="0"/>
            </a:endParaRPr>
          </a:p>
        </p:txBody>
      </p:sp>
      <p:sp>
        <p:nvSpPr>
          <p:cNvPr id="11" name="Rectangle 10"/>
          <p:cNvSpPr/>
          <p:nvPr/>
        </p:nvSpPr>
        <p:spPr>
          <a:xfrm>
            <a:off x="1237215" y="949088"/>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237215" y="257883"/>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endParaRPr lang="en-GB" sz="3200" dirty="0">
              <a:latin typeface="AlternateGotNo2D" panose="00000500000000000000" pitchFamily="50" charset="0"/>
            </a:endParaRPr>
          </a:p>
        </p:txBody>
      </p:sp>
      <p:sp>
        <p:nvSpPr>
          <p:cNvPr id="13" name="Google Shape;629;p32">
            <a:extLst>
              <a:ext uri="{FF2B5EF4-FFF2-40B4-BE49-F238E27FC236}">
                <a16:creationId xmlns:a16="http://schemas.microsoft.com/office/drawing/2014/main" id="{0AED7DD5-BABF-5732-2E44-52AAA367F3E8}"/>
              </a:ext>
            </a:extLst>
          </p:cNvPr>
          <p:cNvSpPr txBox="1">
            <a:spLocks/>
          </p:cNvSpPr>
          <p:nvPr/>
        </p:nvSpPr>
        <p:spPr>
          <a:xfrm>
            <a:off x="1363143" y="188528"/>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latin typeface="AlternateGotNo2D" panose="00000500000000000000" pitchFamily="50" charset="0"/>
              </a:rPr>
              <a:t>Focus on Upskilling/Re-Skilling - net zero</a:t>
            </a:r>
          </a:p>
        </p:txBody>
      </p:sp>
    </p:spTree>
    <p:extLst>
      <p:ext uri="{BB962C8B-B14F-4D97-AF65-F5344CB8AC3E}">
        <p14:creationId xmlns:p14="http://schemas.microsoft.com/office/powerpoint/2010/main" val="2586430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9" name="Google Shape;630;p32"/>
          <p:cNvSpPr txBox="1">
            <a:spLocks/>
          </p:cNvSpPr>
          <p:nvPr/>
        </p:nvSpPr>
        <p:spPr>
          <a:xfrm>
            <a:off x="701102" y="1213072"/>
            <a:ext cx="6659068" cy="3085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rgbClr val="FFFFFF"/>
              </a:buClr>
              <a:buSzPts val="1100"/>
              <a:buFont typeface="Roboto"/>
              <a:buAutoNum type="arabicPeriod"/>
              <a:defRPr sz="1200" b="0" i="0" u="none" strike="noStrike" cap="none">
                <a:solidFill>
                  <a:srgbClr val="FFFFFF"/>
                </a:solidFill>
                <a:latin typeface="Roboto"/>
                <a:ea typeface="Roboto"/>
                <a:cs typeface="Roboto"/>
                <a:sym typeface="Roboto"/>
              </a:defRPr>
            </a:lvl1pPr>
            <a:lvl2pPr marL="914400" marR="0" lvl="1" indent="-330200" algn="l" rtl="0">
              <a:lnSpc>
                <a:spcPct val="115000"/>
              </a:lnSpc>
              <a:spcBef>
                <a:spcPts val="0"/>
              </a:spcBef>
              <a:spcAft>
                <a:spcPts val="0"/>
              </a:spcAft>
              <a:buClr>
                <a:srgbClr val="FFFFFF"/>
              </a:buClr>
              <a:buSzPts val="1600"/>
              <a:buFont typeface="Muli Regular"/>
              <a:buAutoNum type="alphaLcPeriod"/>
              <a:defRPr sz="1600" b="0" i="0" u="none" strike="noStrike" cap="none">
                <a:solidFill>
                  <a:srgbClr val="FFFFFF"/>
                </a:solidFill>
                <a:latin typeface="Roboto"/>
                <a:ea typeface="Roboto"/>
                <a:cs typeface="Roboto"/>
                <a:sym typeface="Roboto"/>
              </a:defRPr>
            </a:lvl2pPr>
            <a:lvl3pPr marL="1371600" marR="0" lvl="2"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a:ea typeface="Roboto"/>
                <a:cs typeface="Roboto"/>
                <a:sym typeface="Roboto"/>
              </a:defRPr>
            </a:lvl3pPr>
            <a:lvl4pPr marL="1828800" marR="0" lvl="3"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4pPr>
            <a:lvl5pPr marL="2286000" marR="0" lvl="4"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5pPr>
            <a:lvl6pPr marL="2743200" marR="0" lvl="5"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6pPr>
            <a:lvl7pPr marL="3200400" marR="0" lvl="6"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7pPr>
            <a:lvl8pPr marL="3657600" marR="0" lvl="7"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8pPr>
            <a:lvl9pPr marL="4114800" marR="0" lvl="8" indent="-330200" algn="l" rtl="0">
              <a:lnSpc>
                <a:spcPct val="115000"/>
              </a:lnSpc>
              <a:spcBef>
                <a:spcPts val="1600"/>
              </a:spcBef>
              <a:spcAft>
                <a:spcPts val="160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9pPr>
          </a:lstStyle>
          <a:p>
            <a:pPr marL="342900" lvl="0" indent="-342900">
              <a:lnSpc>
                <a:spcPct val="150000"/>
              </a:lnSpc>
              <a:buClrTx/>
              <a:buFont typeface="Arial" panose="020B0604020202020204" pitchFamily="34" charset="0"/>
              <a:buChar char="•"/>
            </a:pPr>
            <a:r>
              <a:rPr lang="en-GB" sz="1400" dirty="0">
                <a:solidFill>
                  <a:schemeClr val="tx1"/>
                </a:solidFill>
                <a:effectLst/>
                <a:latin typeface="+mn-lt"/>
                <a:ea typeface="Calibri" panose="020F0502020204030204" pitchFamily="34" charset="0"/>
                <a:cs typeface="Calibri" panose="020F0502020204030204" pitchFamily="34" charset="0"/>
              </a:rPr>
              <a:t>Green representatives </a:t>
            </a:r>
          </a:p>
          <a:p>
            <a:pPr marL="342900" lvl="0" indent="-342900">
              <a:lnSpc>
                <a:spcPct val="150000"/>
              </a:lnSpc>
              <a:buClrTx/>
              <a:buFont typeface="Arial" panose="020B0604020202020204" pitchFamily="34" charset="0"/>
              <a:buChar char="•"/>
            </a:pPr>
            <a:r>
              <a:rPr lang="en-GB" sz="1400" dirty="0">
                <a:solidFill>
                  <a:schemeClr val="tx1"/>
                </a:solidFill>
                <a:latin typeface="+mn-lt"/>
                <a:ea typeface="Calibri" panose="020F0502020204030204" pitchFamily="34" charset="0"/>
                <a:cs typeface="Calibri" panose="020F0502020204030204" pitchFamily="34" charset="0"/>
              </a:rPr>
              <a:t>Promote culture change in employers </a:t>
            </a:r>
            <a:endParaRPr lang="en-GB" sz="1400" dirty="0">
              <a:solidFill>
                <a:schemeClr val="tx1"/>
              </a:solidFill>
              <a:effectLst/>
              <a:latin typeface="+mn-lt"/>
              <a:ea typeface="Calibri" panose="020F0502020204030204" pitchFamily="34" charset="0"/>
              <a:cs typeface="Calibri" panose="020F0502020204030204" pitchFamily="34" charset="0"/>
            </a:endParaRPr>
          </a:p>
          <a:p>
            <a:pPr marL="342900" lvl="0" indent="-342900">
              <a:lnSpc>
                <a:spcPct val="150000"/>
              </a:lnSpc>
              <a:buClrTx/>
              <a:buFont typeface="Arial" panose="020B0604020202020204" pitchFamily="34" charset="0"/>
              <a:buChar char="•"/>
            </a:pPr>
            <a:r>
              <a:rPr lang="en-GB" sz="1400" dirty="0">
                <a:solidFill>
                  <a:schemeClr val="tx1"/>
                </a:solidFill>
                <a:effectLst/>
                <a:latin typeface="+mn-lt"/>
                <a:cs typeface="Calibri" panose="020F0502020204030204" pitchFamily="34" charset="0"/>
              </a:rPr>
              <a:t>Labour Market Intelligence / work place surveys </a:t>
            </a:r>
          </a:p>
          <a:p>
            <a:pPr marL="342900" lvl="0" indent="-342900">
              <a:lnSpc>
                <a:spcPct val="150000"/>
              </a:lnSpc>
              <a:buClrTx/>
              <a:buFont typeface="Arial" panose="020B0604020202020204" pitchFamily="34" charset="0"/>
              <a:buChar char="•"/>
            </a:pPr>
            <a:r>
              <a:rPr lang="en-GB" sz="1400" b="0" i="0" dirty="0">
                <a:solidFill>
                  <a:schemeClr val="tx1"/>
                </a:solidFill>
                <a:latin typeface="+mn-lt"/>
                <a:cs typeface="Calibri" panose="020F0502020204030204" pitchFamily="34" charset="0"/>
              </a:rPr>
              <a:t>Feedback to Welsh Government – Is there a structured approach </a:t>
            </a:r>
          </a:p>
          <a:p>
            <a:pPr marL="342900" lvl="0" indent="-342900">
              <a:lnSpc>
                <a:spcPct val="150000"/>
              </a:lnSpc>
              <a:buClrTx/>
              <a:buFont typeface="Arial" panose="020B0604020202020204" pitchFamily="34" charset="0"/>
              <a:buChar char="•"/>
            </a:pPr>
            <a:r>
              <a:rPr lang="en-GB" sz="1400" dirty="0">
                <a:solidFill>
                  <a:schemeClr val="tx1"/>
                </a:solidFill>
                <a:effectLst/>
                <a:latin typeface="+mn-lt"/>
                <a:cs typeface="Calibri" panose="020F0502020204030204" pitchFamily="34" charset="0"/>
              </a:rPr>
              <a:t>Supporting development/providing evidence for provision requirements </a:t>
            </a:r>
          </a:p>
          <a:p>
            <a:pPr marL="342900" lvl="0" indent="-342900">
              <a:lnSpc>
                <a:spcPct val="150000"/>
              </a:lnSpc>
              <a:buClrTx/>
              <a:buFont typeface="Arial" panose="020B0604020202020204" pitchFamily="34" charset="0"/>
              <a:buChar char="•"/>
            </a:pPr>
            <a:r>
              <a:rPr lang="en-GB" sz="1400" dirty="0">
                <a:solidFill>
                  <a:schemeClr val="tx1"/>
                </a:solidFill>
                <a:effectLst/>
                <a:latin typeface="+mn-lt"/>
                <a:cs typeface="Calibri" panose="020F0502020204030204" pitchFamily="34" charset="0"/>
              </a:rPr>
              <a:t>Transition planning </a:t>
            </a:r>
          </a:p>
          <a:p>
            <a:pPr marL="342900" lvl="0" indent="-342900">
              <a:lnSpc>
                <a:spcPct val="150000"/>
              </a:lnSpc>
              <a:buClrTx/>
              <a:buFont typeface="Arial" panose="020B0604020202020204" pitchFamily="34" charset="0"/>
              <a:buChar char="•"/>
            </a:pPr>
            <a:r>
              <a:rPr lang="en-GB" sz="1400" dirty="0">
                <a:solidFill>
                  <a:schemeClr val="tx1"/>
                </a:solidFill>
                <a:effectLst/>
                <a:latin typeface="+mn-lt"/>
                <a:cs typeface="Calibri" panose="020F0502020204030204" pitchFamily="34" charset="0"/>
              </a:rPr>
              <a:t>Sharing good practices to create case studies </a:t>
            </a:r>
            <a:endParaRPr lang="en-GB" sz="1400" b="0" i="0" dirty="0">
              <a:solidFill>
                <a:srgbClr val="242424"/>
              </a:solidFill>
              <a:effectLst/>
              <a:latin typeface="+mn-lt"/>
            </a:endParaRPr>
          </a:p>
          <a:p>
            <a:pPr marL="0" indent="0">
              <a:lnSpc>
                <a:spcPct val="150000"/>
              </a:lnSpc>
              <a:spcAft>
                <a:spcPts val="800"/>
              </a:spcAft>
              <a:buClrTx/>
              <a:buNone/>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marL="342900" lvl="0" indent="-342900">
              <a:lnSpc>
                <a:spcPct val="150000"/>
              </a:lnSpc>
              <a:spcAft>
                <a:spcPts val="800"/>
              </a:spcAft>
              <a:buClrTx/>
              <a:buFont typeface="Arial" panose="020B0604020202020204" pitchFamily="34" charset="0"/>
              <a:buChar char="•"/>
            </a:pPr>
            <a:endParaRPr lang="en-GB" sz="1400" dirty="0">
              <a:effectLst/>
              <a:latin typeface="+mn-lt"/>
              <a:ea typeface="Calibri" panose="020F0502020204030204" pitchFamily="34" charset="0"/>
              <a:cs typeface="Times New Roman" panose="02020603050405020304" pitchFamily="18" charset="0"/>
            </a:endParaRPr>
          </a:p>
        </p:txBody>
      </p:sp>
      <p:sp>
        <p:nvSpPr>
          <p:cNvPr id="11" name="Rectangle 10"/>
          <p:cNvSpPr/>
          <p:nvPr/>
        </p:nvSpPr>
        <p:spPr>
          <a:xfrm>
            <a:off x="1237215" y="949088"/>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237215" y="257883"/>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latin typeface="AlternateGotNo2D" panose="00000500000000000000" pitchFamily="50" charset="0"/>
              </a:rPr>
              <a:t>How can Wales TUC Representatives get involved </a:t>
            </a:r>
          </a:p>
        </p:txBody>
      </p:sp>
    </p:spTree>
    <p:extLst>
      <p:ext uri="{BB962C8B-B14F-4D97-AF65-F5344CB8AC3E}">
        <p14:creationId xmlns:p14="http://schemas.microsoft.com/office/powerpoint/2010/main" val="398414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11" name="Rectangle 10"/>
          <p:cNvSpPr/>
          <p:nvPr/>
        </p:nvSpPr>
        <p:spPr>
          <a:xfrm>
            <a:off x="1441927" y="559466"/>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657850" y="100714"/>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latin typeface="AlternateGotNo2D" panose="00000500000000000000" pitchFamily="50" charset="0"/>
              </a:rPr>
              <a:t>Background </a:t>
            </a:r>
          </a:p>
        </p:txBody>
      </p:sp>
      <p:graphicFrame>
        <p:nvGraphicFramePr>
          <p:cNvPr id="13" name="Table 12">
            <a:extLst>
              <a:ext uri="{FF2B5EF4-FFF2-40B4-BE49-F238E27FC236}">
                <a16:creationId xmlns:a16="http://schemas.microsoft.com/office/drawing/2014/main" id="{D2CD7180-AA7F-6DEC-4EBE-9C9D35663BEF}"/>
              </a:ext>
            </a:extLst>
          </p:cNvPr>
          <p:cNvGraphicFramePr>
            <a:graphicFrameLocks noGrp="1"/>
          </p:cNvGraphicFramePr>
          <p:nvPr>
            <p:extLst>
              <p:ext uri="{D42A27DB-BD31-4B8C-83A1-F6EECF244321}">
                <p14:modId xmlns:p14="http://schemas.microsoft.com/office/powerpoint/2010/main" val="1773492529"/>
              </p:ext>
            </p:extLst>
          </p:nvPr>
        </p:nvGraphicFramePr>
        <p:xfrm>
          <a:off x="411764" y="1843411"/>
          <a:ext cx="7682461" cy="2976690"/>
        </p:xfrm>
        <a:graphic>
          <a:graphicData uri="http://schemas.openxmlformats.org/drawingml/2006/table">
            <a:tbl>
              <a:tblPr firstRow="1" firstCol="1" bandRow="1">
                <a:tableStyleId>{A722FC84-81EE-4212-A19F-868DFEB0E192}</a:tableStyleId>
              </a:tblPr>
              <a:tblGrid>
                <a:gridCol w="1823148">
                  <a:extLst>
                    <a:ext uri="{9D8B030D-6E8A-4147-A177-3AD203B41FA5}">
                      <a16:colId xmlns:a16="http://schemas.microsoft.com/office/drawing/2014/main" val="2339843764"/>
                    </a:ext>
                  </a:extLst>
                </a:gridCol>
                <a:gridCol w="2014103">
                  <a:extLst>
                    <a:ext uri="{9D8B030D-6E8A-4147-A177-3AD203B41FA5}">
                      <a16:colId xmlns:a16="http://schemas.microsoft.com/office/drawing/2014/main" val="1102403370"/>
                    </a:ext>
                  </a:extLst>
                </a:gridCol>
                <a:gridCol w="1993926">
                  <a:extLst>
                    <a:ext uri="{9D8B030D-6E8A-4147-A177-3AD203B41FA5}">
                      <a16:colId xmlns:a16="http://schemas.microsoft.com/office/drawing/2014/main" val="1376462854"/>
                    </a:ext>
                  </a:extLst>
                </a:gridCol>
                <a:gridCol w="1851284">
                  <a:extLst>
                    <a:ext uri="{9D8B030D-6E8A-4147-A177-3AD203B41FA5}">
                      <a16:colId xmlns:a16="http://schemas.microsoft.com/office/drawing/2014/main" val="3919671179"/>
                    </a:ext>
                  </a:extLst>
                </a:gridCol>
              </a:tblGrid>
              <a:tr h="1444287">
                <a:tc>
                  <a:txBody>
                    <a:bodyPr/>
                    <a:lstStyle/>
                    <a:p>
                      <a:pPr>
                        <a:lnSpc>
                          <a:spcPct val="107000"/>
                        </a:lnSpc>
                        <a:spcAft>
                          <a:spcPts val="800"/>
                        </a:spcAft>
                      </a:pPr>
                      <a:r>
                        <a:rPr lang="en-GB" sz="900" b="1" dirty="0">
                          <a:effectLst/>
                        </a:rPr>
                        <a:t>Electricity &amp; Heat Generation</a:t>
                      </a:r>
                    </a:p>
                    <a:p>
                      <a:pPr>
                        <a:lnSpc>
                          <a:spcPct val="107000"/>
                        </a:lnSpc>
                        <a:spcAft>
                          <a:spcPts val="800"/>
                        </a:spcAft>
                      </a:pPr>
                      <a:r>
                        <a:rPr lang="en-GB" sz="900" dirty="0">
                          <a:effectLst/>
                        </a:rPr>
                        <a:t>The electricity and heat generation sector in Wales covers the production of electricity in Wales from fossil fuel, low carbon and renewable generation. It also includes the generation and supply of heat, such as through heat networks.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5891" marR="25891" marT="0" marB="0"/>
                </a:tc>
                <a:tc>
                  <a:txBody>
                    <a:bodyPr/>
                    <a:lstStyle/>
                    <a:p>
                      <a:pPr>
                        <a:lnSpc>
                          <a:spcPct val="107000"/>
                        </a:lnSpc>
                        <a:spcAft>
                          <a:spcPts val="800"/>
                        </a:spcAft>
                      </a:pPr>
                      <a:r>
                        <a:rPr lang="en-GB" sz="900" b="1" dirty="0">
                          <a:effectLst/>
                        </a:rPr>
                        <a:t>Transport</a:t>
                      </a:r>
                      <a:r>
                        <a:rPr lang="en-GB" sz="900" dirty="0">
                          <a:effectLst/>
                        </a:rPr>
                        <a:t> </a:t>
                      </a:r>
                    </a:p>
                    <a:p>
                      <a:pPr>
                        <a:lnSpc>
                          <a:spcPct val="107000"/>
                        </a:lnSpc>
                        <a:spcAft>
                          <a:spcPts val="800"/>
                        </a:spcAft>
                      </a:pPr>
                      <a:r>
                        <a:rPr lang="en-GB" sz="900" dirty="0">
                          <a:effectLst/>
                        </a:rPr>
                        <a:t> Emissions from the transport sector include those from cars, trucks, buses, taxis and railways within Wales along with our share of emissions from international aviation and international shipping.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5891" marR="25891" marT="0" marB="0"/>
                </a:tc>
                <a:tc>
                  <a:txBody>
                    <a:bodyPr/>
                    <a:lstStyle/>
                    <a:p>
                      <a:pPr>
                        <a:lnSpc>
                          <a:spcPct val="107000"/>
                        </a:lnSpc>
                        <a:spcAft>
                          <a:spcPts val="800"/>
                        </a:spcAft>
                      </a:pPr>
                      <a:r>
                        <a:rPr lang="en-GB" sz="900" b="1" dirty="0">
                          <a:effectLst/>
                        </a:rPr>
                        <a:t>Residential Buildings</a:t>
                      </a:r>
                    </a:p>
                    <a:p>
                      <a:pPr>
                        <a:lnSpc>
                          <a:spcPct val="107000"/>
                        </a:lnSpc>
                        <a:spcAft>
                          <a:spcPts val="800"/>
                        </a:spcAft>
                      </a:pPr>
                      <a:r>
                        <a:rPr lang="en-GB" sz="900" dirty="0">
                          <a:effectLst/>
                        </a:rPr>
                        <a:t>The residential buildings sector covers emissions from energy usage in homes, as well as work to reduce embodied carbon in constructing and retrofitting residential properties. This chapter covers the residential sector (all of Wales’s housing including owner occupied, privately and socially rented homes).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5891" marR="25891" marT="0" marB="0"/>
                </a:tc>
                <a:tc>
                  <a:txBody>
                    <a:bodyPr/>
                    <a:lstStyle/>
                    <a:p>
                      <a:pPr>
                        <a:lnSpc>
                          <a:spcPct val="107000"/>
                        </a:lnSpc>
                        <a:spcAft>
                          <a:spcPts val="800"/>
                        </a:spcAft>
                      </a:pPr>
                      <a:r>
                        <a:rPr lang="en-GB" sz="900" b="1" dirty="0">
                          <a:effectLst/>
                        </a:rPr>
                        <a:t>Industry &amp; Business</a:t>
                      </a:r>
                      <a:r>
                        <a:rPr lang="en-GB" sz="900" dirty="0">
                          <a:effectLst/>
                        </a:rPr>
                        <a:t> </a:t>
                      </a:r>
                    </a:p>
                    <a:p>
                      <a:pPr>
                        <a:lnSpc>
                          <a:spcPct val="107000"/>
                        </a:lnSpc>
                        <a:spcAft>
                          <a:spcPts val="800"/>
                        </a:spcAft>
                      </a:pPr>
                      <a:r>
                        <a:rPr lang="en-GB" sz="900" dirty="0">
                          <a:effectLst/>
                        </a:rPr>
                        <a:t>The industry and business sector includes manufacturing, construction, operation of machinery, food processing and the extraction and production of fossil fuels. The Sector also covers emissions arising from industrial and commercial buildings.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5891" marR="25891" marT="0" marB="0"/>
                </a:tc>
                <a:extLst>
                  <a:ext uri="{0D108BD9-81ED-4DB2-BD59-A6C34878D82A}">
                    <a16:rowId xmlns:a16="http://schemas.microsoft.com/office/drawing/2014/main" val="1812502595"/>
                  </a:ext>
                </a:extLst>
              </a:tr>
              <a:tr h="1146325">
                <a:tc>
                  <a:txBody>
                    <a:bodyPr/>
                    <a:lstStyle/>
                    <a:p>
                      <a:pPr>
                        <a:lnSpc>
                          <a:spcPct val="107000"/>
                        </a:lnSpc>
                        <a:spcAft>
                          <a:spcPts val="800"/>
                        </a:spcAft>
                      </a:pPr>
                      <a:r>
                        <a:rPr lang="en-GB" sz="900" b="1" dirty="0">
                          <a:effectLst/>
                        </a:rPr>
                        <a:t>Agriculture</a:t>
                      </a:r>
                    </a:p>
                    <a:p>
                      <a:pPr>
                        <a:lnSpc>
                          <a:spcPct val="107000"/>
                        </a:lnSpc>
                        <a:spcAft>
                          <a:spcPts val="800"/>
                        </a:spcAft>
                      </a:pPr>
                      <a:r>
                        <a:rPr lang="en-GB" sz="900" dirty="0">
                          <a:effectLst/>
                        </a:rPr>
                        <a:t>The agriculture sector covers soil, livestock, and waste and manure management.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5891" marR="25891" marT="0" marB="0"/>
                </a:tc>
                <a:tc>
                  <a:txBody>
                    <a:bodyPr/>
                    <a:lstStyle/>
                    <a:p>
                      <a:pPr>
                        <a:lnSpc>
                          <a:spcPct val="107000"/>
                        </a:lnSpc>
                        <a:spcAft>
                          <a:spcPts val="800"/>
                        </a:spcAft>
                      </a:pPr>
                      <a:r>
                        <a:rPr lang="en-GB" sz="900" b="1" dirty="0">
                          <a:effectLst/>
                        </a:rPr>
                        <a:t>Land Use, Land Use Change and Forestry</a:t>
                      </a:r>
                    </a:p>
                    <a:p>
                      <a:pPr>
                        <a:lnSpc>
                          <a:spcPct val="107000"/>
                        </a:lnSpc>
                        <a:spcAft>
                          <a:spcPts val="800"/>
                        </a:spcAft>
                      </a:pPr>
                      <a:r>
                        <a:rPr lang="en-GB" sz="900" dirty="0">
                          <a:effectLst/>
                        </a:rPr>
                        <a:t>The LULUCF sector covers carbon emissions and sinks associated with land use including from forestry, urban land use and peatland.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5891" marR="25891" marT="0" marB="0"/>
                </a:tc>
                <a:tc>
                  <a:txBody>
                    <a:bodyPr/>
                    <a:lstStyle/>
                    <a:p>
                      <a:pPr>
                        <a:lnSpc>
                          <a:spcPct val="107000"/>
                        </a:lnSpc>
                        <a:spcAft>
                          <a:spcPts val="800"/>
                        </a:spcAft>
                      </a:pPr>
                      <a:r>
                        <a:rPr lang="en-GB" sz="900" b="1" dirty="0">
                          <a:effectLst/>
                        </a:rPr>
                        <a:t>Waste Management</a:t>
                      </a:r>
                    </a:p>
                    <a:p>
                      <a:pPr>
                        <a:lnSpc>
                          <a:spcPct val="107000"/>
                        </a:lnSpc>
                        <a:spcAft>
                          <a:spcPts val="800"/>
                        </a:spcAft>
                      </a:pPr>
                      <a:r>
                        <a:rPr lang="en-GB" sz="900" dirty="0">
                          <a:effectLst/>
                        </a:rPr>
                        <a:t> The waste management sector covers the collection and treatment of waste and recycling. It is an important economic sector in Wales, and a part of the foundational economy.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5891" marR="25891" marT="0" marB="0"/>
                </a:tc>
                <a:tc>
                  <a:txBody>
                    <a:bodyPr/>
                    <a:lstStyle/>
                    <a:p>
                      <a:pPr>
                        <a:lnSpc>
                          <a:spcPct val="107000"/>
                        </a:lnSpc>
                        <a:spcAft>
                          <a:spcPts val="800"/>
                        </a:spcAft>
                      </a:pPr>
                      <a:r>
                        <a:rPr lang="en-GB" sz="900" b="1" dirty="0">
                          <a:effectLst/>
                        </a:rPr>
                        <a:t>Public Sector </a:t>
                      </a:r>
                    </a:p>
                    <a:p>
                      <a:pPr>
                        <a:lnSpc>
                          <a:spcPct val="107000"/>
                        </a:lnSpc>
                        <a:spcAft>
                          <a:spcPts val="800"/>
                        </a:spcAft>
                      </a:pPr>
                      <a:r>
                        <a:rPr lang="en-GB" sz="900" dirty="0">
                          <a:effectLst/>
                        </a:rPr>
                        <a:t> The public sector has a role, in not only removing carbon from its own estate but within their span of leadership influence and operations. The importance of the public sector cuts across the other emissions sectors in support of the drive to change.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5891" marR="25891" marT="0" marB="0"/>
                </a:tc>
                <a:extLst>
                  <a:ext uri="{0D108BD9-81ED-4DB2-BD59-A6C34878D82A}">
                    <a16:rowId xmlns:a16="http://schemas.microsoft.com/office/drawing/2014/main" val="3555241475"/>
                  </a:ext>
                </a:extLst>
              </a:tr>
            </a:tbl>
          </a:graphicData>
        </a:graphic>
      </p:graphicFrame>
      <p:sp>
        <p:nvSpPr>
          <p:cNvPr id="14" name="Rectangle 1">
            <a:extLst>
              <a:ext uri="{FF2B5EF4-FFF2-40B4-BE49-F238E27FC236}">
                <a16:creationId xmlns:a16="http://schemas.microsoft.com/office/drawing/2014/main" id="{EDB0E3AB-5F58-9C2C-2AD1-F47F7E508A7A}"/>
              </a:ext>
            </a:extLst>
          </p:cNvPr>
          <p:cNvSpPr>
            <a:spLocks noChangeArrowheads="1"/>
          </p:cNvSpPr>
          <p:nvPr/>
        </p:nvSpPr>
        <p:spPr bwMode="auto">
          <a:xfrm>
            <a:off x="744673" y="765083"/>
            <a:ext cx="7499915"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Welsh Government has made a commitment to publish a </a:t>
            </a:r>
            <a:r>
              <a:rPr kumimoji="0" lang="en-GB" altLang="en-US" sz="1200" b="1"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Calibri" panose="020F0502020204030204" pitchFamily="34" charset="0"/>
              </a:rPr>
              <a:t>Wales</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en-GB" altLang="en-US" sz="1200" b="1"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Calibri" panose="020F0502020204030204" pitchFamily="34" charset="0"/>
              </a:rPr>
              <a:t>Net Zero Skills Plan</a:t>
            </a:r>
            <a:r>
              <a:rPr kumimoji="0" lang="en-GB" altLang="en-US" sz="1200" b="0"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by the end of the year. </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The plan will link to the </a:t>
            </a:r>
            <a:r>
              <a:rPr kumimoji="0" lang="en-GB" altLang="en-US"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Net Zero Wales Plan</a:t>
            </a:r>
            <a:r>
              <a:rPr kumimoji="0" lang="en-GB"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that was published in October 2021 by aligning to the 8 high level Emission sectors; </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Net Zero Wales Carbon Budget 2 (2021 to 2025) | GOV.WALES</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298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9" name="Google Shape;630;p32"/>
          <p:cNvSpPr txBox="1">
            <a:spLocks/>
          </p:cNvSpPr>
          <p:nvPr/>
        </p:nvSpPr>
        <p:spPr>
          <a:xfrm>
            <a:off x="796721" y="1036048"/>
            <a:ext cx="7088106" cy="3085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rgbClr val="FFFFFF"/>
              </a:buClr>
              <a:buSzPts val="1100"/>
              <a:buFont typeface="Roboto"/>
              <a:buAutoNum type="arabicPeriod"/>
              <a:defRPr sz="1200" b="0" i="0" u="none" strike="noStrike" cap="none">
                <a:solidFill>
                  <a:srgbClr val="FFFFFF"/>
                </a:solidFill>
                <a:latin typeface="Roboto"/>
                <a:ea typeface="Roboto"/>
                <a:cs typeface="Roboto"/>
                <a:sym typeface="Roboto"/>
              </a:defRPr>
            </a:lvl1pPr>
            <a:lvl2pPr marL="914400" marR="0" lvl="1" indent="-330200" algn="l" rtl="0">
              <a:lnSpc>
                <a:spcPct val="115000"/>
              </a:lnSpc>
              <a:spcBef>
                <a:spcPts val="0"/>
              </a:spcBef>
              <a:spcAft>
                <a:spcPts val="0"/>
              </a:spcAft>
              <a:buClr>
                <a:srgbClr val="FFFFFF"/>
              </a:buClr>
              <a:buSzPts val="1600"/>
              <a:buFont typeface="Muli Regular"/>
              <a:buAutoNum type="alphaLcPeriod"/>
              <a:defRPr sz="1600" b="0" i="0" u="none" strike="noStrike" cap="none">
                <a:solidFill>
                  <a:srgbClr val="FFFFFF"/>
                </a:solidFill>
                <a:latin typeface="Roboto"/>
                <a:ea typeface="Roboto"/>
                <a:cs typeface="Roboto"/>
                <a:sym typeface="Roboto"/>
              </a:defRPr>
            </a:lvl2pPr>
            <a:lvl3pPr marL="1371600" marR="0" lvl="2"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a:ea typeface="Roboto"/>
                <a:cs typeface="Roboto"/>
                <a:sym typeface="Roboto"/>
              </a:defRPr>
            </a:lvl3pPr>
            <a:lvl4pPr marL="1828800" marR="0" lvl="3"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4pPr>
            <a:lvl5pPr marL="2286000" marR="0" lvl="4"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5pPr>
            <a:lvl6pPr marL="2743200" marR="0" lvl="5"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6pPr>
            <a:lvl7pPr marL="3200400" marR="0" lvl="6"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7pPr>
            <a:lvl8pPr marL="3657600" marR="0" lvl="7"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8pPr>
            <a:lvl9pPr marL="4114800" marR="0" lvl="8" indent="-330200" algn="l" rtl="0">
              <a:lnSpc>
                <a:spcPct val="115000"/>
              </a:lnSpc>
              <a:spcBef>
                <a:spcPts val="1600"/>
              </a:spcBef>
              <a:spcAft>
                <a:spcPts val="160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9pPr>
          </a:lstStyle>
          <a:p>
            <a:pPr marL="0" lvl="0" indent="0">
              <a:buClr>
                <a:schemeClr val="tx1"/>
              </a:buClr>
              <a:buNone/>
            </a:pPr>
            <a:r>
              <a:rPr lang="en-GB" sz="1400" dirty="0">
                <a:solidFill>
                  <a:schemeClr val="tx1"/>
                </a:solidFill>
                <a:effectLst/>
                <a:latin typeface="Arial" panose="020B0604020202020204" pitchFamily="34" charset="0"/>
                <a:ea typeface="Times New Roman" panose="02020603050405020304" pitchFamily="18" charset="0"/>
              </a:rPr>
              <a:t>Net Zero Skills Plan will be published in December 2022.  The key aims are:</a:t>
            </a:r>
          </a:p>
          <a:p>
            <a:pPr marL="0" lvl="0" indent="0">
              <a:buClr>
                <a:schemeClr val="tx1"/>
              </a:buClr>
              <a:buNone/>
            </a:pPr>
            <a:endParaRPr lang="en-GB" sz="1400" dirty="0">
              <a:solidFill>
                <a:schemeClr val="tx1"/>
              </a:solidFill>
              <a:effectLst/>
              <a:latin typeface="Arial" panose="020B0604020202020204" pitchFamily="34" charset="0"/>
              <a:ea typeface="Times New Roman" panose="02020603050405020304" pitchFamily="18" charset="0"/>
            </a:endParaRPr>
          </a:p>
          <a:p>
            <a:pPr marL="285750" lvl="0" indent="-285750">
              <a:buClr>
                <a:schemeClr val="tx1"/>
              </a:buClr>
              <a:buFont typeface="Arial" panose="020B0604020202020204" pitchFamily="34" charset="0"/>
              <a:buChar char="•"/>
            </a:pPr>
            <a:r>
              <a:rPr lang="en-GB" sz="1400" dirty="0">
                <a:solidFill>
                  <a:schemeClr val="tx1"/>
                </a:solidFill>
                <a:effectLst/>
                <a:latin typeface="Arial" panose="020B0604020202020204" pitchFamily="34" charset="0"/>
                <a:ea typeface="Times New Roman" panose="02020603050405020304" pitchFamily="18" charset="0"/>
              </a:rPr>
              <a:t>Provide a summary of the current landscape </a:t>
            </a:r>
            <a:endParaRPr lang="en-GB" sz="1400" dirty="0">
              <a:solidFill>
                <a:schemeClr val="tx1"/>
              </a:solidFill>
              <a:latin typeface="Calibri" panose="020F0502020204030204" pitchFamily="34" charset="0"/>
              <a:ea typeface="Times New Roman" panose="02020603050405020304" pitchFamily="18" charset="0"/>
            </a:endParaRPr>
          </a:p>
          <a:p>
            <a:pPr marL="171450" lvl="0" indent="-171450">
              <a:buClr>
                <a:schemeClr val="tx1"/>
              </a:buClr>
              <a:buFont typeface="Arial" panose="020B0604020202020204" pitchFamily="34" charset="0"/>
              <a:buChar char="•"/>
            </a:pPr>
            <a:endParaRPr lang="en-GB" sz="1400" u="sng" dirty="0">
              <a:solidFill>
                <a:schemeClr val="tx1"/>
              </a:solidFill>
              <a:effectLst/>
              <a:latin typeface="Calibri" panose="020F0502020204030204" pitchFamily="34" charset="0"/>
              <a:ea typeface="Times New Roman" panose="02020603050405020304" pitchFamily="18" charset="0"/>
            </a:endParaRPr>
          </a:p>
          <a:p>
            <a:pPr marL="171450" lvl="0" indent="-171450">
              <a:buClr>
                <a:schemeClr val="tx1"/>
              </a:buClr>
              <a:buFont typeface="Arial" panose="020B0604020202020204" pitchFamily="34" charset="0"/>
              <a:buChar char="•"/>
            </a:pPr>
            <a:r>
              <a:rPr lang="en-GB" sz="1400" dirty="0">
                <a:solidFill>
                  <a:schemeClr val="tx1"/>
                </a:solidFill>
                <a:effectLst/>
                <a:latin typeface="Arial" panose="020B0604020202020204" pitchFamily="34" charset="0"/>
                <a:ea typeface="Times New Roman" panose="02020603050405020304" pitchFamily="18" charset="0"/>
              </a:rPr>
              <a:t>Build a shared understanding of Net Zero Skills</a:t>
            </a:r>
            <a:endParaRPr lang="en-GB" sz="1400" dirty="0">
              <a:solidFill>
                <a:schemeClr val="tx1"/>
              </a:solidFill>
              <a:latin typeface="Calibri" panose="020F0502020204030204" pitchFamily="34" charset="0"/>
              <a:ea typeface="Times New Roman" panose="02020603050405020304" pitchFamily="18" charset="0"/>
            </a:endParaRPr>
          </a:p>
          <a:p>
            <a:pPr marL="171450" lvl="0" indent="-171450">
              <a:buClr>
                <a:schemeClr val="tx1"/>
              </a:buClr>
              <a:buFont typeface="Arial" panose="020B0604020202020204" pitchFamily="34" charset="0"/>
              <a:buChar char="•"/>
            </a:pPr>
            <a:endParaRPr lang="en-GB" sz="1400" u="sng" dirty="0">
              <a:solidFill>
                <a:schemeClr val="tx1"/>
              </a:solidFill>
              <a:effectLst/>
              <a:latin typeface="Calibri" panose="020F0502020204030204" pitchFamily="34" charset="0"/>
              <a:ea typeface="Times New Roman" panose="02020603050405020304" pitchFamily="18" charset="0"/>
            </a:endParaRPr>
          </a:p>
          <a:p>
            <a:pPr marL="171450" lvl="0" indent="-171450">
              <a:buClr>
                <a:schemeClr val="tx1"/>
              </a:buClr>
              <a:buFont typeface="Arial" panose="020B0604020202020204" pitchFamily="34" charset="0"/>
              <a:buChar char="•"/>
            </a:pPr>
            <a:r>
              <a:rPr lang="en-GB" sz="1400" dirty="0">
                <a:solidFill>
                  <a:schemeClr val="tx1"/>
                </a:solidFill>
                <a:effectLst/>
                <a:latin typeface="Arial" panose="020B0604020202020204" pitchFamily="34" charset="0"/>
                <a:ea typeface="Times New Roman" panose="02020603050405020304" pitchFamily="18" charset="0"/>
              </a:rPr>
              <a:t>Support flexibility to respond to the changing economy - w</a:t>
            </a:r>
            <a:r>
              <a:rPr lang="en-GB" sz="1400" dirty="0">
                <a:solidFill>
                  <a:schemeClr val="tx1"/>
                </a:solidFill>
                <a:effectLst/>
                <a:latin typeface="Arial" panose="020B0604020202020204" pitchFamily="34" charset="0"/>
                <a:ea typeface="Calibri" panose="020F0502020204030204" pitchFamily="34" charset="0"/>
              </a:rPr>
              <a:t>orking in collaboration with stakeholders to develop the right skills to meet future workforce/labour market needs for the transition to net zero</a:t>
            </a:r>
            <a:endParaRPr lang="en-GB" sz="1400" dirty="0">
              <a:solidFill>
                <a:schemeClr val="tx1"/>
              </a:solidFill>
              <a:latin typeface="Calibri" panose="020F0502020204030204" pitchFamily="34" charset="0"/>
              <a:ea typeface="Calibri" panose="020F0502020204030204" pitchFamily="34" charset="0"/>
            </a:endParaRPr>
          </a:p>
          <a:p>
            <a:pPr marL="171450" lvl="0" indent="-171450">
              <a:buClr>
                <a:schemeClr val="tx1"/>
              </a:buClr>
              <a:buFont typeface="Arial" panose="020B0604020202020204" pitchFamily="34" charset="0"/>
              <a:buChar char="•"/>
            </a:pPr>
            <a:endParaRPr lang="en-GB" sz="1400" u="sng" dirty="0">
              <a:solidFill>
                <a:schemeClr val="tx1"/>
              </a:solidFill>
              <a:effectLst/>
              <a:latin typeface="Calibri" panose="020F0502020204030204" pitchFamily="34" charset="0"/>
              <a:ea typeface="Times New Roman" panose="02020603050405020304" pitchFamily="18" charset="0"/>
            </a:endParaRPr>
          </a:p>
          <a:p>
            <a:pPr marL="171450" lvl="0" indent="-171450">
              <a:buClr>
                <a:schemeClr val="tx1"/>
              </a:buClr>
              <a:buFont typeface="Arial" panose="020B0604020202020204" pitchFamily="34" charset="0"/>
              <a:buChar char="•"/>
            </a:pPr>
            <a:r>
              <a:rPr lang="en-GB" sz="1400" dirty="0">
                <a:solidFill>
                  <a:schemeClr val="tx1"/>
                </a:solidFill>
                <a:effectLst/>
                <a:latin typeface="Arial" panose="020B0604020202020204" pitchFamily="34" charset="0"/>
                <a:ea typeface="Times New Roman" panose="02020603050405020304" pitchFamily="18" charset="0"/>
              </a:rPr>
              <a:t>Support growing a highly skilled workforce and support the future economy achieve our net zero commitments </a:t>
            </a:r>
            <a:endParaRPr lang="en-GB" sz="1400" dirty="0">
              <a:solidFill>
                <a:schemeClr val="tx1"/>
              </a:solidFill>
              <a:latin typeface="Calibri" panose="020F0502020204030204" pitchFamily="34" charset="0"/>
              <a:ea typeface="Times New Roman" panose="02020603050405020304" pitchFamily="18" charset="0"/>
            </a:endParaRPr>
          </a:p>
          <a:p>
            <a:pPr marL="171450" lvl="0" indent="-171450">
              <a:buClr>
                <a:schemeClr val="tx1"/>
              </a:buClr>
              <a:buFont typeface="Arial" panose="020B0604020202020204" pitchFamily="34" charset="0"/>
              <a:buChar char="•"/>
            </a:pPr>
            <a:endParaRPr lang="en-GB" sz="1400" u="sng" dirty="0">
              <a:solidFill>
                <a:schemeClr val="tx1"/>
              </a:solidFill>
              <a:effectLst/>
              <a:latin typeface="Calibri" panose="020F0502020204030204" pitchFamily="34" charset="0"/>
              <a:ea typeface="Times New Roman" panose="02020603050405020304" pitchFamily="18" charset="0"/>
            </a:endParaRPr>
          </a:p>
          <a:p>
            <a:pPr marL="171450" lvl="0" indent="-171450">
              <a:buClr>
                <a:schemeClr val="tx1"/>
              </a:buClr>
              <a:buFont typeface="Arial" panose="020B0604020202020204" pitchFamily="34" charset="0"/>
              <a:buChar char="•"/>
            </a:pPr>
            <a:r>
              <a:rPr lang="en-GB" sz="1400" dirty="0">
                <a:solidFill>
                  <a:schemeClr val="tx1"/>
                </a:solidFill>
                <a:effectLst/>
                <a:latin typeface="Arial" panose="020B0604020202020204" pitchFamily="34" charset="0"/>
                <a:ea typeface="Times New Roman" panose="02020603050405020304" pitchFamily="18" charset="0"/>
              </a:rPr>
              <a:t>Supporting early years/young people achieve their potential </a:t>
            </a:r>
            <a:endParaRPr lang="en-GB" sz="1400" dirty="0">
              <a:solidFill>
                <a:schemeClr val="tx1"/>
              </a:solidFill>
              <a:latin typeface="Calibri" panose="020F0502020204030204" pitchFamily="34" charset="0"/>
              <a:ea typeface="Times New Roman" panose="02020603050405020304" pitchFamily="18" charset="0"/>
            </a:endParaRPr>
          </a:p>
          <a:p>
            <a:pPr marL="171450" lvl="0" indent="-171450">
              <a:buClr>
                <a:schemeClr val="tx1"/>
              </a:buClr>
              <a:buFont typeface="Arial" panose="020B0604020202020204" pitchFamily="34" charset="0"/>
              <a:buChar char="•"/>
            </a:pPr>
            <a:endParaRPr lang="en-GB" sz="1400" dirty="0">
              <a:solidFill>
                <a:schemeClr val="tx1"/>
              </a:solidFill>
              <a:effectLst/>
              <a:latin typeface="Arial" panose="020B0604020202020204" pitchFamily="34" charset="0"/>
              <a:ea typeface="Times New Roman" panose="02020603050405020304" pitchFamily="18" charset="0"/>
            </a:endParaRPr>
          </a:p>
          <a:p>
            <a:pPr marL="171450" lvl="0" indent="-171450">
              <a:buClr>
                <a:schemeClr val="tx1"/>
              </a:buClr>
              <a:buFont typeface="Arial" panose="020B0604020202020204" pitchFamily="34" charset="0"/>
              <a:buChar char="•"/>
            </a:pPr>
            <a:r>
              <a:rPr lang="en-GB" sz="1400" dirty="0">
                <a:solidFill>
                  <a:schemeClr val="tx1"/>
                </a:solidFill>
                <a:effectLst/>
                <a:latin typeface="Arial" panose="020B0604020202020204" pitchFamily="34" charset="0"/>
                <a:ea typeface="Times New Roman" panose="02020603050405020304" pitchFamily="18" charset="0"/>
              </a:rPr>
              <a:t>Accessibility for all</a:t>
            </a:r>
          </a:p>
          <a:p>
            <a:pPr marL="171450" lvl="0" indent="-171450">
              <a:buClr>
                <a:schemeClr val="tx1"/>
              </a:buClr>
              <a:buFont typeface="Arial" panose="020B0604020202020204" pitchFamily="34" charset="0"/>
              <a:buChar char="•"/>
            </a:pPr>
            <a:endParaRPr lang="en-GB" sz="1400" dirty="0">
              <a:solidFill>
                <a:schemeClr val="tx1"/>
              </a:solidFill>
              <a:latin typeface="Arial" panose="020B0604020202020204" pitchFamily="34" charset="0"/>
              <a:ea typeface="Calibri" panose="020F0502020204030204" pitchFamily="34" charset="0"/>
            </a:endParaRPr>
          </a:p>
          <a:p>
            <a:pPr marL="171450" lvl="0" indent="-171450">
              <a:buClr>
                <a:schemeClr val="tx1"/>
              </a:buClr>
              <a:buFont typeface="Arial" panose="020B0604020202020204" pitchFamily="34" charset="0"/>
              <a:buChar char="•"/>
            </a:pPr>
            <a:r>
              <a:rPr lang="en-GB" sz="1400" dirty="0">
                <a:solidFill>
                  <a:schemeClr val="tx1"/>
                </a:solidFill>
                <a:effectLst/>
                <a:latin typeface="Arial" panose="020B0604020202020204" pitchFamily="34" charset="0"/>
                <a:ea typeface="Calibri" panose="020F0502020204030204" pitchFamily="34" charset="0"/>
              </a:rPr>
              <a:t>Sharing intelligence – call to action </a:t>
            </a:r>
            <a:endParaRPr lang="en-GB" sz="1400" dirty="0">
              <a:solidFill>
                <a:schemeClr val="tx1"/>
              </a:solidFill>
              <a:effectLst/>
              <a:latin typeface="Calibri" panose="020F0502020204030204" pitchFamily="34" charset="0"/>
              <a:ea typeface="Calibri" panose="020F0502020204030204" pitchFamily="34" charset="0"/>
            </a:endParaRPr>
          </a:p>
          <a:p>
            <a:pPr marL="285750" lvl="0" indent="-285750">
              <a:lnSpc>
                <a:spcPct val="107000"/>
              </a:lnSpc>
              <a:buClrTx/>
              <a:buFont typeface="Arial" panose="020B0604020202020204" pitchFamily="34" charset="0"/>
              <a:buChar char="•"/>
            </a:pPr>
            <a:endParaRPr lang="en-GB" sz="1600" dirty="0">
              <a:solidFill>
                <a:schemeClr val="tx1"/>
              </a:solidFill>
              <a:effectLst/>
              <a:latin typeface="+mn-lt"/>
              <a:ea typeface="Calibri" panose="020F0502020204030204" pitchFamily="34" charset="0"/>
              <a:cs typeface="Times New Roman" panose="02020603050405020304" pitchFamily="18" charset="0"/>
            </a:endParaRPr>
          </a:p>
        </p:txBody>
      </p:sp>
      <p:sp>
        <p:nvSpPr>
          <p:cNvPr id="11" name="Rectangle 10"/>
          <p:cNvSpPr/>
          <p:nvPr/>
        </p:nvSpPr>
        <p:spPr>
          <a:xfrm>
            <a:off x="1268930" y="858193"/>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481815" y="218659"/>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solidFill>
                  <a:srgbClr val="0070C0"/>
                </a:solidFill>
                <a:latin typeface="AlternateGotNo2D" panose="00000500000000000000" pitchFamily="50" charset="0"/>
              </a:rPr>
              <a:t>Aims of the Net Zero Skills Plan?</a:t>
            </a:r>
          </a:p>
          <a:p>
            <a:pPr>
              <a:lnSpc>
                <a:spcPts val="2600"/>
              </a:lnSpc>
            </a:pPr>
            <a:endParaRPr lang="en-GB" sz="3200" dirty="0">
              <a:latin typeface="AlternateGotNo2D" panose="00000500000000000000" pitchFamily="50" charset="0"/>
            </a:endParaRPr>
          </a:p>
        </p:txBody>
      </p:sp>
    </p:spTree>
    <p:extLst>
      <p:ext uri="{BB962C8B-B14F-4D97-AF65-F5344CB8AC3E}">
        <p14:creationId xmlns:p14="http://schemas.microsoft.com/office/powerpoint/2010/main" val="4263091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11" name="Rectangle 10"/>
          <p:cNvSpPr/>
          <p:nvPr/>
        </p:nvSpPr>
        <p:spPr>
          <a:xfrm>
            <a:off x="1375561" y="867010"/>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375561" y="387244"/>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solidFill>
                  <a:srgbClr val="0070C0"/>
                </a:solidFill>
                <a:latin typeface="AlternateGotNo2D" panose="00000500000000000000" pitchFamily="50" charset="0"/>
              </a:rPr>
              <a:t>What is our approach?</a:t>
            </a:r>
            <a:endParaRPr lang="en-GB" sz="3200" dirty="0">
              <a:latin typeface="AlternateGotNo2D" panose="00000500000000000000" pitchFamily="50" charset="0"/>
            </a:endParaRPr>
          </a:p>
        </p:txBody>
      </p:sp>
      <p:sp>
        <p:nvSpPr>
          <p:cNvPr id="13" name="TextBox 12">
            <a:extLst>
              <a:ext uri="{FF2B5EF4-FFF2-40B4-BE49-F238E27FC236}">
                <a16:creationId xmlns:a16="http://schemas.microsoft.com/office/drawing/2014/main" id="{D21C867B-939A-5538-A0B5-EA7F06D56345}"/>
              </a:ext>
            </a:extLst>
          </p:cNvPr>
          <p:cNvSpPr txBox="1"/>
          <p:nvPr/>
        </p:nvSpPr>
        <p:spPr>
          <a:xfrm>
            <a:off x="1375561" y="1224233"/>
            <a:ext cx="6329383" cy="3329373"/>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GB" dirty="0">
                <a:latin typeface="+mn-lt"/>
                <a:ea typeface="Calibri" panose="020F0502020204030204" pitchFamily="34" charset="0"/>
                <a:cs typeface="Calibri" panose="020F0502020204030204" pitchFamily="34" charset="0"/>
              </a:rPr>
              <a:t>Identify where we are now/sector landscape through research/evidence</a:t>
            </a:r>
            <a:endParaRPr lang="en-GB" dirty="0">
              <a:effectLst/>
              <a:latin typeface="+mn-lt"/>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en-GB" dirty="0">
                <a:effectLst/>
                <a:latin typeface="+mn-lt"/>
                <a:ea typeface="Calibri" panose="020F0502020204030204" pitchFamily="34" charset="0"/>
                <a:cs typeface="Calibri" panose="020F0502020204030204" pitchFamily="34" charset="0"/>
              </a:rPr>
              <a:t>Stakeholder engagement</a:t>
            </a:r>
          </a:p>
          <a:p>
            <a:pPr marL="285750" indent="-285750">
              <a:lnSpc>
                <a:spcPct val="107000"/>
              </a:lnSpc>
              <a:spcAft>
                <a:spcPts val="800"/>
              </a:spcAft>
              <a:buFont typeface="Arial" panose="020B0604020202020204" pitchFamily="34" charset="0"/>
              <a:buChar char="•"/>
            </a:pPr>
            <a:r>
              <a:rPr lang="en-GB" dirty="0">
                <a:latin typeface="+mn-lt"/>
                <a:ea typeface="Calibri" panose="020F0502020204030204" pitchFamily="34" charset="0"/>
                <a:cs typeface="Calibri" panose="020F0502020204030204" pitchFamily="34" charset="0"/>
              </a:rPr>
              <a:t>Cross Government approach – linking to key policies and programmes</a:t>
            </a:r>
            <a:endParaRPr lang="en-GB" dirty="0">
              <a:effectLst/>
              <a:latin typeface="+mn-lt"/>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en-GB" dirty="0">
                <a:latin typeface="+mn-lt"/>
                <a:ea typeface="Calibri" panose="020F0502020204030204" pitchFamily="34" charset="0"/>
                <a:cs typeface="Calibri" panose="020F0502020204030204" pitchFamily="34" charset="0"/>
              </a:rPr>
              <a:t>Explore the f</a:t>
            </a:r>
            <a:r>
              <a:rPr lang="en-GB" dirty="0">
                <a:effectLst/>
                <a:latin typeface="+mn-lt"/>
                <a:ea typeface="Calibri" panose="020F0502020204030204" pitchFamily="34" charset="0"/>
                <a:cs typeface="Calibri" panose="020F0502020204030204" pitchFamily="34" charset="0"/>
              </a:rPr>
              <a:t>uture economy skills requirements and potential gaps </a:t>
            </a:r>
          </a:p>
          <a:p>
            <a:pPr marL="285750" indent="-285750">
              <a:lnSpc>
                <a:spcPct val="107000"/>
              </a:lnSpc>
              <a:spcAft>
                <a:spcPts val="800"/>
              </a:spcAft>
              <a:buFont typeface="Arial" panose="020B0604020202020204" pitchFamily="34" charset="0"/>
              <a:buChar char="•"/>
            </a:pPr>
            <a:r>
              <a:rPr lang="en-GB" dirty="0">
                <a:effectLst/>
                <a:latin typeface="+mn-lt"/>
                <a:ea typeface="Calibri" panose="020F0502020204030204" pitchFamily="34" charset="0"/>
                <a:cs typeface="Calibri" panose="020F0502020204030204" pitchFamily="34" charset="0"/>
              </a:rPr>
              <a:t>We need stakeholders, industry and sector experts to help us develop a skills system within Wales that will support our commitments to meet net zero targets by 2050 and create an equal and diverse workforce with the right skills at the right time. </a:t>
            </a:r>
            <a:endParaRPr lang="en-GB" dirty="0">
              <a:effectLst/>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dirty="0">
                <a:latin typeface="+mn-lt"/>
                <a:ea typeface="Calibri" panose="020F0502020204030204" pitchFamily="34" charset="0"/>
                <a:cs typeface="Calibri" panose="020F0502020204030204" pitchFamily="34" charset="0"/>
              </a:rPr>
              <a:t>Explore actions and next steps</a:t>
            </a:r>
          </a:p>
          <a:p>
            <a:pPr marL="285750" indent="-285750">
              <a:lnSpc>
                <a:spcPct val="107000"/>
              </a:lnSpc>
              <a:spcAft>
                <a:spcPts val="800"/>
              </a:spcAft>
              <a:buFont typeface="Arial" panose="020B0604020202020204" pitchFamily="34" charset="0"/>
              <a:buChar char="•"/>
            </a:pPr>
            <a:r>
              <a:rPr lang="en-GB" dirty="0">
                <a:latin typeface="+mn-lt"/>
                <a:ea typeface="Calibri" panose="020F0502020204030204" pitchFamily="34" charset="0"/>
                <a:cs typeface="Calibri" panose="020F0502020204030204" pitchFamily="34" charset="0"/>
              </a:rPr>
              <a:t>Key stakeholder engagement to present actions</a:t>
            </a:r>
          </a:p>
          <a:p>
            <a:pPr marL="285750" indent="-285750">
              <a:lnSpc>
                <a:spcPct val="107000"/>
              </a:lnSpc>
              <a:spcAft>
                <a:spcPts val="800"/>
              </a:spcAft>
              <a:buFont typeface="Arial" panose="020B0604020202020204" pitchFamily="34" charset="0"/>
              <a:buChar char="•"/>
            </a:pPr>
            <a:r>
              <a:rPr lang="en-GB" dirty="0">
                <a:latin typeface="+mn-lt"/>
                <a:ea typeface="Calibri" panose="020F0502020204030204" pitchFamily="34" charset="0"/>
                <a:cs typeface="Calibri" panose="020F0502020204030204" pitchFamily="34" charset="0"/>
              </a:rPr>
              <a:t>Publish plan </a:t>
            </a:r>
          </a:p>
        </p:txBody>
      </p:sp>
    </p:spTree>
    <p:extLst>
      <p:ext uri="{BB962C8B-B14F-4D97-AF65-F5344CB8AC3E}">
        <p14:creationId xmlns:p14="http://schemas.microsoft.com/office/powerpoint/2010/main" val="17740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9" name="Google Shape;630;p32"/>
          <p:cNvSpPr txBox="1">
            <a:spLocks/>
          </p:cNvSpPr>
          <p:nvPr/>
        </p:nvSpPr>
        <p:spPr>
          <a:xfrm>
            <a:off x="834196" y="1009051"/>
            <a:ext cx="7088106" cy="3085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rgbClr val="FFFFFF"/>
              </a:buClr>
              <a:buSzPts val="1100"/>
              <a:buFont typeface="Roboto"/>
              <a:buAutoNum type="arabicPeriod"/>
              <a:defRPr sz="1200" b="0" i="0" u="none" strike="noStrike" cap="none">
                <a:solidFill>
                  <a:srgbClr val="FFFFFF"/>
                </a:solidFill>
                <a:latin typeface="Roboto"/>
                <a:ea typeface="Roboto"/>
                <a:cs typeface="Roboto"/>
                <a:sym typeface="Roboto"/>
              </a:defRPr>
            </a:lvl1pPr>
            <a:lvl2pPr marL="914400" marR="0" lvl="1" indent="-330200" algn="l" rtl="0">
              <a:lnSpc>
                <a:spcPct val="115000"/>
              </a:lnSpc>
              <a:spcBef>
                <a:spcPts val="0"/>
              </a:spcBef>
              <a:spcAft>
                <a:spcPts val="0"/>
              </a:spcAft>
              <a:buClr>
                <a:srgbClr val="FFFFFF"/>
              </a:buClr>
              <a:buSzPts val="1600"/>
              <a:buFont typeface="Muli Regular"/>
              <a:buAutoNum type="alphaLcPeriod"/>
              <a:defRPr sz="1600" b="0" i="0" u="none" strike="noStrike" cap="none">
                <a:solidFill>
                  <a:srgbClr val="FFFFFF"/>
                </a:solidFill>
                <a:latin typeface="Roboto"/>
                <a:ea typeface="Roboto"/>
                <a:cs typeface="Roboto"/>
                <a:sym typeface="Roboto"/>
              </a:defRPr>
            </a:lvl2pPr>
            <a:lvl3pPr marL="1371600" marR="0" lvl="2"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a:ea typeface="Roboto"/>
                <a:cs typeface="Roboto"/>
                <a:sym typeface="Roboto"/>
              </a:defRPr>
            </a:lvl3pPr>
            <a:lvl4pPr marL="1828800" marR="0" lvl="3"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4pPr>
            <a:lvl5pPr marL="2286000" marR="0" lvl="4"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5pPr>
            <a:lvl6pPr marL="2743200" marR="0" lvl="5"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6pPr>
            <a:lvl7pPr marL="3200400" marR="0" lvl="6"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7pPr>
            <a:lvl8pPr marL="3657600" marR="0" lvl="7"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8pPr>
            <a:lvl9pPr marL="4114800" marR="0" lvl="8" indent="-330200" algn="l" rtl="0">
              <a:lnSpc>
                <a:spcPct val="115000"/>
              </a:lnSpc>
              <a:spcBef>
                <a:spcPts val="1600"/>
              </a:spcBef>
              <a:spcAft>
                <a:spcPts val="160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9pPr>
          </a:lstStyle>
          <a:p>
            <a:pPr marL="285750" indent="-285750">
              <a:lnSpc>
                <a:spcPct val="107000"/>
              </a:lnSpc>
              <a:buClrTx/>
              <a:buFont typeface="Arial" panose="020B0604020202020204" pitchFamily="34" charset="0"/>
              <a:buChar char="•"/>
            </a:pPr>
            <a:r>
              <a:rPr lang="en-GB" sz="1600" dirty="0">
                <a:solidFill>
                  <a:schemeClr val="tx1"/>
                </a:solidFill>
                <a:latin typeface="+mn-lt"/>
                <a:ea typeface="Calibri" panose="020F0502020204030204" pitchFamily="34" charset="0"/>
                <a:cs typeface="Calibri" panose="020F0502020204030204" pitchFamily="34" charset="0"/>
              </a:rPr>
              <a:t>Developing a definition of a green job/green skills</a:t>
            </a:r>
            <a:endParaRPr lang="en-GB" sz="1600" dirty="0">
              <a:solidFill>
                <a:schemeClr val="tx1"/>
              </a:solidFill>
              <a:effectLst/>
              <a:latin typeface="+mn-lt"/>
              <a:ea typeface="Calibri" panose="020F0502020204030204" pitchFamily="34" charset="0"/>
              <a:cs typeface="Calibri" panose="020F0502020204030204" pitchFamily="34" charset="0"/>
            </a:endParaRPr>
          </a:p>
          <a:p>
            <a:pPr marL="285750" lvl="0" indent="-285750">
              <a:lnSpc>
                <a:spcPct val="107000"/>
              </a:lnSpc>
              <a:buClrTx/>
              <a:buFont typeface="Arial" panose="020B0604020202020204" pitchFamily="34" charset="0"/>
              <a:buChar char="•"/>
            </a:pPr>
            <a:r>
              <a:rPr lang="en-GB" sz="1600" dirty="0">
                <a:solidFill>
                  <a:schemeClr val="tx1"/>
                </a:solidFill>
                <a:effectLst/>
                <a:latin typeface="+mn-lt"/>
                <a:ea typeface="Calibri" panose="020F0502020204030204" pitchFamily="34" charset="0"/>
                <a:cs typeface="Calibri" panose="020F0502020204030204" pitchFamily="34" charset="0"/>
              </a:rPr>
              <a:t>Undertook extensive stakeholder engagement </a:t>
            </a:r>
          </a:p>
          <a:p>
            <a:pPr marL="285750" lvl="0" indent="-285750">
              <a:lnSpc>
                <a:spcPct val="107000"/>
              </a:lnSpc>
              <a:buClrTx/>
              <a:buFont typeface="Arial" panose="020B0604020202020204" pitchFamily="34" charset="0"/>
              <a:buChar char="•"/>
            </a:pPr>
            <a:r>
              <a:rPr lang="en-GB" sz="1600" dirty="0">
                <a:solidFill>
                  <a:schemeClr val="tx1"/>
                </a:solidFill>
                <a:effectLst/>
                <a:latin typeface="+mn-lt"/>
                <a:ea typeface="Calibri" panose="020F0502020204030204" pitchFamily="34" charset="0"/>
                <a:cs typeface="Calibri" panose="020F0502020204030204" pitchFamily="34" charset="0"/>
              </a:rPr>
              <a:t>Research underway: </a:t>
            </a:r>
          </a:p>
          <a:p>
            <a:pPr marL="742950" lvl="1" indent="-285750">
              <a:lnSpc>
                <a:spcPct val="107000"/>
              </a:lnSpc>
              <a:buClrTx/>
              <a:buFont typeface="Arial" panose="020B0604020202020204" pitchFamily="34" charset="0"/>
              <a:buChar char="•"/>
            </a:pPr>
            <a:r>
              <a:rPr lang="en-GB" dirty="0">
                <a:solidFill>
                  <a:schemeClr val="tx1"/>
                </a:solidFill>
                <a:effectLst/>
                <a:latin typeface="+mn-lt"/>
                <a:ea typeface="Calibri" panose="020F0502020204030204" pitchFamily="34" charset="0"/>
                <a:cs typeface="Calibri" panose="020F0502020204030204" pitchFamily="34" charset="0"/>
              </a:rPr>
              <a:t>Literature review on Net Zero Skills</a:t>
            </a:r>
          </a:p>
          <a:p>
            <a:pPr marL="742950" lvl="1" indent="-285750">
              <a:lnSpc>
                <a:spcPct val="107000"/>
              </a:lnSpc>
              <a:buClrTx/>
              <a:buFont typeface="Arial" panose="020B0604020202020204" pitchFamily="34" charset="0"/>
              <a:buChar char="•"/>
            </a:pPr>
            <a:r>
              <a:rPr lang="en-GB" dirty="0">
                <a:solidFill>
                  <a:schemeClr val="tx1"/>
                </a:solidFill>
                <a:latin typeface="+mn-lt"/>
                <a:ea typeface="Calibri" panose="020F0502020204030204" pitchFamily="34" charset="0"/>
                <a:cs typeface="Calibri" panose="020F0502020204030204" pitchFamily="34" charset="0"/>
              </a:rPr>
              <a:t>Skills System</a:t>
            </a:r>
          </a:p>
          <a:p>
            <a:pPr marL="742950" lvl="1" indent="-285750">
              <a:lnSpc>
                <a:spcPct val="107000"/>
              </a:lnSpc>
              <a:buClrTx/>
              <a:buFont typeface="Arial" panose="020B0604020202020204" pitchFamily="34" charset="0"/>
              <a:buChar char="•"/>
            </a:pPr>
            <a:r>
              <a:rPr lang="en-GB" dirty="0">
                <a:solidFill>
                  <a:schemeClr val="tx1"/>
                </a:solidFill>
                <a:effectLst/>
                <a:latin typeface="+mn-lt"/>
                <a:ea typeface="Calibri" panose="020F0502020204030204" pitchFamily="34" charset="0"/>
                <a:cs typeface="Calibri" panose="020F0502020204030204" pitchFamily="34" charset="0"/>
              </a:rPr>
              <a:t>Equality </a:t>
            </a:r>
          </a:p>
          <a:p>
            <a:pPr marL="285750" lvl="0" indent="-285750">
              <a:lnSpc>
                <a:spcPct val="107000"/>
              </a:lnSpc>
              <a:buClrTx/>
              <a:buFont typeface="Arial" panose="020B0604020202020204" pitchFamily="34" charset="0"/>
              <a:buChar char="•"/>
            </a:pPr>
            <a:endParaRPr lang="en-GB" sz="1600" dirty="0">
              <a:solidFill>
                <a:schemeClr val="tx1"/>
              </a:solidFill>
              <a:effectLst/>
              <a:latin typeface="+mn-lt"/>
              <a:ea typeface="Calibri" panose="020F0502020204030204" pitchFamily="34" charset="0"/>
              <a:cs typeface="Calibri" panose="020F0502020204030204" pitchFamily="34" charset="0"/>
            </a:endParaRPr>
          </a:p>
          <a:p>
            <a:pPr marL="285750" lvl="0" indent="-285750">
              <a:lnSpc>
                <a:spcPct val="107000"/>
              </a:lnSpc>
              <a:buClrTx/>
              <a:buFont typeface="Arial" panose="020B0604020202020204" pitchFamily="34" charset="0"/>
              <a:buChar char="•"/>
            </a:pPr>
            <a:r>
              <a:rPr lang="en-GB" sz="1600" dirty="0">
                <a:solidFill>
                  <a:schemeClr val="tx1"/>
                </a:solidFill>
                <a:effectLst/>
                <a:latin typeface="+mn-lt"/>
                <a:ea typeface="Calibri" panose="020F0502020204030204" pitchFamily="34" charset="0"/>
                <a:cs typeface="Calibri" panose="020F0502020204030204" pitchFamily="34" charset="0"/>
              </a:rPr>
              <a:t>Internal WG cross-policy working group has been established </a:t>
            </a:r>
          </a:p>
          <a:p>
            <a:pPr marL="285750" lvl="0" indent="-285750">
              <a:lnSpc>
                <a:spcPct val="107000"/>
              </a:lnSpc>
              <a:buClrTx/>
              <a:buFont typeface="Arial" panose="020B0604020202020204" pitchFamily="34" charset="0"/>
              <a:buChar char="•"/>
            </a:pPr>
            <a:endParaRPr lang="en-GB" sz="1600" dirty="0">
              <a:solidFill>
                <a:schemeClr val="tx1"/>
              </a:solidFill>
              <a:effectLst/>
              <a:latin typeface="+mn-lt"/>
              <a:ea typeface="Calibri" panose="020F0502020204030204" pitchFamily="34" charset="0"/>
              <a:cs typeface="Calibri" panose="020F0502020204030204" pitchFamily="34" charset="0"/>
            </a:endParaRPr>
          </a:p>
          <a:p>
            <a:pPr marL="285750" lvl="0" indent="-285750">
              <a:lnSpc>
                <a:spcPct val="107000"/>
              </a:lnSpc>
              <a:buClrTx/>
              <a:buFont typeface="Arial" panose="020B0604020202020204" pitchFamily="34" charset="0"/>
              <a:buChar char="•"/>
            </a:pPr>
            <a:r>
              <a:rPr lang="en-GB" sz="1600" dirty="0">
                <a:solidFill>
                  <a:schemeClr val="tx1"/>
                </a:solidFill>
                <a:effectLst/>
                <a:latin typeface="+mn-lt"/>
                <a:ea typeface="Calibri" panose="020F0502020204030204" pitchFamily="34" charset="0"/>
                <a:cs typeface="Calibri" panose="020F0502020204030204" pitchFamily="34" charset="0"/>
              </a:rPr>
              <a:t>Review of existing policies across Welsh Government to identify what policies and programmes are in place to support the development and delivery of the plan </a:t>
            </a:r>
            <a:endParaRPr lang="en-GB" sz="1600" dirty="0">
              <a:solidFill>
                <a:schemeClr val="tx1"/>
              </a:solidFill>
              <a:effectLst/>
              <a:latin typeface="+mn-lt"/>
              <a:ea typeface="Calibri" panose="020F0502020204030204" pitchFamily="34" charset="0"/>
              <a:cs typeface="Times New Roman" panose="02020603050405020304" pitchFamily="18" charset="0"/>
            </a:endParaRPr>
          </a:p>
          <a:p>
            <a:pPr marL="285750" lvl="0" indent="-285750">
              <a:lnSpc>
                <a:spcPct val="107000"/>
              </a:lnSpc>
              <a:buClrTx/>
              <a:buFont typeface="Arial" panose="020B0604020202020204" pitchFamily="34" charset="0"/>
              <a:buChar char="•"/>
            </a:pPr>
            <a:endParaRPr lang="en-GB" sz="1600" dirty="0">
              <a:solidFill>
                <a:schemeClr val="tx1"/>
              </a:solidFill>
              <a:effectLst/>
              <a:latin typeface="+mn-lt"/>
              <a:ea typeface="Calibri" panose="020F0502020204030204" pitchFamily="34" charset="0"/>
              <a:cs typeface="Calibri" panose="020F0502020204030204" pitchFamily="34" charset="0"/>
            </a:endParaRPr>
          </a:p>
          <a:p>
            <a:pPr marL="285750" lvl="0" indent="-285750">
              <a:lnSpc>
                <a:spcPct val="107000"/>
              </a:lnSpc>
              <a:buClrTx/>
              <a:buFont typeface="Arial" panose="020B0604020202020204" pitchFamily="34" charset="0"/>
              <a:buChar char="•"/>
            </a:pPr>
            <a:r>
              <a:rPr lang="en-GB" sz="1600" dirty="0">
                <a:solidFill>
                  <a:schemeClr val="tx1"/>
                </a:solidFill>
                <a:effectLst/>
                <a:latin typeface="+mn-lt"/>
                <a:ea typeface="Calibri" panose="020F0502020204030204" pitchFamily="34" charset="0"/>
                <a:cs typeface="Calibri" panose="020F0502020204030204" pitchFamily="34" charset="0"/>
              </a:rPr>
              <a:t>NOS and Framework / Qualifications development</a:t>
            </a:r>
            <a:endParaRPr lang="en-GB" sz="1600" dirty="0">
              <a:solidFill>
                <a:schemeClr val="tx1"/>
              </a:solidFill>
              <a:effectLst/>
              <a:latin typeface="+mn-lt"/>
              <a:ea typeface="Calibri" panose="020F0502020204030204" pitchFamily="34" charset="0"/>
              <a:cs typeface="Times New Roman" panose="02020603050405020304" pitchFamily="18" charset="0"/>
            </a:endParaRPr>
          </a:p>
        </p:txBody>
      </p:sp>
      <p:sp>
        <p:nvSpPr>
          <p:cNvPr id="11" name="Rectangle 10"/>
          <p:cNvSpPr/>
          <p:nvPr/>
        </p:nvSpPr>
        <p:spPr>
          <a:xfrm>
            <a:off x="1268930" y="858193"/>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481815" y="218659"/>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solidFill>
                  <a:srgbClr val="0070C0"/>
                </a:solidFill>
                <a:latin typeface="AlternateGotNo2D" panose="00000500000000000000" pitchFamily="50" charset="0"/>
              </a:rPr>
              <a:t>Where are we now?</a:t>
            </a:r>
          </a:p>
          <a:p>
            <a:pPr>
              <a:lnSpc>
                <a:spcPts val="2600"/>
              </a:lnSpc>
            </a:pPr>
            <a:endParaRPr lang="en-GB" sz="3200" dirty="0">
              <a:latin typeface="AlternateGotNo2D" panose="00000500000000000000" pitchFamily="50" charset="0"/>
            </a:endParaRPr>
          </a:p>
        </p:txBody>
      </p:sp>
    </p:spTree>
    <p:extLst>
      <p:ext uri="{BB962C8B-B14F-4D97-AF65-F5344CB8AC3E}">
        <p14:creationId xmlns:p14="http://schemas.microsoft.com/office/powerpoint/2010/main" val="38135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9" name="Google Shape;630;p32"/>
          <p:cNvSpPr txBox="1">
            <a:spLocks/>
          </p:cNvSpPr>
          <p:nvPr/>
        </p:nvSpPr>
        <p:spPr>
          <a:xfrm>
            <a:off x="845321" y="1043644"/>
            <a:ext cx="7248904" cy="3085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rgbClr val="FFFFFF"/>
              </a:buClr>
              <a:buSzPts val="1100"/>
              <a:buFont typeface="Roboto"/>
              <a:buAutoNum type="arabicPeriod"/>
              <a:defRPr sz="1200" b="0" i="0" u="none" strike="noStrike" cap="none">
                <a:solidFill>
                  <a:srgbClr val="FFFFFF"/>
                </a:solidFill>
                <a:latin typeface="Roboto"/>
                <a:ea typeface="Roboto"/>
                <a:cs typeface="Roboto"/>
                <a:sym typeface="Roboto"/>
              </a:defRPr>
            </a:lvl1pPr>
            <a:lvl2pPr marL="914400" marR="0" lvl="1" indent="-330200" algn="l" rtl="0">
              <a:lnSpc>
                <a:spcPct val="115000"/>
              </a:lnSpc>
              <a:spcBef>
                <a:spcPts val="0"/>
              </a:spcBef>
              <a:spcAft>
                <a:spcPts val="0"/>
              </a:spcAft>
              <a:buClr>
                <a:srgbClr val="FFFFFF"/>
              </a:buClr>
              <a:buSzPts val="1600"/>
              <a:buFont typeface="Muli Regular"/>
              <a:buAutoNum type="alphaLcPeriod"/>
              <a:defRPr sz="1600" b="0" i="0" u="none" strike="noStrike" cap="none">
                <a:solidFill>
                  <a:srgbClr val="FFFFFF"/>
                </a:solidFill>
                <a:latin typeface="Roboto"/>
                <a:ea typeface="Roboto"/>
                <a:cs typeface="Roboto"/>
                <a:sym typeface="Roboto"/>
              </a:defRPr>
            </a:lvl2pPr>
            <a:lvl3pPr marL="1371600" marR="0" lvl="2"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a:ea typeface="Roboto"/>
                <a:cs typeface="Roboto"/>
                <a:sym typeface="Roboto"/>
              </a:defRPr>
            </a:lvl3pPr>
            <a:lvl4pPr marL="1828800" marR="0" lvl="3"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4pPr>
            <a:lvl5pPr marL="2286000" marR="0" lvl="4"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5pPr>
            <a:lvl6pPr marL="2743200" marR="0" lvl="5"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6pPr>
            <a:lvl7pPr marL="3200400" marR="0" lvl="6"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7pPr>
            <a:lvl8pPr marL="3657600" marR="0" lvl="7"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8pPr>
            <a:lvl9pPr marL="4114800" marR="0" lvl="8" indent="-330200" algn="l" rtl="0">
              <a:lnSpc>
                <a:spcPct val="115000"/>
              </a:lnSpc>
              <a:spcBef>
                <a:spcPts val="1600"/>
              </a:spcBef>
              <a:spcAft>
                <a:spcPts val="160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9pPr>
          </a:lstStyle>
          <a:p>
            <a:pPr marL="342900" lvl="0" indent="-342900">
              <a:lnSpc>
                <a:spcPct val="107000"/>
              </a:lnSpc>
              <a:spcAft>
                <a:spcPts val="800"/>
              </a:spcAft>
              <a:buClrTx/>
              <a:buFont typeface="Wingdings" panose="05000000000000000000" pitchFamily="2" charset="2"/>
              <a:buChar char=""/>
            </a:pPr>
            <a:r>
              <a:rPr lang="en-GB" sz="1600" dirty="0">
                <a:solidFill>
                  <a:schemeClr val="tx1"/>
                </a:solidFill>
                <a:effectLst/>
                <a:latin typeface="+mn-lt"/>
                <a:ea typeface="Calibri" panose="020F0502020204030204" pitchFamily="34" charset="0"/>
                <a:cs typeface="Calibri" panose="020F0502020204030204" pitchFamily="34" charset="0"/>
              </a:rPr>
              <a:t>Developing a Pilot: we are currently scoping options to deliver a pilot from September 2022 to support, test and deliver net zero focused training in a range of sectors. </a:t>
            </a:r>
          </a:p>
          <a:p>
            <a:pPr marL="342900" indent="-342900">
              <a:lnSpc>
                <a:spcPct val="107000"/>
              </a:lnSpc>
              <a:spcAft>
                <a:spcPts val="800"/>
              </a:spcAft>
              <a:buClrTx/>
              <a:buFont typeface="Wingdings" panose="05000000000000000000" pitchFamily="2" charset="2"/>
              <a:buChar char=""/>
            </a:pPr>
            <a:r>
              <a:rPr lang="en-GB" sz="1600" dirty="0">
                <a:solidFill>
                  <a:schemeClr val="tx1"/>
                </a:solidFill>
                <a:effectLst/>
                <a:latin typeface="+mn-lt"/>
                <a:ea typeface="Calibri" panose="020F0502020204030204" pitchFamily="34" charset="0"/>
                <a:cs typeface="Calibri" panose="020F0502020204030204" pitchFamily="34" charset="0"/>
              </a:rPr>
              <a:t>Exploring options for the skills system </a:t>
            </a:r>
            <a:r>
              <a:rPr lang="en-GB" sz="1600" dirty="0">
                <a:solidFill>
                  <a:srgbClr val="000000"/>
                </a:solidFill>
                <a:effectLst/>
                <a:latin typeface="Arial" panose="020B0604020202020204" pitchFamily="34" charset="0"/>
                <a:ea typeface="Times New Roman" panose="02020603050405020304" pitchFamily="18" charset="0"/>
              </a:rPr>
              <a:t>to become more flexible, responsive and agile to ensure the right qualifications are delivered to meet employers and the economy’s needs</a:t>
            </a:r>
          </a:p>
          <a:p>
            <a:pPr marL="342900" indent="-342900">
              <a:lnSpc>
                <a:spcPct val="107000"/>
              </a:lnSpc>
              <a:spcAft>
                <a:spcPts val="800"/>
              </a:spcAft>
              <a:buClrTx/>
              <a:buFont typeface="Wingdings" panose="05000000000000000000" pitchFamily="2" charset="2"/>
              <a:buChar char=""/>
            </a:pPr>
            <a:r>
              <a:rPr lang="en-GB" sz="1600" dirty="0">
                <a:solidFill>
                  <a:schemeClr val="tx1"/>
                </a:solidFill>
                <a:latin typeface="Arial" panose="020B0604020202020204" pitchFamily="34" charset="0"/>
                <a:ea typeface="Times New Roman" panose="02020603050405020304" pitchFamily="18" charset="0"/>
              </a:rPr>
              <a:t>Exploring options for a review of apprenticeship</a:t>
            </a:r>
            <a:r>
              <a:rPr lang="en-GB" sz="1600" dirty="0">
                <a:solidFill>
                  <a:schemeClr val="tx1"/>
                </a:solidFill>
                <a:effectLst/>
                <a:latin typeface="Arial" panose="020B0604020202020204" pitchFamily="34" charset="0"/>
                <a:ea typeface="Calibri" panose="020F0502020204030204" pitchFamily="34" charset="0"/>
              </a:rPr>
              <a:t> frameworks on net zero/sustainability</a:t>
            </a:r>
          </a:p>
          <a:p>
            <a:pPr marL="342900" indent="-342900">
              <a:lnSpc>
                <a:spcPct val="107000"/>
              </a:lnSpc>
              <a:spcAft>
                <a:spcPts val="800"/>
              </a:spcAft>
              <a:buClrTx/>
              <a:buFont typeface="Wingdings" panose="05000000000000000000" pitchFamily="2" charset="2"/>
              <a:buChar char=""/>
            </a:pPr>
            <a:r>
              <a:rPr lang="en-GB" sz="1600" dirty="0">
                <a:solidFill>
                  <a:schemeClr val="tx1"/>
                </a:solidFill>
                <a:latin typeface="Arial" panose="020B0604020202020204" pitchFamily="34" charset="0"/>
                <a:ea typeface="Times New Roman" panose="02020603050405020304" pitchFamily="18" charset="0"/>
              </a:rPr>
              <a:t>Sharing Labour Market Intelligence </a:t>
            </a:r>
          </a:p>
          <a:p>
            <a:pPr marL="342900" indent="-342900">
              <a:lnSpc>
                <a:spcPct val="107000"/>
              </a:lnSpc>
              <a:spcAft>
                <a:spcPts val="800"/>
              </a:spcAft>
              <a:buClrTx/>
              <a:buFont typeface="Wingdings" panose="05000000000000000000" pitchFamily="2" charset="2"/>
              <a:buChar char=""/>
            </a:pPr>
            <a:r>
              <a:rPr lang="en-GB" sz="1600" dirty="0">
                <a:solidFill>
                  <a:schemeClr val="tx1"/>
                </a:solidFill>
                <a:effectLst/>
                <a:latin typeface="Arial" panose="020B0604020202020204" pitchFamily="34" charset="0"/>
                <a:ea typeface="Times New Roman" panose="02020603050405020304" pitchFamily="18" charset="0"/>
              </a:rPr>
              <a:t>Early Years </a:t>
            </a:r>
          </a:p>
          <a:p>
            <a:pPr marL="342900" indent="-342900">
              <a:lnSpc>
                <a:spcPct val="107000"/>
              </a:lnSpc>
              <a:spcAft>
                <a:spcPts val="800"/>
              </a:spcAft>
              <a:buClrTx/>
              <a:buFont typeface="Wingdings" panose="05000000000000000000" pitchFamily="2" charset="2"/>
              <a:buChar char=""/>
            </a:pPr>
            <a:endParaRPr lang="en-GB" sz="16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ClrTx/>
              <a:buFont typeface="Wingdings" panose="05000000000000000000" pitchFamily="2" charset="2"/>
              <a:buChar char=""/>
            </a:pPr>
            <a:endParaRPr lang="en-GB" sz="1600" dirty="0">
              <a:solidFill>
                <a:schemeClr val="tx1"/>
              </a:solidFill>
              <a:effectLst/>
              <a:latin typeface="+mn-lt"/>
              <a:ea typeface="Calibri" panose="020F0502020204030204" pitchFamily="34" charset="0"/>
              <a:cs typeface="Times New Roman" panose="02020603050405020304" pitchFamily="18" charset="0"/>
            </a:endParaRPr>
          </a:p>
        </p:txBody>
      </p:sp>
      <p:sp>
        <p:nvSpPr>
          <p:cNvPr id="11" name="Rectangle 10"/>
          <p:cNvSpPr/>
          <p:nvPr/>
        </p:nvSpPr>
        <p:spPr>
          <a:xfrm>
            <a:off x="1469398" y="877302"/>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375561" y="387244"/>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solidFill>
                  <a:srgbClr val="0070C0"/>
                </a:solidFill>
                <a:latin typeface="AlternateGotNo2D" panose="00000500000000000000" pitchFamily="50" charset="0"/>
              </a:rPr>
              <a:t>Where are we now?</a:t>
            </a:r>
            <a:endParaRPr lang="en-GB" sz="3200" dirty="0">
              <a:latin typeface="AlternateGotNo2D" panose="00000500000000000000" pitchFamily="50" charset="0"/>
            </a:endParaRPr>
          </a:p>
        </p:txBody>
      </p:sp>
    </p:spTree>
    <p:extLst>
      <p:ext uri="{BB962C8B-B14F-4D97-AF65-F5344CB8AC3E}">
        <p14:creationId xmlns:p14="http://schemas.microsoft.com/office/powerpoint/2010/main" val="236853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9" name="Google Shape;630;p32"/>
          <p:cNvSpPr txBox="1">
            <a:spLocks/>
          </p:cNvSpPr>
          <p:nvPr/>
        </p:nvSpPr>
        <p:spPr>
          <a:xfrm>
            <a:off x="845321" y="1043644"/>
            <a:ext cx="7248904" cy="3085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rgbClr val="FFFFFF"/>
              </a:buClr>
              <a:buSzPts val="1100"/>
              <a:buFont typeface="Roboto"/>
              <a:buAutoNum type="arabicPeriod"/>
              <a:defRPr sz="1200" b="0" i="0" u="none" strike="noStrike" cap="none">
                <a:solidFill>
                  <a:srgbClr val="FFFFFF"/>
                </a:solidFill>
                <a:latin typeface="Roboto"/>
                <a:ea typeface="Roboto"/>
                <a:cs typeface="Roboto"/>
                <a:sym typeface="Roboto"/>
              </a:defRPr>
            </a:lvl1pPr>
            <a:lvl2pPr marL="914400" marR="0" lvl="1" indent="-330200" algn="l" rtl="0">
              <a:lnSpc>
                <a:spcPct val="115000"/>
              </a:lnSpc>
              <a:spcBef>
                <a:spcPts val="0"/>
              </a:spcBef>
              <a:spcAft>
                <a:spcPts val="0"/>
              </a:spcAft>
              <a:buClr>
                <a:srgbClr val="FFFFFF"/>
              </a:buClr>
              <a:buSzPts val="1600"/>
              <a:buFont typeface="Muli Regular"/>
              <a:buAutoNum type="alphaLcPeriod"/>
              <a:defRPr sz="1600" b="0" i="0" u="none" strike="noStrike" cap="none">
                <a:solidFill>
                  <a:srgbClr val="FFFFFF"/>
                </a:solidFill>
                <a:latin typeface="Roboto"/>
                <a:ea typeface="Roboto"/>
                <a:cs typeface="Roboto"/>
                <a:sym typeface="Roboto"/>
              </a:defRPr>
            </a:lvl2pPr>
            <a:lvl3pPr marL="1371600" marR="0" lvl="2"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a:ea typeface="Roboto"/>
                <a:cs typeface="Roboto"/>
                <a:sym typeface="Roboto"/>
              </a:defRPr>
            </a:lvl3pPr>
            <a:lvl4pPr marL="1828800" marR="0" lvl="3"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4pPr>
            <a:lvl5pPr marL="2286000" marR="0" lvl="4"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5pPr>
            <a:lvl6pPr marL="2743200" marR="0" lvl="5"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6pPr>
            <a:lvl7pPr marL="3200400" marR="0" lvl="6"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7pPr>
            <a:lvl8pPr marL="3657600" marR="0" lvl="7"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8pPr>
            <a:lvl9pPr marL="4114800" marR="0" lvl="8" indent="-330200" algn="l" rtl="0">
              <a:lnSpc>
                <a:spcPct val="115000"/>
              </a:lnSpc>
              <a:spcBef>
                <a:spcPts val="1600"/>
              </a:spcBef>
              <a:spcAft>
                <a:spcPts val="160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9pPr>
          </a:lstStyle>
          <a:p>
            <a:pPr marL="285750" indent="-285750">
              <a:lnSpc>
                <a:spcPct val="107000"/>
              </a:lnSpc>
              <a:spcAft>
                <a:spcPts val="800"/>
              </a:spcAft>
              <a:buClrTx/>
              <a:buFont typeface="Arial" panose="020B0604020202020204" pitchFamily="34" charset="0"/>
              <a:buChar char="•"/>
            </a:pPr>
            <a:r>
              <a:rPr lang="en-GB" sz="1600" dirty="0">
                <a:solidFill>
                  <a:schemeClr val="tx1"/>
                </a:solidFill>
                <a:effectLst/>
                <a:latin typeface="+mn-lt"/>
                <a:ea typeface="Times New Roman" panose="02020603050405020304" pitchFamily="18" charset="0"/>
              </a:rPr>
              <a:t>Digital</a:t>
            </a:r>
          </a:p>
          <a:p>
            <a:pPr marL="285750" indent="-285750">
              <a:lnSpc>
                <a:spcPct val="107000"/>
              </a:lnSpc>
              <a:spcAft>
                <a:spcPts val="800"/>
              </a:spcAft>
              <a:buClrTx/>
              <a:buFont typeface="Arial" panose="020B0604020202020204" pitchFamily="34" charset="0"/>
              <a:buChar char="•"/>
            </a:pPr>
            <a:r>
              <a:rPr lang="en-GB" sz="1600" dirty="0">
                <a:solidFill>
                  <a:schemeClr val="tx1"/>
                </a:solidFill>
                <a:latin typeface="+mn-lt"/>
                <a:ea typeface="Times New Roman" panose="02020603050405020304" pitchFamily="18" charset="0"/>
              </a:rPr>
              <a:t>Procurement</a:t>
            </a:r>
          </a:p>
          <a:p>
            <a:pPr marL="285750" indent="-285750">
              <a:lnSpc>
                <a:spcPct val="107000"/>
              </a:lnSpc>
              <a:spcAft>
                <a:spcPts val="800"/>
              </a:spcAft>
              <a:buClrTx/>
              <a:buFont typeface="Arial" panose="020B0604020202020204" pitchFamily="34" charset="0"/>
              <a:buChar char="•"/>
            </a:pPr>
            <a:r>
              <a:rPr lang="en-GB" sz="1600" dirty="0">
                <a:solidFill>
                  <a:schemeClr val="tx1"/>
                </a:solidFill>
                <a:latin typeface="+mn-lt"/>
                <a:ea typeface="Times New Roman" panose="02020603050405020304" pitchFamily="18" charset="0"/>
              </a:rPr>
              <a:t>Equality</a:t>
            </a:r>
          </a:p>
          <a:p>
            <a:pPr marL="285750" indent="-285750">
              <a:lnSpc>
                <a:spcPct val="107000"/>
              </a:lnSpc>
              <a:spcAft>
                <a:spcPts val="800"/>
              </a:spcAft>
              <a:buClrTx/>
              <a:buFont typeface="Arial" panose="020B0604020202020204" pitchFamily="34" charset="0"/>
              <a:buChar char="•"/>
            </a:pPr>
            <a:r>
              <a:rPr lang="en-GB" sz="1600" dirty="0">
                <a:solidFill>
                  <a:schemeClr val="tx1"/>
                </a:solidFill>
                <a:effectLst/>
                <a:latin typeface="+mn-lt"/>
                <a:ea typeface="Times New Roman" panose="02020603050405020304" pitchFamily="18" charset="0"/>
              </a:rPr>
              <a:t>Welsh Language</a:t>
            </a:r>
          </a:p>
          <a:p>
            <a:pPr marL="285750" indent="-285750">
              <a:lnSpc>
                <a:spcPct val="107000"/>
              </a:lnSpc>
              <a:spcAft>
                <a:spcPts val="800"/>
              </a:spcAft>
              <a:buClrTx/>
              <a:buFont typeface="Arial" panose="020B0604020202020204" pitchFamily="34" charset="0"/>
              <a:buChar char="•"/>
            </a:pPr>
            <a:r>
              <a:rPr lang="en-GB" sz="1600" dirty="0">
                <a:solidFill>
                  <a:schemeClr val="tx1"/>
                </a:solidFill>
                <a:latin typeface="+mn-lt"/>
                <a:ea typeface="Times New Roman" panose="02020603050405020304" pitchFamily="18" charset="0"/>
              </a:rPr>
              <a:t>Change Management</a:t>
            </a:r>
          </a:p>
          <a:p>
            <a:pPr marL="285750" indent="-285750">
              <a:lnSpc>
                <a:spcPct val="107000"/>
              </a:lnSpc>
              <a:spcAft>
                <a:spcPts val="800"/>
              </a:spcAft>
              <a:buClrTx/>
              <a:buFont typeface="Arial" panose="020B0604020202020204" pitchFamily="34" charset="0"/>
              <a:buChar char="•"/>
            </a:pPr>
            <a:r>
              <a:rPr lang="en-GB" sz="1600" dirty="0">
                <a:solidFill>
                  <a:schemeClr val="tx1"/>
                </a:solidFill>
                <a:effectLst/>
                <a:latin typeface="+mn-lt"/>
                <a:ea typeface="Times New Roman" panose="02020603050405020304" pitchFamily="18" charset="0"/>
              </a:rPr>
              <a:t>Circular economy </a:t>
            </a:r>
          </a:p>
          <a:p>
            <a:pPr marL="342900" lvl="0" indent="-342900">
              <a:lnSpc>
                <a:spcPct val="107000"/>
              </a:lnSpc>
              <a:spcAft>
                <a:spcPts val="800"/>
              </a:spcAft>
              <a:buClrTx/>
              <a:buFont typeface="Wingdings" panose="05000000000000000000" pitchFamily="2" charset="2"/>
              <a:buChar char=""/>
            </a:pPr>
            <a:endParaRPr lang="en-GB" sz="1600" dirty="0">
              <a:solidFill>
                <a:schemeClr val="tx1"/>
              </a:solidFill>
              <a:effectLst/>
              <a:latin typeface="+mn-lt"/>
              <a:ea typeface="Calibri" panose="020F0502020204030204" pitchFamily="34" charset="0"/>
              <a:cs typeface="Times New Roman" panose="02020603050405020304" pitchFamily="18" charset="0"/>
            </a:endParaRPr>
          </a:p>
        </p:txBody>
      </p:sp>
      <p:sp>
        <p:nvSpPr>
          <p:cNvPr id="11" name="Rectangle 10"/>
          <p:cNvSpPr/>
          <p:nvPr/>
        </p:nvSpPr>
        <p:spPr>
          <a:xfrm>
            <a:off x="1469398" y="877302"/>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375561" y="387244"/>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solidFill>
                  <a:srgbClr val="0070C0"/>
                </a:solidFill>
                <a:latin typeface="AlternateGotNo2D" panose="00000500000000000000" pitchFamily="50" charset="0"/>
              </a:rPr>
              <a:t>Cross cutting themes</a:t>
            </a:r>
            <a:endParaRPr lang="en-GB" sz="3200" dirty="0">
              <a:latin typeface="AlternateGotNo2D" panose="00000500000000000000" pitchFamily="50" charset="0"/>
            </a:endParaRPr>
          </a:p>
        </p:txBody>
      </p:sp>
    </p:spTree>
    <p:extLst>
      <p:ext uri="{BB962C8B-B14F-4D97-AF65-F5344CB8AC3E}">
        <p14:creationId xmlns:p14="http://schemas.microsoft.com/office/powerpoint/2010/main" val="134377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11" name="Rectangle 10"/>
          <p:cNvSpPr/>
          <p:nvPr/>
        </p:nvSpPr>
        <p:spPr>
          <a:xfrm>
            <a:off x="1375561" y="965341"/>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375561" y="387244"/>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solidFill>
                  <a:srgbClr val="0070C0"/>
                </a:solidFill>
                <a:latin typeface="AlternateGotNo2D" panose="00000500000000000000" pitchFamily="50" charset="0"/>
              </a:rPr>
              <a:t>What next?</a:t>
            </a:r>
            <a:endParaRPr lang="en-GB" sz="3200" dirty="0">
              <a:latin typeface="AlternateGotNo2D" panose="00000500000000000000" pitchFamily="50" charset="0"/>
            </a:endParaRPr>
          </a:p>
        </p:txBody>
      </p:sp>
      <p:sp>
        <p:nvSpPr>
          <p:cNvPr id="14" name="TextBox 13">
            <a:extLst>
              <a:ext uri="{FF2B5EF4-FFF2-40B4-BE49-F238E27FC236}">
                <a16:creationId xmlns:a16="http://schemas.microsoft.com/office/drawing/2014/main" id="{EE0907AC-E058-8EDF-FE74-178D91730E68}"/>
              </a:ext>
            </a:extLst>
          </p:cNvPr>
          <p:cNvSpPr txBox="1"/>
          <p:nvPr/>
        </p:nvSpPr>
        <p:spPr>
          <a:xfrm>
            <a:off x="1142949" y="1141232"/>
            <a:ext cx="6419324" cy="3302764"/>
          </a:xfrm>
          <a:prstGeom prst="rect">
            <a:avLst/>
          </a:prstGeom>
          <a:noFill/>
        </p:spPr>
        <p:txBody>
          <a:bodyPr wrap="square">
            <a:spAutoFit/>
          </a:bodyPr>
          <a:lstStyle/>
          <a:p>
            <a:pPr marL="342900" lvl="0" indent="-342900">
              <a:lnSpc>
                <a:spcPct val="107000"/>
              </a:lnSpc>
              <a:buFont typeface="Arial" panose="020B0604020202020204" pitchFamily="34" charset="0"/>
              <a:buChar char="•"/>
            </a:pPr>
            <a:r>
              <a:rPr lang="en-GB" dirty="0">
                <a:solidFill>
                  <a:schemeClr val="tx1"/>
                </a:solidFill>
                <a:latin typeface="+mn-lt"/>
                <a:ea typeface="Calibri" panose="020F0502020204030204" pitchFamily="34" charset="0"/>
                <a:cs typeface="Calibri" panose="020F0502020204030204" pitchFamily="34" charset="0"/>
              </a:rPr>
              <a:t>C</a:t>
            </a:r>
            <a:r>
              <a:rPr lang="en-GB" dirty="0">
                <a:solidFill>
                  <a:schemeClr val="tx1"/>
                </a:solidFill>
                <a:effectLst/>
                <a:latin typeface="+mn-lt"/>
                <a:ea typeface="Calibri" panose="020F0502020204030204" pitchFamily="34" charset="0"/>
                <a:cs typeface="Calibri" panose="020F0502020204030204" pitchFamily="34" charset="0"/>
              </a:rPr>
              <a:t>ontinued strong stakeholder engagement </a:t>
            </a:r>
          </a:p>
          <a:p>
            <a:pPr marL="342900" indent="-342900">
              <a:lnSpc>
                <a:spcPct val="107000"/>
              </a:lnSpc>
              <a:buFont typeface="Arial" panose="020B0604020202020204" pitchFamily="34" charset="0"/>
              <a:buChar char="•"/>
            </a:pPr>
            <a:r>
              <a:rPr lang="en-GB" dirty="0">
                <a:solidFill>
                  <a:schemeClr val="tx1"/>
                </a:solidFill>
                <a:effectLst/>
                <a:latin typeface="+mn-lt"/>
                <a:ea typeface="Calibri" panose="020F0502020204030204" pitchFamily="34" charset="0"/>
                <a:cs typeface="Calibri" panose="020F0502020204030204" pitchFamily="34" charset="0"/>
              </a:rPr>
              <a:t>Career Choices – Green Skills</a:t>
            </a:r>
          </a:p>
          <a:p>
            <a:pPr marL="342900" indent="-342900">
              <a:lnSpc>
                <a:spcPct val="107000"/>
              </a:lnSpc>
              <a:buFont typeface="Arial" panose="020B0604020202020204" pitchFamily="34" charset="0"/>
              <a:buChar char="•"/>
            </a:pPr>
            <a:r>
              <a:rPr lang="en-GB" dirty="0">
                <a:solidFill>
                  <a:schemeClr val="tx1"/>
                </a:solidFill>
                <a:effectLst/>
                <a:latin typeface="+mn-lt"/>
                <a:ea typeface="Calibri" panose="020F0502020204030204" pitchFamily="34" charset="0"/>
                <a:cs typeface="Calibri" panose="020F0502020204030204" pitchFamily="34" charset="0"/>
              </a:rPr>
              <a:t>Development of a Net Zero Skills Hub </a:t>
            </a:r>
          </a:p>
          <a:p>
            <a:pPr marL="342900" indent="-342900">
              <a:lnSpc>
                <a:spcPct val="107000"/>
              </a:lnSpc>
              <a:buFont typeface="Arial" panose="020B0604020202020204" pitchFamily="34" charset="0"/>
              <a:buChar char="•"/>
            </a:pPr>
            <a:r>
              <a:rPr lang="en-GB" dirty="0">
                <a:solidFill>
                  <a:schemeClr val="tx1"/>
                </a:solidFill>
                <a:latin typeface="+mn-lt"/>
                <a:ea typeface="Calibri" panose="020F0502020204030204" pitchFamily="34" charset="0"/>
                <a:cs typeface="Calibri" panose="020F0502020204030204" pitchFamily="34" charset="0"/>
              </a:rPr>
              <a:t>Skills System development options </a:t>
            </a:r>
          </a:p>
          <a:p>
            <a:pPr marL="342900" indent="-342900">
              <a:lnSpc>
                <a:spcPct val="107000"/>
              </a:lnSpc>
              <a:buFont typeface="Arial" panose="020B0604020202020204" pitchFamily="34" charset="0"/>
              <a:buChar char="•"/>
            </a:pPr>
            <a:r>
              <a:rPr lang="en-GB" dirty="0">
                <a:solidFill>
                  <a:schemeClr val="tx1"/>
                </a:solidFill>
                <a:effectLst/>
                <a:latin typeface="+mn-lt"/>
                <a:ea typeface="Calibri" panose="020F0502020204030204" pitchFamily="34" charset="0"/>
                <a:cs typeface="Calibri" panose="020F0502020204030204" pitchFamily="34" charset="0"/>
              </a:rPr>
              <a:t>Transferrable skills </a:t>
            </a:r>
            <a:r>
              <a:rPr lang="en-GB" dirty="0">
                <a:solidFill>
                  <a:schemeClr val="tx1"/>
                </a:solidFill>
                <a:latin typeface="+mn-lt"/>
                <a:ea typeface="Calibri" panose="020F0502020204030204" pitchFamily="34" charset="0"/>
                <a:cs typeface="Calibri" panose="020F0502020204030204" pitchFamily="34" charset="0"/>
              </a:rPr>
              <a:t>development </a:t>
            </a:r>
            <a:endParaRPr lang="en-GB" dirty="0">
              <a:solidFill>
                <a:schemeClr val="tx1"/>
              </a:solidFill>
              <a:effectLst/>
              <a:latin typeface="+mn-lt"/>
              <a:ea typeface="Calibri" panose="020F0502020204030204" pitchFamily="34" charset="0"/>
              <a:cs typeface="Calibri" panose="020F0502020204030204" pitchFamily="34" charset="0"/>
            </a:endParaRPr>
          </a:p>
          <a:p>
            <a:pPr marL="342900" indent="-342900">
              <a:lnSpc>
                <a:spcPct val="107000"/>
              </a:lnSpc>
              <a:buFont typeface="Arial" panose="020B0604020202020204" pitchFamily="34" charset="0"/>
              <a:buChar char="•"/>
            </a:pPr>
            <a:r>
              <a:rPr lang="en-GB" dirty="0">
                <a:solidFill>
                  <a:schemeClr val="tx1"/>
                </a:solidFill>
                <a:latin typeface="+mn-lt"/>
                <a:ea typeface="Calibri" panose="020F0502020204030204" pitchFamily="34" charset="0"/>
                <a:cs typeface="Calibri" panose="020F0502020204030204" pitchFamily="34" charset="0"/>
              </a:rPr>
              <a:t>Communication Working Group established </a:t>
            </a:r>
          </a:p>
          <a:p>
            <a:pPr marL="342900" indent="-342900">
              <a:lnSpc>
                <a:spcPct val="107000"/>
              </a:lnSpc>
              <a:buFont typeface="Arial" panose="020B0604020202020204" pitchFamily="34" charset="0"/>
              <a:buChar char="•"/>
            </a:pPr>
            <a:r>
              <a:rPr lang="en-GB" dirty="0">
                <a:solidFill>
                  <a:schemeClr val="tx1"/>
                </a:solidFill>
                <a:latin typeface="+mn-lt"/>
                <a:ea typeface="Calibri" panose="020F0502020204030204" pitchFamily="34" charset="0"/>
                <a:cs typeface="Calibri" panose="020F0502020204030204" pitchFamily="34" charset="0"/>
              </a:rPr>
              <a:t>A</a:t>
            </a:r>
            <a:r>
              <a:rPr lang="en-GB" dirty="0">
                <a:solidFill>
                  <a:schemeClr val="tx1"/>
                </a:solidFill>
                <a:effectLst/>
                <a:latin typeface="+mn-lt"/>
                <a:ea typeface="Calibri" panose="020F0502020204030204" pitchFamily="34" charset="0"/>
                <a:cs typeface="Calibri" panose="020F0502020204030204" pitchFamily="34" charset="0"/>
              </a:rPr>
              <a:t>wareness raising – public/employers/sectors/learning providers etc. </a:t>
            </a:r>
            <a:endParaRPr lang="en-GB" dirty="0">
              <a:solidFill>
                <a:schemeClr val="tx1"/>
              </a:solidFill>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GB" dirty="0">
                <a:solidFill>
                  <a:schemeClr val="tx1"/>
                </a:solidFill>
                <a:effectLst/>
                <a:latin typeface="+mn-lt"/>
                <a:ea typeface="Calibri" panose="020F0502020204030204" pitchFamily="34" charset="0"/>
                <a:cs typeface="Calibri" panose="020F0502020204030204" pitchFamily="34" charset="0"/>
              </a:rPr>
              <a:t>Continue cross-policy linkages </a:t>
            </a:r>
            <a:endParaRPr lang="en-GB" dirty="0">
              <a:solidFill>
                <a:schemeClr val="tx1"/>
              </a:solidFill>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n-GB" dirty="0">
                <a:solidFill>
                  <a:schemeClr val="tx1"/>
                </a:solidFill>
                <a:effectLst/>
                <a:latin typeface="+mn-lt"/>
                <a:ea typeface="Calibri" panose="020F0502020204030204" pitchFamily="34" charset="0"/>
                <a:cs typeface="Calibri" panose="020F0502020204030204" pitchFamily="34" charset="0"/>
              </a:rPr>
              <a:t>Clarity from stakeholders on the ‘gaps’ that exist in provision and skills</a:t>
            </a:r>
          </a:p>
          <a:p>
            <a:pPr marL="342900" indent="-342900">
              <a:lnSpc>
                <a:spcPct val="107000"/>
              </a:lnSpc>
              <a:buFont typeface="Arial" panose="020B0604020202020204" pitchFamily="34" charset="0"/>
              <a:buChar char="•"/>
            </a:pPr>
            <a:r>
              <a:rPr lang="en-GB" dirty="0">
                <a:solidFill>
                  <a:schemeClr val="tx1"/>
                </a:solidFill>
                <a:latin typeface="+mn-lt"/>
                <a:ea typeface="Calibri" panose="020F0502020204030204" pitchFamily="34" charset="0"/>
                <a:cs typeface="Calibri" panose="020F0502020204030204" pitchFamily="34" charset="0"/>
              </a:rPr>
              <a:t>Pilot implemented to test initial findings </a:t>
            </a:r>
          </a:p>
          <a:p>
            <a:pPr marL="342900" indent="-342900">
              <a:lnSpc>
                <a:spcPct val="107000"/>
              </a:lnSpc>
              <a:buFont typeface="Arial" panose="020B0604020202020204" pitchFamily="34" charset="0"/>
              <a:buChar char="•"/>
            </a:pPr>
            <a:r>
              <a:rPr lang="en-GB" dirty="0">
                <a:solidFill>
                  <a:schemeClr val="tx1"/>
                </a:solidFill>
                <a:latin typeface="+mn-lt"/>
                <a:ea typeface="Calibri" panose="020F0502020204030204" pitchFamily="34" charset="0"/>
                <a:cs typeface="Calibri" panose="020F0502020204030204" pitchFamily="34" charset="0"/>
              </a:rPr>
              <a:t>Sector Roadmap - Sector skills / competencies need and demand clearly mapped </a:t>
            </a:r>
          </a:p>
          <a:p>
            <a:pPr marL="342900" lvl="0" indent="-342900">
              <a:lnSpc>
                <a:spcPct val="107000"/>
              </a:lnSpc>
              <a:buFont typeface="Arial" panose="020B0604020202020204" pitchFamily="34" charset="0"/>
              <a:buChar char="•"/>
            </a:pPr>
            <a:endParaRPr lang="en-GB" dirty="0">
              <a:solidFill>
                <a:schemeClr val="tx1"/>
              </a:solidFill>
              <a:effectLst/>
              <a:latin typeface="+mn-lt"/>
              <a:ea typeface="Calibri" panose="020F0502020204030204" pitchFamily="34" charset="0"/>
              <a:cs typeface="Calibri" panose="020F0502020204030204" pitchFamily="34" charset="0"/>
            </a:endParaRPr>
          </a:p>
          <a:p>
            <a:pPr marL="342900" lvl="0" indent="-342900">
              <a:lnSpc>
                <a:spcPct val="107000"/>
              </a:lnSpc>
              <a:buFont typeface="Arial" panose="020B0604020202020204" pitchFamily="34" charset="0"/>
              <a:buChar char="•"/>
            </a:pPr>
            <a:endParaRPr lang="en-GB" dirty="0">
              <a:solidFill>
                <a:schemeClr val="tx1"/>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861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211;p25"/>
          <p:cNvGrpSpPr/>
          <p:nvPr/>
        </p:nvGrpSpPr>
        <p:grpSpPr>
          <a:xfrm>
            <a:off x="-19252" y="-12901"/>
            <a:ext cx="2186581" cy="2302928"/>
            <a:chOff x="497750" y="2991250"/>
            <a:chExt cx="946654" cy="997025"/>
          </a:xfrm>
        </p:grpSpPr>
        <p:sp>
          <p:nvSpPr>
            <p:cNvPr id="3"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4"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grpSp>
        <p:nvGrpSpPr>
          <p:cNvPr id="5" name="Google Shape;211;p25"/>
          <p:cNvGrpSpPr/>
          <p:nvPr/>
        </p:nvGrpSpPr>
        <p:grpSpPr>
          <a:xfrm rot="10800000">
            <a:off x="6957419" y="2840572"/>
            <a:ext cx="2186581" cy="2302928"/>
            <a:chOff x="497750" y="2991250"/>
            <a:chExt cx="946654" cy="997025"/>
          </a:xfrm>
        </p:grpSpPr>
        <p:sp>
          <p:nvSpPr>
            <p:cNvPr id="6" name="Google Shape;212;p25"/>
            <p:cNvSpPr/>
            <p:nvPr/>
          </p:nvSpPr>
          <p:spPr>
            <a:xfrm>
              <a:off x="497750" y="2994700"/>
              <a:ext cx="908975" cy="993575"/>
            </a:xfrm>
            <a:custGeom>
              <a:avLst/>
              <a:gdLst/>
              <a:ahLst/>
              <a:cxnLst/>
              <a:rect l="l" t="t" r="r" b="b"/>
              <a:pathLst>
                <a:path w="36359" h="39743" extrusionOk="0">
                  <a:moveTo>
                    <a:pt x="36359" y="0"/>
                  </a:moveTo>
                  <a:lnTo>
                    <a:pt x="36359" y="0"/>
                  </a:lnTo>
                  <a:cubicBezTo>
                    <a:pt x="18660" y="3018"/>
                    <a:pt x="6952" y="10976"/>
                    <a:pt x="1" y="17699"/>
                  </a:cubicBezTo>
                  <a:lnTo>
                    <a:pt x="1" y="39742"/>
                  </a:lnTo>
                  <a:cubicBezTo>
                    <a:pt x="1967" y="32013"/>
                    <a:pt x="9834" y="10473"/>
                    <a:pt x="36359" y="0"/>
                  </a:cubicBezTo>
                  <a:close/>
                </a:path>
              </a:pathLst>
            </a:custGeom>
            <a:gradFill>
              <a:gsLst>
                <a:gs pos="100000">
                  <a:srgbClr val="00B0F0"/>
                </a:gs>
                <a:gs pos="100000">
                  <a:srgbClr val="EE801E"/>
                </a:gs>
                <a:gs pos="100000">
                  <a:srgbClr val="DC6C3C"/>
                </a:gs>
              </a:gsLst>
              <a:lin ang="5400012" scaled="0"/>
            </a:gradFill>
            <a:ln>
              <a:noFill/>
            </a:ln>
          </p:spPr>
          <p:txBody>
            <a:bodyPr spcFirstLastPara="1" wrap="square" lIns="91425" tIns="91425" rIns="91425" bIns="91425" anchor="ctr" anchorCtr="0">
              <a:noAutofit/>
            </a:bodyPr>
            <a:lstStyle/>
            <a:p>
              <a:endParaRPr/>
            </a:p>
          </p:txBody>
        </p:sp>
        <p:sp>
          <p:nvSpPr>
            <p:cNvPr id="7" name="Google Shape;213;p25"/>
            <p:cNvSpPr/>
            <p:nvPr/>
          </p:nvSpPr>
          <p:spPr>
            <a:xfrm>
              <a:off x="497750" y="2991250"/>
              <a:ext cx="946654" cy="454130"/>
            </a:xfrm>
            <a:custGeom>
              <a:avLst/>
              <a:gdLst/>
              <a:ahLst/>
              <a:cxnLst/>
              <a:rect l="l" t="t" r="r" b="b"/>
              <a:pathLst>
                <a:path w="37182" h="17837" extrusionOk="0">
                  <a:moveTo>
                    <a:pt x="1" y="1"/>
                  </a:moveTo>
                  <a:lnTo>
                    <a:pt x="1" y="17837"/>
                  </a:lnTo>
                  <a:cubicBezTo>
                    <a:pt x="6952" y="11114"/>
                    <a:pt x="18660" y="3156"/>
                    <a:pt x="36359" y="138"/>
                  </a:cubicBezTo>
                  <a:lnTo>
                    <a:pt x="37182" y="1"/>
                  </a:lnTo>
                  <a:close/>
                </a:path>
              </a:pathLst>
            </a:custGeom>
            <a:solidFill>
              <a:srgbClr val="0070C0"/>
            </a:solidFill>
            <a:ln>
              <a:noFill/>
            </a:ln>
          </p:spPr>
          <p:txBody>
            <a:bodyPr spcFirstLastPara="1" wrap="square" lIns="91425" tIns="91425" rIns="91425" bIns="91425" anchor="ctr" anchorCtr="0">
              <a:noAutofit/>
            </a:bodyPr>
            <a:lstStyle/>
            <a:p>
              <a:endParaRPr/>
            </a:p>
          </p:txBody>
        </p:sp>
      </p:grpSp>
      <p:sp>
        <p:nvSpPr>
          <p:cNvPr id="9" name="Google Shape;630;p32"/>
          <p:cNvSpPr txBox="1">
            <a:spLocks/>
          </p:cNvSpPr>
          <p:nvPr/>
        </p:nvSpPr>
        <p:spPr>
          <a:xfrm>
            <a:off x="834196" y="1009051"/>
            <a:ext cx="7088106" cy="3085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298450" algn="l" rtl="0">
              <a:lnSpc>
                <a:spcPct val="100000"/>
              </a:lnSpc>
              <a:spcBef>
                <a:spcPts val="0"/>
              </a:spcBef>
              <a:spcAft>
                <a:spcPts val="0"/>
              </a:spcAft>
              <a:buClr>
                <a:srgbClr val="FFFFFF"/>
              </a:buClr>
              <a:buSzPts val="1100"/>
              <a:buFont typeface="Roboto"/>
              <a:buAutoNum type="arabicPeriod"/>
              <a:defRPr sz="1200" b="0" i="0" u="none" strike="noStrike" cap="none">
                <a:solidFill>
                  <a:srgbClr val="FFFFFF"/>
                </a:solidFill>
                <a:latin typeface="Roboto"/>
                <a:ea typeface="Roboto"/>
                <a:cs typeface="Roboto"/>
                <a:sym typeface="Roboto"/>
              </a:defRPr>
            </a:lvl1pPr>
            <a:lvl2pPr marL="914400" marR="0" lvl="1" indent="-330200" algn="l" rtl="0">
              <a:lnSpc>
                <a:spcPct val="115000"/>
              </a:lnSpc>
              <a:spcBef>
                <a:spcPts val="0"/>
              </a:spcBef>
              <a:spcAft>
                <a:spcPts val="0"/>
              </a:spcAft>
              <a:buClr>
                <a:srgbClr val="FFFFFF"/>
              </a:buClr>
              <a:buSzPts val="1600"/>
              <a:buFont typeface="Muli Regular"/>
              <a:buAutoNum type="alphaLcPeriod"/>
              <a:defRPr sz="1600" b="0" i="0" u="none" strike="noStrike" cap="none">
                <a:solidFill>
                  <a:srgbClr val="FFFFFF"/>
                </a:solidFill>
                <a:latin typeface="Roboto"/>
                <a:ea typeface="Roboto"/>
                <a:cs typeface="Roboto"/>
                <a:sym typeface="Roboto"/>
              </a:defRPr>
            </a:lvl2pPr>
            <a:lvl3pPr marL="1371600" marR="0" lvl="2"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a:ea typeface="Roboto"/>
                <a:cs typeface="Roboto"/>
                <a:sym typeface="Roboto"/>
              </a:defRPr>
            </a:lvl3pPr>
            <a:lvl4pPr marL="1828800" marR="0" lvl="3"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4pPr>
            <a:lvl5pPr marL="2286000" marR="0" lvl="4"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5pPr>
            <a:lvl6pPr marL="2743200" marR="0" lvl="5" indent="-330200" algn="l" rtl="0">
              <a:lnSpc>
                <a:spcPct val="115000"/>
              </a:lnSpc>
              <a:spcBef>
                <a:spcPts val="1600"/>
              </a:spcBef>
              <a:spcAft>
                <a:spcPts val="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6pPr>
            <a:lvl7pPr marL="3200400" marR="0" lvl="6" indent="-330200" algn="l" rtl="0">
              <a:lnSpc>
                <a:spcPct val="115000"/>
              </a:lnSpc>
              <a:spcBef>
                <a:spcPts val="1600"/>
              </a:spcBef>
              <a:spcAft>
                <a:spcPts val="0"/>
              </a:spcAft>
              <a:buClr>
                <a:srgbClr val="FFFFFF"/>
              </a:buClr>
              <a:buSzPts val="1600"/>
              <a:buFont typeface="Muli Regular"/>
              <a:buAutoNum type="arabicPeriod"/>
              <a:defRPr sz="1600" b="0" i="0" u="none" strike="noStrike" cap="none">
                <a:solidFill>
                  <a:srgbClr val="FFFFFF"/>
                </a:solidFill>
                <a:latin typeface="Roboto Light"/>
                <a:ea typeface="Roboto Light"/>
                <a:cs typeface="Roboto Light"/>
                <a:sym typeface="Roboto Light"/>
              </a:defRPr>
            </a:lvl7pPr>
            <a:lvl8pPr marL="3657600" marR="0" lvl="7" indent="-330200" algn="l" rtl="0">
              <a:lnSpc>
                <a:spcPct val="115000"/>
              </a:lnSpc>
              <a:spcBef>
                <a:spcPts val="1600"/>
              </a:spcBef>
              <a:spcAft>
                <a:spcPts val="0"/>
              </a:spcAft>
              <a:buClr>
                <a:srgbClr val="FFFFFF"/>
              </a:buClr>
              <a:buSzPts val="1600"/>
              <a:buFont typeface="Muli Regular"/>
              <a:buAutoNum type="alphaLcPeriod"/>
              <a:defRPr sz="1600" b="0" i="0" u="none" strike="noStrike" cap="none">
                <a:solidFill>
                  <a:srgbClr val="FFFFFF"/>
                </a:solidFill>
                <a:latin typeface="Roboto Light"/>
                <a:ea typeface="Roboto Light"/>
                <a:cs typeface="Roboto Light"/>
                <a:sym typeface="Roboto Light"/>
              </a:defRPr>
            </a:lvl8pPr>
            <a:lvl9pPr marL="4114800" marR="0" lvl="8" indent="-330200" algn="l" rtl="0">
              <a:lnSpc>
                <a:spcPct val="115000"/>
              </a:lnSpc>
              <a:spcBef>
                <a:spcPts val="1600"/>
              </a:spcBef>
              <a:spcAft>
                <a:spcPts val="1600"/>
              </a:spcAft>
              <a:buClr>
                <a:srgbClr val="FFFFFF"/>
              </a:buClr>
              <a:buSzPts val="1600"/>
              <a:buFont typeface="Muli Regular"/>
              <a:buAutoNum type="romanLcPeriod"/>
              <a:defRPr sz="1600" b="0" i="0" u="none" strike="noStrike" cap="none">
                <a:solidFill>
                  <a:srgbClr val="FFFFFF"/>
                </a:solidFill>
                <a:latin typeface="Roboto Light"/>
                <a:ea typeface="Roboto Light"/>
                <a:cs typeface="Roboto Light"/>
                <a:sym typeface="Roboto Light"/>
              </a:defRPr>
            </a:lvl9pPr>
          </a:lstStyle>
          <a:p>
            <a:pPr marL="285750" indent="-285750">
              <a:lnSpc>
                <a:spcPct val="107000"/>
              </a:lnSpc>
              <a:buClrTx/>
              <a:buFont typeface="Arial" panose="020B0604020202020204" pitchFamily="34" charset="0"/>
              <a:buChar char="•"/>
            </a:pPr>
            <a:r>
              <a:rPr lang="en-GB" sz="1600" dirty="0">
                <a:solidFill>
                  <a:schemeClr val="tx1"/>
                </a:solidFill>
                <a:latin typeface="+mn-lt"/>
                <a:ea typeface="Calibri" panose="020F0502020204030204" pitchFamily="34" charset="0"/>
                <a:cs typeface="Calibri" panose="020F0502020204030204" pitchFamily="34" charset="0"/>
              </a:rPr>
              <a:t>Communications Working Group established – September 2022</a:t>
            </a:r>
          </a:p>
          <a:p>
            <a:pPr marL="0" indent="0">
              <a:lnSpc>
                <a:spcPct val="107000"/>
              </a:lnSpc>
              <a:buClrTx/>
              <a:buNone/>
            </a:pPr>
            <a:endParaRPr lang="en-GB" sz="1600" dirty="0">
              <a:solidFill>
                <a:schemeClr val="tx1"/>
              </a:solidFill>
              <a:effectLst/>
              <a:latin typeface="+mn-lt"/>
              <a:ea typeface="Calibri" panose="020F0502020204030204" pitchFamily="34" charset="0"/>
              <a:cs typeface="Calibri" panose="020F0502020204030204" pitchFamily="34" charset="0"/>
            </a:endParaRPr>
          </a:p>
          <a:p>
            <a:pPr marL="285750" lvl="0" indent="-285750">
              <a:lnSpc>
                <a:spcPct val="107000"/>
              </a:lnSpc>
              <a:buClrTx/>
              <a:buFont typeface="Arial" panose="020B0604020202020204" pitchFamily="34" charset="0"/>
              <a:buChar char="•"/>
            </a:pPr>
            <a:r>
              <a:rPr lang="en-GB" sz="1600" dirty="0">
                <a:solidFill>
                  <a:schemeClr val="tx1"/>
                </a:solidFill>
                <a:latin typeface="+mn-lt"/>
                <a:ea typeface="Calibri" panose="020F0502020204030204" pitchFamily="34" charset="0"/>
                <a:cs typeface="Calibri" panose="020F0502020204030204" pitchFamily="34" charset="0"/>
              </a:rPr>
              <a:t>Wales Centre for Public Policy research and findings – October 2022</a:t>
            </a:r>
          </a:p>
          <a:p>
            <a:pPr marL="285750" lvl="0" indent="-285750">
              <a:lnSpc>
                <a:spcPct val="107000"/>
              </a:lnSpc>
              <a:buClrTx/>
              <a:buFont typeface="Arial" panose="020B0604020202020204" pitchFamily="34" charset="0"/>
              <a:buChar char="•"/>
            </a:pPr>
            <a:endParaRPr lang="en-GB" sz="1600" dirty="0">
              <a:solidFill>
                <a:schemeClr val="tx1"/>
              </a:solidFill>
              <a:latin typeface="+mn-lt"/>
              <a:ea typeface="Calibri" panose="020F0502020204030204" pitchFamily="34" charset="0"/>
              <a:cs typeface="Calibri" panose="020F0502020204030204" pitchFamily="34" charset="0"/>
            </a:endParaRPr>
          </a:p>
          <a:p>
            <a:pPr marL="285750" lvl="0" indent="-285750">
              <a:lnSpc>
                <a:spcPct val="107000"/>
              </a:lnSpc>
              <a:buClrTx/>
              <a:buFont typeface="Arial" panose="020B0604020202020204" pitchFamily="34" charset="0"/>
              <a:buChar char="•"/>
            </a:pPr>
            <a:r>
              <a:rPr lang="en-GB" sz="1600" dirty="0">
                <a:solidFill>
                  <a:schemeClr val="tx1"/>
                </a:solidFill>
                <a:effectLst/>
                <a:latin typeface="+mn-lt"/>
                <a:ea typeface="Calibri" panose="020F0502020204030204" pitchFamily="34" charset="0"/>
                <a:cs typeface="Calibri" panose="020F0502020204030204" pitchFamily="34" charset="0"/>
              </a:rPr>
              <a:t>Research findings – October 2022</a:t>
            </a:r>
          </a:p>
          <a:p>
            <a:pPr marL="285750" lvl="0" indent="-285750">
              <a:lnSpc>
                <a:spcPct val="107000"/>
              </a:lnSpc>
              <a:buClrTx/>
              <a:buFont typeface="Arial" panose="020B0604020202020204" pitchFamily="34" charset="0"/>
              <a:buChar char="•"/>
            </a:pPr>
            <a:endParaRPr lang="en-GB" sz="1600" dirty="0">
              <a:solidFill>
                <a:schemeClr val="tx1"/>
              </a:solidFill>
              <a:effectLst/>
              <a:latin typeface="+mn-lt"/>
              <a:ea typeface="Calibri" panose="020F0502020204030204" pitchFamily="34" charset="0"/>
              <a:cs typeface="Calibri" panose="020F0502020204030204" pitchFamily="34" charset="0"/>
            </a:endParaRPr>
          </a:p>
          <a:p>
            <a:pPr marL="285750" lvl="0" indent="-285750">
              <a:lnSpc>
                <a:spcPct val="107000"/>
              </a:lnSpc>
              <a:buClrTx/>
              <a:buFont typeface="Arial" panose="020B0604020202020204" pitchFamily="34" charset="0"/>
              <a:buChar char="•"/>
            </a:pPr>
            <a:r>
              <a:rPr lang="en-GB" sz="1600" dirty="0">
                <a:solidFill>
                  <a:schemeClr val="tx1"/>
                </a:solidFill>
                <a:latin typeface="+mn-lt"/>
                <a:ea typeface="Calibri" panose="020F0502020204030204" pitchFamily="34" charset="0"/>
                <a:cs typeface="Calibri" panose="020F0502020204030204" pitchFamily="34" charset="0"/>
              </a:rPr>
              <a:t>External engagement meeting – October 2022</a:t>
            </a:r>
          </a:p>
          <a:p>
            <a:pPr marL="285750" lvl="0" indent="-285750">
              <a:lnSpc>
                <a:spcPct val="107000"/>
              </a:lnSpc>
              <a:buClrTx/>
              <a:buFont typeface="Arial" panose="020B0604020202020204" pitchFamily="34" charset="0"/>
              <a:buChar char="•"/>
            </a:pPr>
            <a:endParaRPr lang="en-GB" sz="1600" dirty="0">
              <a:solidFill>
                <a:schemeClr val="tx1"/>
              </a:solidFill>
              <a:effectLst/>
              <a:latin typeface="+mn-lt"/>
              <a:ea typeface="Calibri" panose="020F0502020204030204" pitchFamily="34" charset="0"/>
              <a:cs typeface="Calibri" panose="020F0502020204030204" pitchFamily="34" charset="0"/>
            </a:endParaRPr>
          </a:p>
          <a:p>
            <a:pPr marL="285750" lvl="0" indent="-285750">
              <a:lnSpc>
                <a:spcPct val="107000"/>
              </a:lnSpc>
              <a:buClrTx/>
              <a:buFont typeface="Arial" panose="020B0604020202020204" pitchFamily="34" charset="0"/>
              <a:buChar char="•"/>
            </a:pPr>
            <a:r>
              <a:rPr lang="en-GB" sz="1600" dirty="0">
                <a:solidFill>
                  <a:schemeClr val="tx1"/>
                </a:solidFill>
                <a:effectLst/>
                <a:latin typeface="+mn-lt"/>
                <a:ea typeface="Calibri" panose="020F0502020204030204" pitchFamily="34" charset="0"/>
                <a:cs typeface="Calibri" panose="020F0502020204030204" pitchFamily="34" charset="0"/>
              </a:rPr>
              <a:t>Cabinet - November 2022</a:t>
            </a:r>
          </a:p>
          <a:p>
            <a:pPr marL="285750" lvl="0" indent="-285750">
              <a:lnSpc>
                <a:spcPct val="107000"/>
              </a:lnSpc>
              <a:buClrTx/>
              <a:buFont typeface="Arial" panose="020B0604020202020204" pitchFamily="34" charset="0"/>
              <a:buChar char="•"/>
            </a:pPr>
            <a:endParaRPr lang="en-GB" sz="1600" dirty="0">
              <a:solidFill>
                <a:schemeClr val="tx1"/>
              </a:solidFill>
              <a:effectLst/>
              <a:latin typeface="+mn-lt"/>
              <a:ea typeface="Calibri" panose="020F0502020204030204" pitchFamily="34" charset="0"/>
              <a:cs typeface="Calibri" panose="020F0502020204030204" pitchFamily="34" charset="0"/>
            </a:endParaRPr>
          </a:p>
          <a:p>
            <a:pPr marL="285750" lvl="0" indent="-285750">
              <a:lnSpc>
                <a:spcPct val="107000"/>
              </a:lnSpc>
              <a:buClrTx/>
              <a:buFont typeface="Arial" panose="020B0604020202020204" pitchFamily="34" charset="0"/>
              <a:buChar char="•"/>
            </a:pPr>
            <a:r>
              <a:rPr lang="en-GB" sz="1600" dirty="0">
                <a:solidFill>
                  <a:schemeClr val="tx1"/>
                </a:solidFill>
                <a:latin typeface="+mn-lt"/>
                <a:ea typeface="Calibri" panose="020F0502020204030204" pitchFamily="34" charset="0"/>
                <a:cs typeface="Calibri" panose="020F0502020204030204" pitchFamily="34" charset="0"/>
              </a:rPr>
              <a:t>Publication - December 2022 </a:t>
            </a:r>
            <a:endParaRPr lang="en-GB" sz="1600" dirty="0">
              <a:solidFill>
                <a:schemeClr val="tx1"/>
              </a:solidFill>
              <a:effectLst/>
              <a:latin typeface="+mn-lt"/>
              <a:ea typeface="Calibri" panose="020F0502020204030204" pitchFamily="34" charset="0"/>
              <a:cs typeface="Times New Roman" panose="02020603050405020304" pitchFamily="18" charset="0"/>
            </a:endParaRPr>
          </a:p>
          <a:p>
            <a:pPr marL="285750" lvl="0" indent="-285750">
              <a:lnSpc>
                <a:spcPct val="107000"/>
              </a:lnSpc>
              <a:buClrTx/>
              <a:buFont typeface="Arial" panose="020B0604020202020204" pitchFamily="34" charset="0"/>
              <a:buChar char="•"/>
            </a:pPr>
            <a:endParaRPr lang="en-GB" sz="1600" dirty="0">
              <a:solidFill>
                <a:schemeClr val="tx1"/>
              </a:solidFill>
              <a:effectLst/>
              <a:latin typeface="+mn-lt"/>
              <a:ea typeface="Calibri" panose="020F0502020204030204" pitchFamily="34" charset="0"/>
              <a:cs typeface="Times New Roman" panose="02020603050405020304" pitchFamily="18" charset="0"/>
            </a:endParaRPr>
          </a:p>
        </p:txBody>
      </p:sp>
      <p:sp>
        <p:nvSpPr>
          <p:cNvPr id="11" name="Rectangle 10"/>
          <p:cNvSpPr/>
          <p:nvPr/>
        </p:nvSpPr>
        <p:spPr>
          <a:xfrm>
            <a:off x="1268930" y="858193"/>
            <a:ext cx="7674602" cy="49670"/>
          </a:xfrm>
          <a:prstGeom prst="rect">
            <a:avLst/>
          </a:prstGeom>
          <a:gradFill flip="none" rotWithShape="1">
            <a:gsLst>
              <a:gs pos="100000">
                <a:srgbClr val="00B0F0"/>
              </a:gs>
              <a:gs pos="100000">
                <a:srgbClr val="EA6712"/>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Google Shape;629;p32"/>
          <p:cNvSpPr txBox="1">
            <a:spLocks/>
          </p:cNvSpPr>
          <p:nvPr/>
        </p:nvSpPr>
        <p:spPr>
          <a:xfrm>
            <a:off x="1481815" y="218659"/>
            <a:ext cx="7780857" cy="6564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600"/>
              </a:lnSpc>
            </a:pPr>
            <a:r>
              <a:rPr lang="en-GB" sz="3200" dirty="0">
                <a:solidFill>
                  <a:srgbClr val="0070C0"/>
                </a:solidFill>
                <a:latin typeface="AlternateGotNo2D" panose="00000500000000000000" pitchFamily="50" charset="0"/>
              </a:rPr>
              <a:t>Timescales</a:t>
            </a:r>
          </a:p>
          <a:p>
            <a:pPr>
              <a:lnSpc>
                <a:spcPts val="2600"/>
              </a:lnSpc>
            </a:pPr>
            <a:endParaRPr lang="en-GB" sz="3200" dirty="0">
              <a:latin typeface="AlternateGotNo2D" panose="00000500000000000000" pitchFamily="50" charset="0"/>
            </a:endParaRPr>
          </a:p>
        </p:txBody>
      </p:sp>
    </p:spTree>
    <p:extLst>
      <p:ext uri="{BB962C8B-B14F-4D97-AF65-F5344CB8AC3E}">
        <p14:creationId xmlns:p14="http://schemas.microsoft.com/office/powerpoint/2010/main" val="37109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bstract Orang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FF3C5B18883D4E21973B57C2EEED7FD1" version="1.0.0">
  <systemFields>
    <field name="Objective-Id">
      <value order="0">A42139523</value>
    </field>
    <field name="Objective-Title">
      <value order="0">Net Zero Skills Wales TUC</value>
    </field>
    <field name="Objective-Description">
      <value order="0"/>
    </field>
    <field name="Objective-CreationStamp">
      <value order="0">2022-09-14T16:20:16Z</value>
    </field>
    <field name="Objective-IsApproved">
      <value order="0">false</value>
    </field>
    <field name="Objective-IsPublished">
      <value order="0">true</value>
    </field>
    <field name="Objective-DatePublished">
      <value order="0">2022-09-14T17:31:12Z</value>
    </field>
    <field name="Objective-ModificationStamp">
      <value order="0">2022-09-14T17:31:12Z</value>
    </field>
    <field name="Objective-Owner">
      <value order="0">Davidson, Heather (ESJWL - Social Partnership &amp; Fair Work)</value>
    </field>
    <field name="Objective-Path">
      <value order="0">Objective Global Folder:Business File Plan:WG Organisational Groups:NEW - Post April 2022 - Education, Social Justice &amp; Welsh Language:Education, Social Justice &amp; Welsh Language (ESJWL) - SHELL - Employability &amp; Skills:1 - Save:Net Zero Wales - SHELL:ESJWL - Employability &amp; Skills Division - Net Zero Wales - SHELL</value>
    </field>
    <field name="Objective-Parent">
      <value order="0">ESJWL - Employability &amp; Skills Division - Net Zero Wales - SHELL</value>
    </field>
    <field name="Objective-State">
      <value order="0">Published</value>
    </field>
    <field name="Objective-VersionId">
      <value order="0">vA80603032</value>
    </field>
    <field name="Objective-Version">
      <value order="0">1.0</value>
    </field>
    <field name="Objective-VersionNumber">
      <value order="0">2</value>
    </field>
    <field name="Objective-VersionComment">
      <value order="0">Version 2</value>
    </field>
    <field name="Objective-FileNumber">
      <value order="0">qA1543598</value>
    </field>
    <field name="Objective-Classification">
      <value order="0">Official</value>
    </field>
    <field name="Objective-Caveats">
      <value order="0"/>
    </field>
  </systemFields>
  <catalogues>
    <catalogue name="Document Type Catalogue" type="type" ori="id:cA14">
      <field name="Objective-Date Acquired">
        <value order="0"/>
      </field>
      <field name="Objective-Official Translation">
        <value order="0"/>
      </field>
      <field name="Objective-Connect Creator">
        <value order="0"/>
      </field>
    </catalogue>
  </catalogues>
</metadat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F521203481E4B479D909EEFB4432167" ma:contentTypeVersion="10" ma:contentTypeDescription="Create a new document." ma:contentTypeScope="" ma:versionID="c423b713ccf69a4dcb321f7693312a2b">
  <xsd:schema xmlns:xsd="http://www.w3.org/2001/XMLSchema" xmlns:xs="http://www.w3.org/2001/XMLSchema" xmlns:p="http://schemas.microsoft.com/office/2006/metadata/properties" xmlns:ns2="9e6f5a96-1a77-4884-8838-21e19de3668d" targetNamespace="http://schemas.microsoft.com/office/2006/metadata/properties" ma:root="true" ma:fieldsID="4f737f57f60999e9bb3a97f0c27bfe5e" ns2:_="">
    <xsd:import namespace="9e6f5a96-1a77-4884-8838-21e19de366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6f5a96-1a77-4884-8838-21e19de366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customXml/itemProps2.xml><?xml version="1.0" encoding="utf-8"?>
<ds:datastoreItem xmlns:ds="http://schemas.openxmlformats.org/officeDocument/2006/customXml" ds:itemID="{EAAE1B8E-CB6C-4FAC-B90A-9C15E856E6C6}">
  <ds:schemaRefs>
    <ds:schemaRef ds:uri="http://schemas.microsoft.com/sharepoint/v3/contenttype/forms"/>
  </ds:schemaRefs>
</ds:datastoreItem>
</file>

<file path=customXml/itemProps3.xml><?xml version="1.0" encoding="utf-8"?>
<ds:datastoreItem xmlns:ds="http://schemas.openxmlformats.org/officeDocument/2006/customXml" ds:itemID="{9F4A7D37-0B07-4B35-A7F8-6EF5C19BADE4}">
  <ds:schemaRefs>
    <ds:schemaRef ds:uri="http://purl.org/dc/elements/1.1/"/>
    <ds:schemaRef ds:uri="http://schemas.microsoft.com/office/2006/metadata/properties"/>
    <ds:schemaRef ds:uri="9e6f5a96-1a77-4884-8838-21e19de3668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4.xml><?xml version="1.0" encoding="utf-8"?>
<ds:datastoreItem xmlns:ds="http://schemas.openxmlformats.org/officeDocument/2006/customXml" ds:itemID="{16D785CD-1C92-4872-AB54-D0519A94F7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6f5a96-1a77-4884-8838-21e19de366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2171</TotalTime>
  <Words>935</Words>
  <Application>Microsoft Office PowerPoint</Application>
  <PresentationFormat>On-screen Show (16:9)</PresentationFormat>
  <Paragraphs>114</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AlternateGotNo2D</vt:lpstr>
      <vt:lpstr>Arial</vt:lpstr>
      <vt:lpstr>Arvo</vt:lpstr>
      <vt:lpstr>Calibri</vt:lpstr>
      <vt:lpstr>Nunito Light</vt:lpstr>
      <vt:lpstr>Roboto</vt:lpstr>
      <vt:lpstr>Times New Roman</vt:lpstr>
      <vt:lpstr>Wingdings</vt:lpstr>
      <vt:lpstr>Abstract Orange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Edmunds, Robert (Communications)</dc:creator>
  <cp:lastModifiedBy>Davidson, Heather (ESJWL - Social Partnership &amp; Fair Work)</cp:lastModifiedBy>
  <cp:revision>172</cp:revision>
  <dcterms:modified xsi:type="dcterms:W3CDTF">2022-09-15T08:12:28Z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0x0101001F521203481E4B479D909EEFB4432167</vt:lpwstr>
  </property>
  <property fmtid="{D5CDD505-2E9C-101B-9397-08002B2CF9AE}" pid="3" name="Objective-Id">
    <vt:lpwstr>A42139523</vt:lpwstr>
  </property>
  <property fmtid="{D5CDD505-2E9C-101B-9397-08002B2CF9AE}" pid="4" name="Objective-Title">
    <vt:lpwstr>Net Zero Skills Wales TUC</vt:lpwstr>
  </property>
  <property fmtid="{D5CDD505-2E9C-101B-9397-08002B2CF9AE}" pid="5" name="Objective-Description">
    <vt:lpwstr/>
  </property>
  <property fmtid="{D5CDD505-2E9C-101B-9397-08002B2CF9AE}" pid="6" name="Objective-CreationStamp">
    <vt:filetime>2022-09-14T16:20:22Z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2022-09-14T17:31:12Z</vt:filetime>
  </property>
  <property fmtid="{D5CDD505-2E9C-101B-9397-08002B2CF9AE}" pid="10" name="Objective-ModificationStamp">
    <vt:filetime>2022-09-14T17:31:12Z</vt:filetime>
  </property>
  <property fmtid="{D5CDD505-2E9C-101B-9397-08002B2CF9AE}" pid="11" name="Objective-Owner">
    <vt:lpwstr>Davidson, Heather (ESJWL - Social Partnership &amp; Fair Work)</vt:lpwstr>
  </property>
  <property fmtid="{D5CDD505-2E9C-101B-9397-08002B2CF9AE}" pid="12" name="Objective-Path">
    <vt:lpwstr>Objective Global Folder:Business File Plan:WG Organisational Groups:NEW - Post April 2022 - Education, Social Justice &amp; Welsh Language:Education, Social Justice &amp; Welsh Language (ESJWL) - SHELL - Employability &amp; Skills:1 - Save:Net Zero Wales - SHELL:ESJWL - Employability &amp; Skills Division - Net Zero Wales - SHELL:</vt:lpwstr>
  </property>
  <property fmtid="{D5CDD505-2E9C-101B-9397-08002B2CF9AE}" pid="13" name="Objective-Parent">
    <vt:lpwstr>ESJWL - Employability &amp; Skills Division - Net Zero Wales - SHELL</vt:lpwstr>
  </property>
  <property fmtid="{D5CDD505-2E9C-101B-9397-08002B2CF9AE}" pid="14" name="Objective-State">
    <vt:lpwstr>Published</vt:lpwstr>
  </property>
  <property fmtid="{D5CDD505-2E9C-101B-9397-08002B2CF9AE}" pid="15" name="Objective-VersionId">
    <vt:lpwstr>vA80603032</vt:lpwstr>
  </property>
  <property fmtid="{D5CDD505-2E9C-101B-9397-08002B2CF9AE}" pid="16" name="Objective-Version">
    <vt:lpwstr>1.0</vt:lpwstr>
  </property>
  <property fmtid="{D5CDD505-2E9C-101B-9397-08002B2CF9AE}" pid="17" name="Objective-VersionNumber">
    <vt:r8>2</vt:r8>
  </property>
  <property fmtid="{D5CDD505-2E9C-101B-9397-08002B2CF9AE}" pid="18" name="Objective-VersionComment">
    <vt:lpwstr>Version 2</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Language">
    <vt:lpwstr>English (eng)</vt:lpwstr>
  </property>
  <property fmtid="{D5CDD505-2E9C-101B-9397-08002B2CF9AE}" pid="23" name="Objective-Date Acquired">
    <vt:lpwstr/>
  </property>
  <property fmtid="{D5CDD505-2E9C-101B-9397-08002B2CF9AE}" pid="24" name="Objective-What to Keep">
    <vt:lpwstr>No</vt:lpwstr>
  </property>
  <property fmtid="{D5CDD505-2E9C-101B-9397-08002B2CF9AE}" pid="25" name="Objective-Official Translation">
    <vt:lpwstr/>
  </property>
  <property fmtid="{D5CDD505-2E9C-101B-9397-08002B2CF9AE}" pid="26" name="Objective-Connect Creator">
    <vt:lpwstr/>
  </property>
  <property fmtid="{D5CDD505-2E9C-101B-9397-08002B2CF9AE}" pid="27" name="Objective-Comment">
    <vt:lpwstr/>
  </property>
</Properties>
</file>