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525" y="612475"/>
            <a:ext cx="6158802" cy="57252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211" y="280296"/>
            <a:ext cx="2135100" cy="2135100"/>
          </a:xfrm>
          <a:prstGeom prst="rect">
            <a:avLst/>
          </a:prstGeom>
        </p:spPr>
      </p:pic>
      <p:pic>
        <p:nvPicPr>
          <p:cNvPr id="1028" name="Picture 4" descr="Find your course | Gower College Swanse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1032" y="2557733"/>
            <a:ext cx="2144279" cy="161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0211" y="431752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6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9253" y="3281161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The </a:t>
            </a:r>
            <a:r>
              <a:rPr lang="en-GB" b="1" dirty="0"/>
              <a:t>Unite Wales Union Learning Fund – WULF </a:t>
            </a:r>
          </a:p>
          <a:p>
            <a:r>
              <a:rPr lang="en-GB" dirty="0"/>
              <a:t>for short is a Welsh Government funded support </a:t>
            </a:r>
            <a:r>
              <a:rPr lang="en-GB" dirty="0" smtClean="0"/>
              <a:t>programme.</a:t>
            </a:r>
          </a:p>
          <a:p>
            <a:endParaRPr lang="en-GB" dirty="0"/>
          </a:p>
          <a:p>
            <a:r>
              <a:rPr lang="en-GB" dirty="0"/>
              <a:t>The Wales Union Learning Fund (</a:t>
            </a:r>
            <a:r>
              <a:rPr lang="en-GB" b="1" dirty="0"/>
              <a:t>WULF</a:t>
            </a:r>
            <a:r>
              <a:rPr lang="en-GB" dirty="0"/>
              <a:t>) exists to support learning initiatives in unionised </a:t>
            </a:r>
          </a:p>
          <a:p>
            <a:r>
              <a:rPr lang="en-GB" dirty="0"/>
              <a:t>workplaces where employers recognise the benefits of working in partnership with </a:t>
            </a:r>
          </a:p>
          <a:p>
            <a:r>
              <a:rPr lang="en-GB" dirty="0"/>
              <a:t>unions to up-skill their workforce.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76" y="1427311"/>
            <a:ext cx="3419475" cy="34194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9253" y="168026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/>
              <a:t>Not Wolf – </a:t>
            </a:r>
            <a:r>
              <a:rPr lang="en-GB" sz="3200" b="1" u="sng" dirty="0"/>
              <a:t>WULF</a:t>
            </a:r>
            <a:r>
              <a:rPr lang="en-GB" sz="3200" b="1" dirty="0"/>
              <a:t>: </a:t>
            </a:r>
          </a:p>
          <a:p>
            <a:r>
              <a:rPr lang="en-GB" sz="3200" b="1" dirty="0"/>
              <a:t>Wales Union Learning Fund</a:t>
            </a:r>
            <a:endParaRPr lang="en-GB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779253" y="440749"/>
            <a:ext cx="600196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/>
              <a:t>What is WULF?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83550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7968" y="4570417"/>
            <a:ext cx="67171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Ubuntu"/>
              </a:rPr>
              <a:t>Unite the Union has launched an environment taskforce. </a:t>
            </a:r>
            <a:endParaRPr lang="en-GB" dirty="0" smtClean="0">
              <a:latin typeface="Ubuntu"/>
            </a:endParaRPr>
          </a:p>
          <a:p>
            <a:r>
              <a:rPr lang="en-GB" dirty="0" smtClean="0">
                <a:latin typeface="Ubuntu"/>
              </a:rPr>
              <a:t>Climate </a:t>
            </a:r>
            <a:r>
              <a:rPr lang="en-GB" dirty="0">
                <a:latin typeface="Ubuntu"/>
              </a:rPr>
              <a:t>change means workplace change. We want our members to be at the forefront of that change, making the decisions alongside their employers. </a:t>
            </a:r>
            <a:endParaRPr lang="en-GB" dirty="0" smtClean="0">
              <a:latin typeface="Ubuntu"/>
            </a:endParaRPr>
          </a:p>
          <a:p>
            <a:r>
              <a:rPr lang="en-GB" dirty="0" smtClean="0">
                <a:latin typeface="Ubuntu"/>
              </a:rPr>
              <a:t>Ensuring </a:t>
            </a:r>
            <a:r>
              <a:rPr lang="en-GB" dirty="0">
                <a:latin typeface="Ubuntu"/>
              </a:rPr>
              <a:t>everyone benefits from a greener economy, change focused on skills, education and high-quality green jobs!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60958"/>
            <a:ext cx="5095337" cy="32169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7967" y="3508163"/>
            <a:ext cx="74187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90302"/>
                </a:solidFill>
              </a:rPr>
              <a:t>Unite </a:t>
            </a:r>
            <a:r>
              <a:rPr lang="en-GB" dirty="0" smtClean="0">
                <a:solidFill>
                  <a:srgbClr val="290302"/>
                </a:solidFill>
              </a:rPr>
              <a:t>the Union represents </a:t>
            </a:r>
            <a:r>
              <a:rPr lang="en-GB" dirty="0">
                <a:solidFill>
                  <a:srgbClr val="290302"/>
                </a:solidFill>
              </a:rPr>
              <a:t>workers across many sectors that will be affected by net zero targets from local authorities through to transport and manufacturing.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37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5127" y="2666995"/>
            <a:ext cx="3659182" cy="327776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7879" y="266699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Swansea Council currently </a:t>
            </a:r>
            <a:r>
              <a:rPr lang="en-GB" dirty="0" smtClean="0"/>
              <a:t>has 60 </a:t>
            </a:r>
            <a:r>
              <a:rPr lang="en-GB" dirty="0"/>
              <a:t>electric vehicles in its fleet. A further 200-300 will be introduced in the next few years. </a:t>
            </a:r>
            <a:endParaRPr lang="en-GB" dirty="0" smtClean="0"/>
          </a:p>
          <a:p>
            <a:r>
              <a:rPr lang="en-GB" dirty="0" smtClean="0"/>
              <a:t>When </a:t>
            </a:r>
            <a:r>
              <a:rPr lang="en-GB" dirty="0"/>
              <a:t>electric vehicles were first introduced into the fleet, maintenance was subcontracted out, but the pandemic revealed that this was not a resilient strategy. Outsourcing the work also put vehicle maintenance jobs at Swansea Council at risk. So, the Council made the decision to bring the work back in house.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879" y="669243"/>
            <a:ext cx="7615773" cy="9352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1970" y="19409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8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81" y="381031"/>
            <a:ext cx="7277811" cy="13011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36121" y="2326596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YADZ-Uvo1tU 0"/>
              </a:rPr>
              <a:t>Unite Union Rep Jason </a:t>
            </a:r>
            <a:r>
              <a:rPr lang="en-GB" dirty="0">
                <a:solidFill>
                  <a:srgbClr val="000000"/>
                </a:solidFill>
                <a:latin typeface="YADZ-Uvo1tU 0"/>
              </a:rPr>
              <a:t>Strannigan was instrumental in signposting the Council to support from the Unite WULF project</a:t>
            </a:r>
            <a:r>
              <a:rPr lang="en-GB" dirty="0" smtClean="0">
                <a:solidFill>
                  <a:srgbClr val="000000"/>
                </a:solidFill>
                <a:latin typeface="YADZ-Uvo1tU 0"/>
              </a:rPr>
              <a:t>.</a:t>
            </a:r>
          </a:p>
          <a:p>
            <a:endParaRPr lang="en-GB" dirty="0">
              <a:solidFill>
                <a:srgbClr val="000000"/>
              </a:solidFill>
              <a:latin typeface="YADZ-Uvo1tU 0"/>
            </a:endParaRPr>
          </a:p>
          <a:p>
            <a:r>
              <a:rPr lang="en-GB" dirty="0">
                <a:solidFill>
                  <a:srgbClr val="000000"/>
                </a:solidFill>
                <a:latin typeface="YADZ-Uvo1tU 0"/>
              </a:rPr>
              <a:t>Through the already established partnership approach, the Unite WULF project co-ordinators Sue Da'Casto &amp; Richard Jackson were able to meet with Mark Barrow </a:t>
            </a:r>
            <a:r>
              <a:rPr lang="en-GB" dirty="0" smtClean="0">
                <a:solidFill>
                  <a:srgbClr val="000000"/>
                </a:solidFill>
                <a:latin typeface="YADZ-Uvo1tU 0"/>
              </a:rPr>
              <a:t>– Fleet Manager and </a:t>
            </a:r>
            <a:r>
              <a:rPr lang="en-GB" dirty="0">
                <a:solidFill>
                  <a:srgbClr val="000000"/>
                </a:solidFill>
                <a:latin typeface="YADZ-Uvo1tU 0"/>
              </a:rPr>
              <a:t>Jason Strannigan to discuss the training that would be needed to upskill the fleet technicians to work with electric vehicles.</a:t>
            </a:r>
            <a:endParaRPr lang="en-GB" dirty="0">
              <a:solidFill>
                <a:srgbClr val="000000"/>
              </a:solidFill>
              <a:effectLst/>
              <a:latin typeface="YADZ-Uvo1tU 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404" y="2326596"/>
            <a:ext cx="3118510" cy="311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4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4143" y="3265922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YADZ-Uvo1tU 0"/>
              </a:rPr>
              <a:t>The Unite WULF team have a wealth of experience working with a vast network of training providers, and additionally identifying funding streams through stakeholder agencies</a:t>
            </a:r>
            <a:r>
              <a:rPr lang="en-GB" dirty="0" smtClean="0">
                <a:latin typeface="YADZ-Uvo1tU 0"/>
              </a:rPr>
              <a:t>.</a:t>
            </a:r>
          </a:p>
          <a:p>
            <a:endParaRPr lang="en-GB" dirty="0">
              <a:latin typeface="YADZ-Uvo1tU 0"/>
            </a:endParaRPr>
          </a:p>
          <a:p>
            <a:r>
              <a:rPr lang="en-GB" dirty="0">
                <a:latin typeface="YADZ-Uvo1tU 0"/>
              </a:rPr>
              <a:t>It is through this network that the Unite WULF </a:t>
            </a:r>
          </a:p>
          <a:p>
            <a:r>
              <a:rPr lang="en-GB" dirty="0">
                <a:latin typeface="YADZ-Uvo1tU 0"/>
              </a:rPr>
              <a:t>team linked the Council up with local further </a:t>
            </a:r>
          </a:p>
          <a:p>
            <a:r>
              <a:rPr lang="en-GB" dirty="0">
                <a:latin typeface="YADZ-Uvo1tU 0"/>
              </a:rPr>
              <a:t>education provider Gower College to deliver </a:t>
            </a:r>
          </a:p>
          <a:p>
            <a:r>
              <a:rPr lang="en-GB" dirty="0">
                <a:latin typeface="YADZ-Uvo1tU 0"/>
              </a:rPr>
              <a:t>the training, with funding for the training </a:t>
            </a:r>
          </a:p>
          <a:p>
            <a:r>
              <a:rPr lang="en-GB" dirty="0">
                <a:latin typeface="YADZ-Uvo1tU 0"/>
              </a:rPr>
              <a:t>being provided through the Welsh Government </a:t>
            </a:r>
          </a:p>
          <a:p>
            <a:r>
              <a:rPr lang="en-GB" dirty="0">
                <a:latin typeface="YADZ-Uvo1tU 0"/>
              </a:rPr>
              <a:t>Personal Learning Account scheme.</a:t>
            </a:r>
            <a:endParaRPr lang="en-GB" dirty="0">
              <a:effectLst/>
              <a:latin typeface="YADZ-Uvo1tU 0"/>
            </a:endParaRPr>
          </a:p>
        </p:txBody>
      </p:sp>
      <p:pic>
        <p:nvPicPr>
          <p:cNvPr id="3" name="Picture 4" descr="Find your course | Gower College Swans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509" y="369401"/>
            <a:ext cx="3566137" cy="268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94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466" y="416853"/>
            <a:ext cx="6039031" cy="10065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3206" y="1946518"/>
            <a:ext cx="81404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YADZ-Uvo1tU 0"/>
              </a:rPr>
              <a:t>To date, all technicians at Swansea Council have been trained in electric vehicle maintenance. </a:t>
            </a:r>
          </a:p>
          <a:p>
            <a:r>
              <a:rPr lang="en-GB" dirty="0">
                <a:solidFill>
                  <a:srgbClr val="000000"/>
                </a:solidFill>
                <a:latin typeface="YADZ-Uvo1tU 0"/>
              </a:rPr>
              <a:t>Workers now have the green skills to reflect the changing profile of the fleet. </a:t>
            </a:r>
            <a:endParaRPr lang="en-GB" dirty="0" smtClean="0">
              <a:solidFill>
                <a:srgbClr val="000000"/>
              </a:solidFill>
              <a:latin typeface="YADZ-Uvo1tU 0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YADZ-Uvo1tU 0"/>
              </a:rPr>
              <a:t>The </a:t>
            </a:r>
            <a:r>
              <a:rPr lang="en-GB" dirty="0">
                <a:solidFill>
                  <a:srgbClr val="000000"/>
                </a:solidFill>
                <a:latin typeface="YADZ-Uvo1tU 0"/>
              </a:rPr>
              <a:t>increased in-house vehicle maintenance has also safeguarded their jobs in the shift to a green economy.</a:t>
            </a:r>
            <a:endParaRPr lang="en-GB" dirty="0">
              <a:solidFill>
                <a:srgbClr val="000000"/>
              </a:solidFill>
              <a:effectLst/>
              <a:latin typeface="YADZ-Uvo1tU 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832" y="3819308"/>
            <a:ext cx="82094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YADZ-Uvo1tU 0"/>
              </a:rPr>
              <a:t>Swansea Council is now better equipped to deal with future challenges as a result of the </a:t>
            </a:r>
            <a:r>
              <a:rPr lang="en-GB" dirty="0" smtClean="0">
                <a:solidFill>
                  <a:srgbClr val="000000"/>
                </a:solidFill>
                <a:latin typeface="YADZ-Uvo1tU 0"/>
              </a:rPr>
              <a:t>transition </a:t>
            </a:r>
            <a:r>
              <a:rPr lang="en-GB" dirty="0">
                <a:solidFill>
                  <a:srgbClr val="000000"/>
                </a:solidFill>
                <a:latin typeface="YADZ-Uvo1tU 0"/>
              </a:rPr>
              <a:t>to net-zero. </a:t>
            </a:r>
            <a:endParaRPr lang="en-GB" dirty="0">
              <a:solidFill>
                <a:srgbClr val="000000"/>
              </a:solidFill>
              <a:effectLst/>
              <a:latin typeface="YADZ-Uvo1tU 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8944" y="1673749"/>
            <a:ext cx="2842506" cy="405419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3205" y="486110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Please take the time to read the full case study outlining the great partnership work carried out with Unite the Union,  Swansea Council &amp; Gower College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012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6120" y="350841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YAD7Q9NigKI 0"/>
              </a:rPr>
              <a:t>For further information, please </a:t>
            </a:r>
            <a:r>
              <a:rPr lang="en-GB" b="1" dirty="0" smtClean="0">
                <a:solidFill>
                  <a:srgbClr val="000000"/>
                </a:solidFill>
                <a:latin typeface="YAD7Q9NigKI 0"/>
              </a:rPr>
              <a:t>contact </a:t>
            </a:r>
            <a:r>
              <a:rPr lang="en-GB" b="1" dirty="0">
                <a:solidFill>
                  <a:srgbClr val="000000"/>
                </a:solidFill>
                <a:latin typeface="YAD7Q9NigKI 0"/>
              </a:rPr>
              <a:t>Unite WULF Regional Learning </a:t>
            </a:r>
            <a:r>
              <a:rPr lang="en-GB" b="1" dirty="0" smtClean="0">
                <a:solidFill>
                  <a:srgbClr val="000000"/>
                </a:solidFill>
                <a:latin typeface="YAD7Q9NigKI 0"/>
              </a:rPr>
              <a:t>Organiser </a:t>
            </a:r>
            <a:r>
              <a:rPr lang="en-GB" b="1" dirty="0">
                <a:solidFill>
                  <a:srgbClr val="000000"/>
                </a:solidFill>
                <a:latin typeface="YAD7Q9NigKI 0"/>
              </a:rPr>
              <a:t>Sue Da'Casto </a:t>
            </a:r>
            <a:endParaRPr lang="en-GB" b="1" dirty="0" smtClean="0">
              <a:solidFill>
                <a:srgbClr val="000000"/>
              </a:solidFill>
              <a:latin typeface="YAD7Q9NigKI 0"/>
            </a:endParaRPr>
          </a:p>
          <a:p>
            <a:endParaRPr lang="en-GB" b="1" dirty="0" smtClean="0">
              <a:solidFill>
                <a:srgbClr val="000000"/>
              </a:solidFill>
              <a:latin typeface="YAD7Q9NigKI 0"/>
            </a:endParaRPr>
          </a:p>
          <a:p>
            <a:r>
              <a:rPr lang="en-GB" b="1" dirty="0" err="1" smtClean="0">
                <a:solidFill>
                  <a:srgbClr val="000000"/>
                </a:solidFill>
                <a:latin typeface="YAD7Q9NigKI 0"/>
              </a:rPr>
              <a:t>Email:learnwithunite.wulf@unitetheunion.org</a:t>
            </a:r>
            <a:endParaRPr lang="en-GB" dirty="0">
              <a:solidFill>
                <a:srgbClr val="000000"/>
              </a:solidFill>
              <a:latin typeface="YAD7Q9NigKI 0"/>
            </a:endParaRPr>
          </a:p>
          <a:p>
            <a:r>
              <a:rPr lang="en-GB" b="1" dirty="0">
                <a:solidFill>
                  <a:srgbClr val="000000"/>
                </a:solidFill>
                <a:latin typeface="YAD7Q9NigKI 0"/>
              </a:rPr>
              <a:t>Phone: 029 2002 2759/ 07768 931284/ 07764 655762</a:t>
            </a:r>
            <a:endParaRPr lang="en-GB" dirty="0">
              <a:solidFill>
                <a:srgbClr val="000000"/>
              </a:solidFill>
              <a:latin typeface="YAD7Q9NigKI 0"/>
            </a:endParaRPr>
          </a:p>
          <a:p>
            <a:r>
              <a:rPr lang="en-GB" b="1" dirty="0">
                <a:solidFill>
                  <a:srgbClr val="000000"/>
                </a:solidFill>
                <a:latin typeface="YAD7Q9NigKI 0"/>
              </a:rPr>
              <a:t>Web: www.unitewulf.cymru</a:t>
            </a:r>
            <a:endParaRPr lang="en-GB" dirty="0">
              <a:solidFill>
                <a:srgbClr val="000000"/>
              </a:solidFill>
              <a:latin typeface="YAD7Q9NigKI 0"/>
            </a:endParaRPr>
          </a:p>
          <a:p>
            <a:r>
              <a:rPr lang="en-GB" b="1" dirty="0">
                <a:solidFill>
                  <a:srgbClr val="000000"/>
                </a:solidFill>
                <a:latin typeface="YAD7Q9NigKI 0"/>
              </a:rPr>
              <a:t>Facebook: @</a:t>
            </a:r>
            <a:r>
              <a:rPr lang="en-GB" b="1" dirty="0" err="1">
                <a:solidFill>
                  <a:srgbClr val="000000"/>
                </a:solidFill>
                <a:latin typeface="YAD7Q9NigKI 0"/>
              </a:rPr>
              <a:t>unitewaleslearning</a:t>
            </a:r>
            <a:endParaRPr lang="en-GB" dirty="0">
              <a:solidFill>
                <a:srgbClr val="000000"/>
              </a:solidFill>
              <a:latin typeface="YAD7Q9NigKI 0"/>
            </a:endParaRPr>
          </a:p>
          <a:p>
            <a:r>
              <a:rPr lang="en-GB" b="1" dirty="0">
                <a:solidFill>
                  <a:srgbClr val="000000"/>
                </a:solidFill>
                <a:latin typeface="YAD7Q9NigKI 0"/>
              </a:rPr>
              <a:t>Twitter: @</a:t>
            </a:r>
            <a:r>
              <a:rPr lang="en-GB" b="1" dirty="0" err="1">
                <a:solidFill>
                  <a:srgbClr val="000000"/>
                </a:solidFill>
                <a:latin typeface="YAD7Q9NigKI 0"/>
              </a:rPr>
              <a:t>UniteWulf</a:t>
            </a:r>
            <a:endParaRPr lang="en-GB" dirty="0">
              <a:solidFill>
                <a:srgbClr val="000000"/>
              </a:solidFill>
              <a:effectLst/>
              <a:latin typeface="YAD7Q9NigKI 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6120" y="1526876"/>
            <a:ext cx="58918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Thanks for Listening</a:t>
            </a:r>
            <a:endParaRPr lang="en-GB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488" y="1526876"/>
            <a:ext cx="4162306" cy="416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4021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493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Trebuchet MS</vt:lpstr>
      <vt:lpstr>Ubuntu</vt:lpstr>
      <vt:lpstr>Wingdings 3</vt:lpstr>
      <vt:lpstr>YAD7Q9NigKI 0</vt:lpstr>
      <vt:lpstr>YADZ-Uvo1tU 0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Richard</dc:creator>
  <cp:lastModifiedBy>Jackson, Richard</cp:lastModifiedBy>
  <cp:revision>6</cp:revision>
  <dcterms:created xsi:type="dcterms:W3CDTF">2022-09-14T16:42:05Z</dcterms:created>
  <dcterms:modified xsi:type="dcterms:W3CDTF">2022-09-14T17:30:41Z</dcterms:modified>
</cp:coreProperties>
</file>