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347" r:id="rId6"/>
    <p:sldId id="351" r:id="rId7"/>
    <p:sldId id="356" r:id="rId8"/>
    <p:sldId id="355" r:id="rId9"/>
    <p:sldId id="357" r:id="rId10"/>
    <p:sldId id="354" r:id="rId11"/>
    <p:sldId id="353" r:id="rId12"/>
  </p:sldIdLst>
  <p:sldSz cx="9144000" cy="5143500" type="screen16x9"/>
  <p:notesSz cx="6797675" cy="9926638"/>
  <p:embeddedFontLst>
    <p:embeddedFont>
      <p:font typeface="Futura Medium" panose="00000800000000000000"/>
      <p:regular r:id="rId15"/>
      <p:bold r:id="rId16"/>
      <p:italic r:id="rId17"/>
      <p:boldItalic r:id="rId18"/>
    </p:embeddedFont>
    <p:embeddedFont>
      <p:font typeface="Rockwell" panose="02060603020205020403" pitchFamily="18" charset="0"/>
      <p:regular r:id="rId19"/>
      <p:bold r:id="rId20"/>
      <p:italic r:id="rId21"/>
      <p:boldItalic r:id="rId22"/>
    </p:embeddedFont>
    <p:embeddedFont>
      <p:font typeface="Segoe UI" panose="020B0502040204020203" pitchFamily="34" charset="0"/>
      <p:regular r:id="rId23"/>
      <p:bold r:id="rId24"/>
      <p:italic r:id="rId25"/>
      <p:boldItalic r:id="rId26"/>
    </p:embeddedFont>
    <p:embeddedFont>
      <p:font typeface="Segoe UI Light" panose="020B0502040204020203" pitchFamily="34" charset="0"/>
      <p:regular r:id="rId27"/>
      <p:italic r:id="rId28"/>
    </p:embeddedFont>
    <p:embeddedFont>
      <p:font typeface="Segoe UI Semibold" panose="020B0702040204020203" pitchFamily="34" charset="0"/>
      <p:bold r:id="rId29"/>
      <p:boldItalic r:id="rId30"/>
    </p:embeddedFont>
  </p:embeddedFontLst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orient="horz" pos="2777" userDrawn="1">
          <p15:clr>
            <a:srgbClr val="A4A3A4"/>
          </p15:clr>
        </p15:guide>
        <p15:guide id="3" orient="horz" pos="1614" userDrawn="1">
          <p15:clr>
            <a:srgbClr val="A4A3A4"/>
          </p15:clr>
        </p15:guide>
        <p15:guide id="4" orient="horz" pos="1860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orient="horz" pos="178" userDrawn="1">
          <p15:clr>
            <a:srgbClr val="A4A3A4"/>
          </p15:clr>
        </p15:guide>
        <p15:guide id="7" pos="612" userDrawn="1">
          <p15:clr>
            <a:srgbClr val="A4A3A4"/>
          </p15:clr>
        </p15:guide>
        <p15:guide id="8" pos="5258" userDrawn="1">
          <p15:clr>
            <a:srgbClr val="A4A3A4"/>
          </p15:clr>
        </p15:guide>
        <p15:guide id="9" pos="2948" userDrawn="1">
          <p15:clr>
            <a:srgbClr val="A4A3A4"/>
          </p15:clr>
        </p15:guide>
        <p15:guide id="10" pos="410" userDrawn="1">
          <p15:clr>
            <a:srgbClr val="A4A3A4"/>
          </p15:clr>
        </p15:guide>
        <p15:guide id="11" pos="2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2">
          <p15:clr>
            <a:srgbClr val="A4A3A4"/>
          </p15:clr>
        </p15:guide>
        <p15:guide id="2" orient="horz" pos="5732">
          <p15:clr>
            <a:srgbClr val="A4A3A4"/>
          </p15:clr>
        </p15:guide>
        <p15:guide id="3" orient="horz" pos="2598">
          <p15:clr>
            <a:srgbClr val="A4A3A4"/>
          </p15:clr>
        </p15:guide>
        <p15:guide id="4" orient="horz" pos="823">
          <p15:clr>
            <a:srgbClr val="A4A3A4"/>
          </p15:clr>
        </p15:guide>
        <p15:guide id="5" pos="311">
          <p15:clr>
            <a:srgbClr val="A4A3A4"/>
          </p15:clr>
        </p15:guide>
        <p15:guide id="6" pos="39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9DB"/>
    <a:srgbClr val="99CDB7"/>
    <a:srgbClr val="66B492"/>
    <a:srgbClr val="339B6E"/>
    <a:srgbClr val="DFD1DE"/>
    <a:srgbClr val="C0A2BD"/>
    <a:srgbClr val="A0749B"/>
    <a:srgbClr val="81457A"/>
    <a:srgbClr val="CCD7E6"/>
    <a:srgbClr val="99A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D3CE6-D031-4B9E-B534-8A53B9D449D3}" v="2008" dt="2022-09-15T06:43:35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256" autoAdjust="0"/>
  </p:normalViewPr>
  <p:slideViewPr>
    <p:cSldViewPr snapToGrid="0" showGuides="1">
      <p:cViewPr varScale="1">
        <p:scale>
          <a:sx n="93" d="100"/>
          <a:sy n="93" d="100"/>
        </p:scale>
        <p:origin x="1147" y="77"/>
      </p:cViewPr>
      <p:guideLst>
        <p:guide orient="horz" pos="640"/>
        <p:guide orient="horz" pos="2777"/>
        <p:guide orient="horz" pos="1614"/>
        <p:guide orient="horz" pos="1860"/>
        <p:guide orient="horz" pos="912"/>
        <p:guide orient="horz" pos="178"/>
        <p:guide pos="612"/>
        <p:guide pos="5258"/>
        <p:guide pos="2948"/>
        <p:guide pos="410"/>
        <p:guide pos="2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-3762" y="-102"/>
      </p:cViewPr>
      <p:guideLst>
        <p:guide orient="horz" pos="2752"/>
        <p:guide orient="horz" pos="5732"/>
        <p:guide orient="horz" pos="2598"/>
        <p:guide orient="horz" pos="823"/>
        <p:guide pos="311"/>
        <p:guide pos="39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i Bevan" userId="94090fb0-b260-4552-b4fb-5ce910d1f432" providerId="ADAL" clId="{2BBD3CE6-D031-4B9E-B534-8A53B9D449D3}"/>
    <pc:docChg chg="modSld">
      <pc:chgData name="Deri Bevan" userId="94090fb0-b260-4552-b4fb-5ce910d1f432" providerId="ADAL" clId="{2BBD3CE6-D031-4B9E-B534-8A53B9D449D3}" dt="2022-09-15T06:43:35.283" v="2033" actId="20577"/>
      <pc:docMkLst>
        <pc:docMk/>
      </pc:docMkLst>
      <pc:sldChg chg="modSp mod">
        <pc:chgData name="Deri Bevan" userId="94090fb0-b260-4552-b4fb-5ce910d1f432" providerId="ADAL" clId="{2BBD3CE6-D031-4B9E-B534-8A53B9D449D3}" dt="2022-09-15T06:42:40.912" v="2018" actId="20577"/>
        <pc:sldMkLst>
          <pc:docMk/>
          <pc:sldMk cId="874379984" sldId="347"/>
        </pc:sldMkLst>
        <pc:spChg chg="mod">
          <ac:chgData name="Deri Bevan" userId="94090fb0-b260-4552-b4fb-5ce910d1f432" providerId="ADAL" clId="{2BBD3CE6-D031-4B9E-B534-8A53B9D449D3}" dt="2022-09-15T06:42:40.912" v="2018" actId="20577"/>
          <ac:spMkLst>
            <pc:docMk/>
            <pc:sldMk cId="874379984" sldId="347"/>
            <ac:spMk id="2" creationId="{57D87BF2-6794-4B2E-8ECC-79B3FBE94F26}"/>
          </ac:spMkLst>
        </pc:spChg>
      </pc:sldChg>
      <pc:sldChg chg="modSp modAnim">
        <pc:chgData name="Deri Bevan" userId="94090fb0-b260-4552-b4fb-5ce910d1f432" providerId="ADAL" clId="{2BBD3CE6-D031-4B9E-B534-8A53B9D449D3}" dt="2022-09-15T06:42:11.969" v="2002" actId="20577"/>
        <pc:sldMkLst>
          <pc:docMk/>
          <pc:sldMk cId="2423161063" sldId="353"/>
        </pc:sldMkLst>
        <pc:spChg chg="mod">
          <ac:chgData name="Deri Bevan" userId="94090fb0-b260-4552-b4fb-5ce910d1f432" providerId="ADAL" clId="{2BBD3CE6-D031-4B9E-B534-8A53B9D449D3}" dt="2022-09-15T06:42:11.969" v="2002" actId="20577"/>
          <ac:spMkLst>
            <pc:docMk/>
            <pc:sldMk cId="2423161063" sldId="353"/>
            <ac:spMk id="3" creationId="{9BECC86D-BCFE-4760-901C-5354B9ECBF5F}"/>
          </ac:spMkLst>
        </pc:spChg>
      </pc:sldChg>
      <pc:sldChg chg="modSp mod modAnim">
        <pc:chgData name="Deri Bevan" userId="94090fb0-b260-4552-b4fb-5ce910d1f432" providerId="ADAL" clId="{2BBD3CE6-D031-4B9E-B534-8A53B9D449D3}" dt="2022-09-15T06:39:16.867" v="1926" actId="113"/>
        <pc:sldMkLst>
          <pc:docMk/>
          <pc:sldMk cId="2654334461" sldId="354"/>
        </pc:sldMkLst>
        <pc:spChg chg="mod">
          <ac:chgData name="Deri Bevan" userId="94090fb0-b260-4552-b4fb-5ce910d1f432" providerId="ADAL" clId="{2BBD3CE6-D031-4B9E-B534-8A53B9D449D3}" dt="2022-09-15T06:34:00.675" v="1461" actId="20577"/>
          <ac:spMkLst>
            <pc:docMk/>
            <pc:sldMk cId="2654334461" sldId="354"/>
            <ac:spMk id="2" creationId="{57D87BF2-6794-4B2E-8ECC-79B3FBE94F26}"/>
          </ac:spMkLst>
        </pc:spChg>
        <pc:spChg chg="mod">
          <ac:chgData name="Deri Bevan" userId="94090fb0-b260-4552-b4fb-5ce910d1f432" providerId="ADAL" clId="{2BBD3CE6-D031-4B9E-B534-8A53B9D449D3}" dt="2022-09-15T06:39:16.867" v="1926" actId="113"/>
          <ac:spMkLst>
            <pc:docMk/>
            <pc:sldMk cId="2654334461" sldId="354"/>
            <ac:spMk id="3" creationId="{9BECC86D-BCFE-4760-901C-5354B9ECBF5F}"/>
          </ac:spMkLst>
        </pc:spChg>
      </pc:sldChg>
      <pc:sldChg chg="modSp mod modAnim">
        <pc:chgData name="Deri Bevan" userId="94090fb0-b260-4552-b4fb-5ce910d1f432" providerId="ADAL" clId="{2BBD3CE6-D031-4B9E-B534-8A53B9D449D3}" dt="2022-09-15T06:22:23.437" v="1029" actId="20577"/>
        <pc:sldMkLst>
          <pc:docMk/>
          <pc:sldMk cId="2394320437" sldId="355"/>
        </pc:sldMkLst>
        <pc:spChg chg="mod">
          <ac:chgData name="Deri Bevan" userId="94090fb0-b260-4552-b4fb-5ce910d1f432" providerId="ADAL" clId="{2BBD3CE6-D031-4B9E-B534-8A53B9D449D3}" dt="2022-09-15T06:22:23.437" v="1029" actId="20577"/>
          <ac:spMkLst>
            <pc:docMk/>
            <pc:sldMk cId="2394320437" sldId="355"/>
            <ac:spMk id="3" creationId="{9BECC86D-BCFE-4760-901C-5354B9ECBF5F}"/>
          </ac:spMkLst>
        </pc:spChg>
      </pc:sldChg>
      <pc:sldChg chg="modSp modAnim">
        <pc:chgData name="Deri Bevan" userId="94090fb0-b260-4552-b4fb-5ce910d1f432" providerId="ADAL" clId="{2BBD3CE6-D031-4B9E-B534-8A53B9D449D3}" dt="2022-09-15T06:07:14.323" v="208" actId="20577"/>
        <pc:sldMkLst>
          <pc:docMk/>
          <pc:sldMk cId="2131688168" sldId="356"/>
        </pc:sldMkLst>
        <pc:spChg chg="mod">
          <ac:chgData name="Deri Bevan" userId="94090fb0-b260-4552-b4fb-5ce910d1f432" providerId="ADAL" clId="{2BBD3CE6-D031-4B9E-B534-8A53B9D449D3}" dt="2022-09-15T06:07:14.323" v="208" actId="20577"/>
          <ac:spMkLst>
            <pc:docMk/>
            <pc:sldMk cId="2131688168" sldId="356"/>
            <ac:spMk id="3" creationId="{9BECC86D-BCFE-4760-901C-5354B9ECBF5F}"/>
          </ac:spMkLst>
        </pc:spChg>
      </pc:sldChg>
      <pc:sldChg chg="modSp modAnim">
        <pc:chgData name="Deri Bevan" userId="94090fb0-b260-4552-b4fb-5ce910d1f432" providerId="ADAL" clId="{2BBD3CE6-D031-4B9E-B534-8A53B9D449D3}" dt="2022-09-15T06:43:35.283" v="2033" actId="20577"/>
        <pc:sldMkLst>
          <pc:docMk/>
          <pc:sldMk cId="3477018864" sldId="357"/>
        </pc:sldMkLst>
        <pc:spChg chg="mod">
          <ac:chgData name="Deri Bevan" userId="94090fb0-b260-4552-b4fb-5ce910d1f432" providerId="ADAL" clId="{2BBD3CE6-D031-4B9E-B534-8A53B9D449D3}" dt="2022-09-15T06:43:35.283" v="2033" actId="20577"/>
          <ac:spMkLst>
            <pc:docMk/>
            <pc:sldMk cId="3477018864" sldId="357"/>
            <ac:spMk id="3" creationId="{9BECC86D-BCFE-4760-901C-5354B9ECBF5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8C09-A274-4C07-9395-CBE67C0DE912}" type="datetimeFigureOut">
              <a:rPr lang="en-GB" sz="1000" smtClean="0">
                <a:latin typeface="Arial" pitchFamily="34" charset="0"/>
                <a:cs typeface="Arial" pitchFamily="34" charset="0"/>
              </a:rPr>
              <a:pPr/>
              <a:t>15/09/2022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05D9-1AAC-4E6D-B9B3-BB8CB4FD9D30}" type="slidenum">
              <a:rPr lang="en-GB" sz="10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8910CE4-810D-4C84-B7AD-48C304FEA169}" type="datetimeFigureOut">
              <a:rPr lang="en-GB" smtClean="0"/>
              <a:pPr/>
              <a:t>15/09/2022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306513"/>
            <a:ext cx="5842000" cy="32861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3714" y="4763385"/>
            <a:ext cx="5843586" cy="43168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E799493-6412-4470-9830-D005B358D66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spcAft>
        <a:spcPts val="60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85723" indent="-85723" algn="l" defTabSz="914378" rtl="0" eaLnBrk="1" latinLnBrk="0" hangingPunct="1">
      <a:spcAft>
        <a:spcPts val="6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51994" indent="-143996" algn="l" defTabSz="914378" rtl="0" eaLnBrk="1" latinLnBrk="0" hangingPunct="1">
      <a:spcAft>
        <a:spcPts val="600"/>
      </a:spcAft>
      <a:buFont typeface="Symbol" pitchFamily="18" charset="2"/>
      <a:buChar char="-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566" algn="l" defTabSz="914378" rtl="0" eaLnBrk="1" latinLnBrk="0" hangingPunct="1">
      <a:spcAft>
        <a:spcPts val="600"/>
      </a:spcAft>
      <a:defRPr sz="1000" kern="1200">
        <a:solidFill>
          <a:schemeClr val="tx1"/>
        </a:solidFill>
        <a:latin typeface="Futura Medium"/>
        <a:ea typeface="+mn-ea"/>
        <a:cs typeface="+mn-cs"/>
      </a:defRPr>
    </a:lvl4pPr>
    <a:lvl5pPr marL="1828754" algn="l" defTabSz="914378" rtl="0" eaLnBrk="1" latinLnBrk="0" hangingPunct="1">
      <a:spcAft>
        <a:spcPts val="600"/>
      </a:spcAft>
      <a:defRPr sz="1000" kern="1200">
        <a:solidFill>
          <a:schemeClr val="tx1"/>
        </a:solidFill>
        <a:latin typeface="Futura Medium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>
              <a:latin typeface="Futura Medium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Futura Medium" pitchFamily="2" charset="0"/>
              </a:rPr>
              <a:pPr/>
              <a:t>1</a:t>
            </a:fld>
            <a:endParaRPr lang="en-GB" dirty="0">
              <a:latin typeface="Futura Medium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82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737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423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962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190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25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C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0D70D33-2D9C-4524-87E7-FA110AF1704E}"/>
              </a:ext>
            </a:extLst>
          </p:cNvPr>
          <p:cNvSpPr/>
          <p:nvPr userDrawn="1"/>
        </p:nvSpPr>
        <p:spPr>
          <a:xfrm>
            <a:off x="0" y="246888"/>
            <a:ext cx="7434072" cy="4663440"/>
          </a:xfrm>
          <a:prstGeom prst="homePlate">
            <a:avLst>
              <a:gd name="adj" fmla="val 46531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CCB84F9F-1D9D-4F65-A20C-E2C54459E3EE}"/>
              </a:ext>
            </a:extLst>
          </p:cNvPr>
          <p:cNvSpPr/>
          <p:nvPr userDrawn="1"/>
        </p:nvSpPr>
        <p:spPr>
          <a:xfrm>
            <a:off x="0" y="0"/>
            <a:ext cx="6713982" cy="5143500"/>
          </a:xfrm>
          <a:prstGeom prst="homePlate">
            <a:avLst>
              <a:gd name="adj" fmla="val 46678"/>
            </a:avLst>
          </a:prstGeom>
          <a:gradFill>
            <a:gsLst>
              <a:gs pos="0">
                <a:schemeClr val="accent1">
                  <a:alpha val="31000"/>
                </a:schemeClr>
              </a:gs>
              <a:gs pos="59000">
                <a:schemeClr val="accent2">
                  <a:lumMod val="9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641586" y="1064526"/>
            <a:ext cx="4640098" cy="1604735"/>
          </a:xfrm>
          <a:prstGeom prst="rect">
            <a:avLst/>
          </a:prstGeom>
          <a:noFill/>
        </p:spPr>
        <p:txBody>
          <a:bodyPr lIns="0" tIns="0" rIns="0" anchor="b"/>
          <a:lstStyle>
            <a:lvl1pPr>
              <a:lnSpc>
                <a:spcPct val="90000"/>
              </a:lnSpc>
              <a:defRPr sz="3800" b="0" kern="1200" cap="none" spc="0" baseline="0">
                <a:solidFill>
                  <a:schemeClr val="bg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41447" y="2621916"/>
            <a:ext cx="4642216" cy="9037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2200" b="0" baseline="0">
                <a:solidFill>
                  <a:schemeClr val="bg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0319A-64A8-4754-85B3-808A1740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92" y="246932"/>
            <a:ext cx="1302820" cy="123815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4419" y="282576"/>
            <a:ext cx="7785746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500" b="0" cap="none" baseline="0">
                <a:solidFill>
                  <a:schemeClr val="accent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644419" y="1447799"/>
            <a:ext cx="7785746" cy="2727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15995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31990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1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343203-04E9-413C-AE99-E7D0F01EDE0A}"/>
              </a:ext>
            </a:extLst>
          </p:cNvPr>
          <p:cNvSpPr/>
          <p:nvPr userDrawn="1"/>
        </p:nvSpPr>
        <p:spPr>
          <a:xfrm>
            <a:off x="2486894" y="4411322"/>
            <a:ext cx="6657106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B15344ED-36E4-4AD9-B96E-7672D5A25B7D}"/>
              </a:ext>
            </a:extLst>
          </p:cNvPr>
          <p:cNvSpPr/>
          <p:nvPr userDrawn="1"/>
        </p:nvSpPr>
        <p:spPr>
          <a:xfrm>
            <a:off x="0" y="4411322"/>
            <a:ext cx="8093413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50DEC8-F4E0-4A41-B312-0D9D19CC9D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85" y="4513635"/>
            <a:ext cx="571825" cy="5434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4418" y="282576"/>
            <a:ext cx="7786800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500" b="0" cap="none" baseline="0">
                <a:solidFill>
                  <a:schemeClr val="accent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650875" y="1447800"/>
            <a:ext cx="7786800" cy="2727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accent1"/>
                </a:solidFill>
                <a:latin typeface="Segoe UI Light" pitchFamily="34" charset="0"/>
              </a:defRPr>
            </a:lvl1pPr>
          </a:lstStyle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5C6C7-4A76-4F18-94BD-0FB7A8D30A88}"/>
              </a:ext>
            </a:extLst>
          </p:cNvPr>
          <p:cNvSpPr/>
          <p:nvPr userDrawn="1"/>
        </p:nvSpPr>
        <p:spPr>
          <a:xfrm>
            <a:off x="2486894" y="4411322"/>
            <a:ext cx="6657106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7147427-64DB-4D45-B0E5-F4DEC874C0A5}"/>
              </a:ext>
            </a:extLst>
          </p:cNvPr>
          <p:cNvSpPr/>
          <p:nvPr userDrawn="1"/>
        </p:nvSpPr>
        <p:spPr>
          <a:xfrm>
            <a:off x="0" y="4411322"/>
            <a:ext cx="8093413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D521C4-D358-4A04-A5AB-AD04CD5E0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85" y="4513635"/>
            <a:ext cx="571825" cy="5434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9"/>
          <p:cNvSpPr>
            <a:spLocks noGrp="1"/>
          </p:cNvSpPr>
          <p:nvPr>
            <p:ph sz="quarter" idx="11"/>
          </p:nvPr>
        </p:nvSpPr>
        <p:spPr>
          <a:xfrm>
            <a:off x="644419" y="1447799"/>
            <a:ext cx="3756132" cy="2727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15995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31990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1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12"/>
          </p:nvPr>
        </p:nvSpPr>
        <p:spPr>
          <a:xfrm>
            <a:off x="4675086" y="1447799"/>
            <a:ext cx="3756132" cy="2727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15995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31990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1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4418" y="282576"/>
            <a:ext cx="7786800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500" b="0" cap="none" baseline="0">
                <a:solidFill>
                  <a:schemeClr val="accent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A562A5-943A-45F9-B763-1B02F45D50BF}"/>
              </a:ext>
            </a:extLst>
          </p:cNvPr>
          <p:cNvSpPr/>
          <p:nvPr userDrawn="1"/>
        </p:nvSpPr>
        <p:spPr>
          <a:xfrm>
            <a:off x="2486894" y="4411322"/>
            <a:ext cx="6657106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45138CBE-F724-4A88-A637-C94B1578211D}"/>
              </a:ext>
            </a:extLst>
          </p:cNvPr>
          <p:cNvSpPr/>
          <p:nvPr userDrawn="1"/>
        </p:nvSpPr>
        <p:spPr>
          <a:xfrm>
            <a:off x="0" y="4411322"/>
            <a:ext cx="8093413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AA96E4-5CE6-4447-BC17-733227338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85" y="4513635"/>
            <a:ext cx="571825" cy="5434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Quote and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B846579-57EF-4C9C-815D-BF24C0C6D9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912" y="752948"/>
            <a:ext cx="3250712" cy="78941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</a:ln>
        </p:spPr>
        <p:txBody>
          <a:bodyPr wrap="square" lIns="216000" tIns="144000" rIns="216000" bIns="1440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lang="en-GB" sz="1800" kern="1200" baseline="0" dirty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26828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7A7F42-7F76-4AB3-990B-EEAA9131970C}"/>
              </a:ext>
            </a:extLst>
          </p:cNvPr>
          <p:cNvSpPr/>
          <p:nvPr userDrawn="1"/>
        </p:nvSpPr>
        <p:spPr>
          <a:xfrm>
            <a:off x="2486894" y="4411322"/>
            <a:ext cx="6657106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BAAA6EAA-2103-4AFE-9B55-B5441E14BE0C}"/>
              </a:ext>
            </a:extLst>
          </p:cNvPr>
          <p:cNvSpPr/>
          <p:nvPr userDrawn="1"/>
        </p:nvSpPr>
        <p:spPr>
          <a:xfrm>
            <a:off x="0" y="4411322"/>
            <a:ext cx="8093413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BEC51-C50C-4B8D-B58B-7A73C316B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85" y="4513635"/>
            <a:ext cx="571825" cy="54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810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5846C2F-B894-453E-ADAF-2FFE8BAEC098}"/>
              </a:ext>
            </a:extLst>
          </p:cNvPr>
          <p:cNvGrpSpPr/>
          <p:nvPr userDrawn="1"/>
        </p:nvGrpSpPr>
        <p:grpSpPr>
          <a:xfrm>
            <a:off x="0" y="2191101"/>
            <a:ext cx="4267200" cy="2952399"/>
            <a:chOff x="0" y="0"/>
            <a:chExt cx="7434072" cy="5143500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3F8A21CB-BAFE-4FAB-A982-E1B94FD4896F}"/>
                </a:ext>
              </a:extLst>
            </p:cNvPr>
            <p:cNvSpPr/>
            <p:nvPr userDrawn="1"/>
          </p:nvSpPr>
          <p:spPr>
            <a:xfrm>
              <a:off x="0" y="246888"/>
              <a:ext cx="7434072" cy="4663440"/>
            </a:xfrm>
            <a:prstGeom prst="homePlate">
              <a:avLst>
                <a:gd name="adj" fmla="val 46531"/>
              </a:avLst>
            </a:prstGeom>
            <a:solidFill>
              <a:srgbClr val="800D30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D6097A64-43EB-4F9D-9ECA-A33BFF267C76}"/>
                </a:ext>
              </a:extLst>
            </p:cNvPr>
            <p:cNvSpPr/>
            <p:nvPr userDrawn="1"/>
          </p:nvSpPr>
          <p:spPr>
            <a:xfrm>
              <a:off x="0" y="0"/>
              <a:ext cx="6713982" cy="5143500"/>
            </a:xfrm>
            <a:prstGeom prst="homePlate">
              <a:avLst>
                <a:gd name="adj" fmla="val 46678"/>
              </a:avLst>
            </a:prstGeom>
            <a:gradFill>
              <a:gsLst>
                <a:gs pos="0">
                  <a:srgbClr val="DC004E">
                    <a:alpha val="31000"/>
                  </a:srgbClr>
                </a:gs>
                <a:gs pos="59000">
                  <a:srgbClr val="800D30">
                    <a:lumMod val="9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8270" y="2708910"/>
            <a:ext cx="2321375" cy="1884656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 wrap="square" lIns="0" tIns="0" rIns="288000" bIns="0" anchor="ctr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lang="en-GB" sz="2250" kern="1200" dirty="0" smtClean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22E01-962E-41FE-ABDE-D87D3D32D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07" y="1539087"/>
            <a:ext cx="2173187" cy="206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1961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3B08-3F91-4C26-9171-1CAFE89D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9DA66-409A-4ED5-AA6E-C4E0AE94F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EEC29-F2B0-4BAD-9B2A-1BB8CC8DB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58899-652E-4BA4-85EC-47237DA5D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76E8-9F01-436F-ABBE-5A676120992B}" type="datetimeFigureOut">
              <a:rPr lang="en-GB" smtClean="0"/>
              <a:t>15/09/2022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F23D7-B622-4711-8F36-320DB3CA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AB464-5360-4FEA-B928-3D776C54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EBBC-4724-4B1F-9ED6-B82264C290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70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96" r:id="rId3"/>
    <p:sldLayoutId id="2147483690" r:id="rId4"/>
    <p:sldLayoutId id="2147483705" r:id="rId5"/>
    <p:sldLayoutId id="2147483695" r:id="rId6"/>
    <p:sldLayoutId id="2147483697" r:id="rId7"/>
    <p:sldLayoutId id="2147483706" r:id="rId8"/>
  </p:sldLayoutIdLst>
  <p:transition>
    <p:fade/>
  </p:transition>
  <p:hf hdr="0"/>
  <p:txStyles>
    <p:titleStyle>
      <a:lvl1pPr algn="l" defTabSz="914378" rtl="0" eaLnBrk="1" latinLnBrk="0" hangingPunct="1">
        <a:spcBef>
          <a:spcPct val="0"/>
        </a:spcBef>
        <a:buNone/>
        <a:defRPr sz="2000" b="1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69868" indent="-269868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4014" indent="-184145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31809" indent="-177796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1193" indent="-173034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88988" indent="-177796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wtuc@tuc.org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uc.org.uk/wal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 descr="&lt;TITLE&gt;{71.22047,448.3887,82.72717,133.6836}"/>
          <p:cNvSpPr>
            <a:spLocks noGrp="1"/>
          </p:cNvSpPr>
          <p:nvPr>
            <p:ph type="ctrTitle"/>
          </p:nvPr>
        </p:nvSpPr>
        <p:spPr>
          <a:xfrm>
            <a:off x="682226" y="1606393"/>
            <a:ext cx="4640098" cy="1604735"/>
          </a:xfrm>
        </p:spPr>
        <p:txBody>
          <a:bodyPr/>
          <a:lstStyle/>
          <a:p>
            <a:r>
              <a:rPr lang="en-US" sz="2800" dirty="0"/>
              <a:t>Skills Transition: Developing the workplace response </a:t>
            </a:r>
            <a:br>
              <a:rPr lang="en-US" dirty="0"/>
            </a:b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8744C9-50FB-2442-D80C-A6A51DDCB29B}"/>
              </a:ext>
            </a:extLst>
          </p:cNvPr>
          <p:cNvSpPr txBox="1"/>
          <p:nvPr/>
        </p:nvSpPr>
        <p:spPr>
          <a:xfrm>
            <a:off x="682226" y="2832100"/>
            <a:ext cx="6709174" cy="1225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endParaRPr lang="en-GB" sz="4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D87BF2-6794-4B2E-8ECC-79B3FBE94F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Recongnised</a:t>
            </a:r>
            <a:r>
              <a:rPr lang="en-US" dirty="0"/>
              <a:t> Key Factors to a Just Transition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CC86D-BCFE-4760-901C-5354B9ECBF5F}"/>
              </a:ext>
            </a:extLst>
          </p:cNvPr>
          <p:cNvSpPr txBox="1"/>
          <p:nvPr/>
        </p:nvSpPr>
        <p:spPr>
          <a:xfrm>
            <a:off x="4036541" y="440268"/>
            <a:ext cx="4882841" cy="43585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endParaRPr lang="en-US" b="1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b="1" dirty="0"/>
              <a:t> </a:t>
            </a:r>
            <a:r>
              <a:rPr lang="en-US" sz="3200" b="1" dirty="0"/>
              <a:t>Skills focus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sz="3200" b="1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3200" b="1" dirty="0"/>
              <a:t>Strategic planning and consultation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sz="3200" b="1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3200" b="1" dirty="0"/>
              <a:t>Worker and community support </a:t>
            </a:r>
          </a:p>
        </p:txBody>
      </p:sp>
    </p:spTree>
    <p:extLst>
      <p:ext uri="{BB962C8B-B14F-4D97-AF65-F5344CB8AC3E}">
        <p14:creationId xmlns:p14="http://schemas.microsoft.com/office/powerpoint/2010/main" val="874379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B899F-2023-30E4-2A3D-4C34BF0C2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75" y="666750"/>
            <a:ext cx="4942235" cy="2152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74444B-94EF-CC75-CB12-FC136D7B7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75" y="2883765"/>
            <a:ext cx="1898098" cy="18856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355F0B-039E-207D-102C-6D5885C3E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796" y="699605"/>
            <a:ext cx="1890936" cy="1878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ED004-7286-48D1-06D7-A832C8A0C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738" y="2955764"/>
            <a:ext cx="1726648" cy="17152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43208D-5912-68E7-AB40-7CED06A7BEBD}"/>
              </a:ext>
            </a:extLst>
          </p:cNvPr>
          <p:cNvSpPr txBox="1"/>
          <p:nvPr/>
        </p:nvSpPr>
        <p:spPr>
          <a:xfrm>
            <a:off x="1858740" y="956642"/>
            <a:ext cx="2448646" cy="16151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Aft>
                <a:spcPts val="60"/>
              </a:spcAft>
            </a:pPr>
            <a:r>
              <a:rPr lang="en-GB" sz="1600" dirty="0"/>
              <a:t>80-85% relative</a:t>
            </a:r>
          </a:p>
          <a:p>
            <a:pPr algn="ctr">
              <a:lnSpc>
                <a:spcPct val="113000"/>
              </a:lnSpc>
              <a:spcAft>
                <a:spcPts val="60"/>
              </a:spcAft>
            </a:pPr>
            <a:r>
              <a:rPr lang="en-GB" sz="1600" dirty="0"/>
              <a:t>productivity in Wales</a:t>
            </a:r>
          </a:p>
          <a:p>
            <a:pPr algn="ctr">
              <a:lnSpc>
                <a:spcPct val="113000"/>
              </a:lnSpc>
              <a:spcAft>
                <a:spcPts val="60"/>
              </a:spcAft>
            </a:pPr>
            <a:r>
              <a:rPr lang="en-GB" sz="1600" dirty="0"/>
              <a:t>compared to the UK</a:t>
            </a:r>
          </a:p>
          <a:p>
            <a:pPr algn="ctr">
              <a:lnSpc>
                <a:spcPct val="113000"/>
              </a:lnSpc>
              <a:spcAft>
                <a:spcPts val="60"/>
              </a:spcAft>
            </a:pPr>
            <a:r>
              <a:rPr lang="en-GB" sz="1600" dirty="0"/>
              <a:t>as a whole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73A90B-6931-27BE-D1B6-FBE90080176D}"/>
              </a:ext>
            </a:extLst>
          </p:cNvPr>
          <p:cNvSpPr txBox="1"/>
          <p:nvPr/>
        </p:nvSpPr>
        <p:spPr>
          <a:xfrm>
            <a:off x="2156515" y="3225800"/>
            <a:ext cx="2127281" cy="13652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GB" sz="1600" dirty="0"/>
              <a:t>66% of adults are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GB" sz="1600" dirty="0"/>
              <a:t>under-skilled to some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GB" sz="1600" dirty="0"/>
              <a:t>extent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7C64B4-3A4A-3FC9-05AC-A608E64A7ABB}"/>
              </a:ext>
            </a:extLst>
          </p:cNvPr>
          <p:cNvSpPr txBox="1"/>
          <p:nvPr/>
        </p:nvSpPr>
        <p:spPr>
          <a:xfrm>
            <a:off x="6470650" y="895350"/>
            <a:ext cx="2368550" cy="1397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GB" sz="1600" dirty="0"/>
              <a:t>4.4% of adults (19+)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GB" sz="1600" dirty="0"/>
              <a:t>participate in further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GB" sz="1600" dirty="0"/>
              <a:t>education or adult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GB" sz="1600" dirty="0"/>
              <a:t>community learning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1982D5-9F66-18E7-8399-9DDB06A2E923}"/>
              </a:ext>
            </a:extLst>
          </p:cNvPr>
          <p:cNvSpPr txBox="1"/>
          <p:nvPr/>
        </p:nvSpPr>
        <p:spPr>
          <a:xfrm>
            <a:off x="6261100" y="3321050"/>
            <a:ext cx="2476500" cy="13500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GB" sz="1600"/>
              <a:t>13.6% of adults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GB" sz="1600"/>
              <a:t>have poor essential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GB" sz="1600"/>
              <a:t>skills</a:t>
            </a:r>
            <a:endParaRPr lang="en-GB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5184EB-779F-9099-E856-FD7EED6FB89D}"/>
              </a:ext>
            </a:extLst>
          </p:cNvPr>
          <p:cNvSpPr txBox="1"/>
          <p:nvPr/>
        </p:nvSpPr>
        <p:spPr>
          <a:xfrm>
            <a:off x="1727200" y="165100"/>
            <a:ext cx="5416550" cy="5506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Aft>
                <a:spcPts val="60"/>
              </a:spcAft>
            </a:pPr>
            <a:r>
              <a:rPr lang="en-GB" sz="2400" dirty="0"/>
              <a:t>Challenge for Wales</a:t>
            </a:r>
          </a:p>
        </p:txBody>
      </p:sp>
    </p:spTree>
    <p:extLst>
      <p:ext uri="{BB962C8B-B14F-4D97-AF65-F5344CB8AC3E}">
        <p14:creationId xmlns:p14="http://schemas.microsoft.com/office/powerpoint/2010/main" val="3459307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D87BF2-6794-4B2E-8ECC-79B3FBE94F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dirty="0"/>
              <a:t>Challenges for Unions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CC86D-BCFE-4760-901C-5354B9ECBF5F}"/>
              </a:ext>
            </a:extLst>
          </p:cNvPr>
          <p:cNvSpPr txBox="1"/>
          <p:nvPr/>
        </p:nvSpPr>
        <p:spPr>
          <a:xfrm>
            <a:off x="3746019" y="440268"/>
            <a:ext cx="5173363" cy="43585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b="1" dirty="0"/>
              <a:t> - Confusion over definitions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b="1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b="1" dirty="0"/>
              <a:t> - Poor understanding of impact on jobs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b="1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b="1" dirty="0"/>
              <a:t> - Employer-led skills system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b="1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b="1" dirty="0"/>
              <a:t> - Lack of consultation on workforce planning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b="1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b="1" dirty="0"/>
              <a:t> - Lack of clear Information, Advice and Guidance     (IAG) for workers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b="1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b="1" dirty="0"/>
              <a:t> - Ensuring a just transition</a:t>
            </a:r>
          </a:p>
        </p:txBody>
      </p:sp>
    </p:spTree>
    <p:extLst>
      <p:ext uri="{BB962C8B-B14F-4D97-AF65-F5344CB8AC3E}">
        <p14:creationId xmlns:p14="http://schemas.microsoft.com/office/powerpoint/2010/main" val="2131688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D87BF2-6794-4B2E-8ECC-79B3FBE94F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Union Response?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CC86D-BCFE-4760-901C-5354B9ECBF5F}"/>
              </a:ext>
            </a:extLst>
          </p:cNvPr>
          <p:cNvSpPr txBox="1"/>
          <p:nvPr/>
        </p:nvSpPr>
        <p:spPr>
          <a:xfrm>
            <a:off x="3746019" y="247135"/>
            <a:ext cx="5173363" cy="46955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Aft>
                <a:spcPts val="60"/>
              </a:spcAft>
            </a:pPr>
            <a:r>
              <a:rPr lang="en-US" b="1" u="sng" dirty="0"/>
              <a:t>Skills focus for unions 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b="1" dirty="0"/>
              <a:t> - Widening participation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b="1" dirty="0"/>
              <a:t> - Removing barriers to learning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b="1" dirty="0"/>
              <a:t> - Access and flexibility of provision</a:t>
            </a:r>
          </a:p>
          <a:p>
            <a:pPr algn="ctr">
              <a:lnSpc>
                <a:spcPct val="113000"/>
              </a:lnSpc>
              <a:spcAft>
                <a:spcPts val="60"/>
              </a:spcAft>
            </a:pPr>
            <a:endParaRPr lang="en-US" b="1" dirty="0"/>
          </a:p>
          <a:p>
            <a:pPr algn="ctr">
              <a:lnSpc>
                <a:spcPct val="113000"/>
              </a:lnSpc>
              <a:spcAft>
                <a:spcPts val="60"/>
              </a:spcAft>
            </a:pPr>
            <a:r>
              <a:rPr lang="en-US" b="1" u="sng" dirty="0"/>
              <a:t>Funding and support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b="1" dirty="0"/>
              <a:t> - Wales Union Learning Fund (WULF)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b="1" dirty="0"/>
              <a:t> - Welsh Government funding (apprenticeships, PLAs, flexible skills fund, Working Wales, </a:t>
            </a:r>
            <a:r>
              <a:rPr lang="en-US" b="1" dirty="0" err="1"/>
              <a:t>ReAct</a:t>
            </a:r>
            <a:r>
              <a:rPr lang="en-US" b="1" dirty="0"/>
              <a:t>)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b="1" dirty="0"/>
              <a:t> - City and Growth deal funds and SPF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b="1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b="1" dirty="0"/>
              <a:t> - Interpreting funding and support for unions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b="1" dirty="0"/>
              <a:t> - In-work focus 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b="1" dirty="0"/>
              <a:t> - Something for something (employer investment)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b="1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4320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D87BF2-6794-4B2E-8ECC-79B3FBE94F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Transition agreements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CC86D-BCFE-4760-901C-5354B9ECBF5F}"/>
              </a:ext>
            </a:extLst>
          </p:cNvPr>
          <p:cNvSpPr txBox="1"/>
          <p:nvPr/>
        </p:nvSpPr>
        <p:spPr>
          <a:xfrm>
            <a:off x="3874347" y="101600"/>
            <a:ext cx="5045035" cy="50418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2000" b="1" dirty="0"/>
              <a:t>Impact on: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dirty="0"/>
              <a:t>➔ the overall number of jobs or workers employed➔ pay and conditions➔ job security➔ working time➔ job descriptions➔ duties assigned to job roles➔ training and skills➔ apprenticeships➔ retirement policy➔ monitoring and surveillance➔ performance management➔ health and safety implications➔ equal opportunities➔ facility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dirty="0"/>
              <a:t> </a:t>
            </a:r>
            <a:r>
              <a:rPr lang="en-US" sz="2000" b="1" dirty="0"/>
              <a:t>Keep it simple: 3 </a:t>
            </a:r>
            <a:r>
              <a:rPr lang="en-US" sz="2000" b="1"/>
              <a:t>key elements</a:t>
            </a:r>
            <a:endParaRPr lang="en-US" sz="2000" b="1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dirty="0"/>
              <a:t> - </a:t>
            </a:r>
            <a:r>
              <a:rPr lang="en-US" dirty="0" err="1"/>
              <a:t>Formalise</a:t>
            </a:r>
            <a:r>
              <a:rPr lang="en-US" dirty="0"/>
              <a:t> consultation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dirty="0"/>
              <a:t> - Guarantees on redundancy and jobs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dirty="0"/>
              <a:t> - Information sharing and workforce planning 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18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D87BF2-6794-4B2E-8ECC-79B3FBE94F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</a:t>
            </a:r>
            <a:r>
              <a:rPr lang="en-GB" dirty="0"/>
              <a:t>: What Next?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CC86D-BCFE-4760-901C-5354B9ECBF5F}"/>
              </a:ext>
            </a:extLst>
          </p:cNvPr>
          <p:cNvSpPr txBox="1"/>
          <p:nvPr/>
        </p:nvSpPr>
        <p:spPr>
          <a:xfrm>
            <a:off x="3874347" y="101600"/>
            <a:ext cx="5045035" cy="50418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2400" b="1" dirty="0"/>
              <a:t> - Urgent need for discussions 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sz="2400" b="1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2400" b="1" dirty="0"/>
              <a:t> - Identify skills needs (skills audits)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sz="2400" b="1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2400" b="1" dirty="0"/>
              <a:t> - Identify barriers (talk to members)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sz="2400" b="1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2400" b="1" dirty="0"/>
              <a:t> - Worker support (funding and signposting)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sz="2400" b="1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2400" b="1" dirty="0"/>
              <a:t> - Codify (transition agreements)</a:t>
            </a:r>
          </a:p>
        </p:txBody>
      </p:sp>
    </p:spTree>
    <p:extLst>
      <p:ext uri="{BB962C8B-B14F-4D97-AF65-F5344CB8AC3E}">
        <p14:creationId xmlns:p14="http://schemas.microsoft.com/office/powerpoint/2010/main" val="2654334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D87BF2-6794-4B2E-8ECC-79B3FBE94F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Contact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CC86D-BCFE-4760-901C-5354B9ECBF5F}"/>
              </a:ext>
            </a:extLst>
          </p:cNvPr>
          <p:cNvSpPr txBox="1"/>
          <p:nvPr/>
        </p:nvSpPr>
        <p:spPr>
          <a:xfrm>
            <a:off x="3746019" y="440268"/>
            <a:ext cx="5173363" cy="43585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Aft>
                <a:spcPts val="60"/>
              </a:spcAft>
            </a:pPr>
            <a:endParaRPr lang="en-US" sz="2000" b="1" dirty="0"/>
          </a:p>
          <a:p>
            <a:pPr algn="ctr">
              <a:lnSpc>
                <a:spcPct val="113000"/>
              </a:lnSpc>
              <a:spcAft>
                <a:spcPts val="60"/>
              </a:spcAft>
            </a:pPr>
            <a:endParaRPr lang="en-US" sz="2000" b="1" dirty="0"/>
          </a:p>
          <a:p>
            <a:pPr algn="ctr">
              <a:lnSpc>
                <a:spcPct val="113000"/>
              </a:lnSpc>
              <a:spcAft>
                <a:spcPts val="60"/>
              </a:spcAft>
            </a:pPr>
            <a:r>
              <a:rPr lang="en-US" sz="2800" b="1" dirty="0">
                <a:hlinkClick r:id="rId3"/>
              </a:rPr>
              <a:t>wtuc@tuc.org.uk</a:t>
            </a:r>
            <a:endParaRPr lang="en-US" sz="2800" b="1" dirty="0"/>
          </a:p>
          <a:p>
            <a:pPr algn="ctr">
              <a:lnSpc>
                <a:spcPct val="113000"/>
              </a:lnSpc>
              <a:spcAft>
                <a:spcPts val="60"/>
              </a:spcAft>
            </a:pPr>
            <a:endParaRPr lang="en-US" sz="2800" b="1" dirty="0"/>
          </a:p>
          <a:p>
            <a:pPr algn="ctr">
              <a:lnSpc>
                <a:spcPct val="113000"/>
              </a:lnSpc>
              <a:spcAft>
                <a:spcPts val="60"/>
              </a:spcAft>
            </a:pPr>
            <a:r>
              <a:rPr lang="en-US" sz="2800" b="1" dirty="0">
                <a:hlinkClick r:id="rId4"/>
              </a:rPr>
              <a:t>https://www.tuc.org.uk/wales</a:t>
            </a:r>
            <a:endParaRPr lang="en-US" sz="2800" b="1" dirty="0"/>
          </a:p>
          <a:p>
            <a:pPr algn="ctr">
              <a:lnSpc>
                <a:spcPct val="113000"/>
              </a:lnSpc>
              <a:spcAft>
                <a:spcPts val="60"/>
              </a:spcAft>
            </a:pPr>
            <a:endParaRPr lang="en-US" sz="2800" b="1" dirty="0"/>
          </a:p>
          <a:p>
            <a:pPr algn="ctr">
              <a:lnSpc>
                <a:spcPct val="113000"/>
              </a:lnSpc>
              <a:spcAft>
                <a:spcPts val="60"/>
              </a:spcAft>
            </a:pPr>
            <a:endParaRPr lang="en-US" sz="2000" b="1" u="sng" dirty="0"/>
          </a:p>
          <a:p>
            <a:pPr algn="ctr">
              <a:lnSpc>
                <a:spcPct val="113000"/>
              </a:lnSpc>
              <a:spcAft>
                <a:spcPts val="60"/>
              </a:spcAft>
            </a:pPr>
            <a:r>
              <a:rPr lang="en-US" sz="2000" b="1" u="sng" dirty="0"/>
              <a:t>Deri Bevan (</a:t>
            </a:r>
            <a:r>
              <a:rPr lang="en-US" sz="2000" b="1" u="sng" dirty="0" err="1"/>
              <a:t>Organising</a:t>
            </a:r>
            <a:r>
              <a:rPr lang="en-US" sz="2000" b="1" u="sng" dirty="0"/>
              <a:t> and Development Officer)</a:t>
            </a:r>
          </a:p>
          <a:p>
            <a:pPr algn="ctr">
              <a:lnSpc>
                <a:spcPct val="113000"/>
              </a:lnSpc>
              <a:spcAft>
                <a:spcPts val="60"/>
              </a:spcAft>
            </a:pPr>
            <a:r>
              <a:rPr lang="en-US" sz="2000" b="1" u="sng" dirty="0"/>
              <a:t>dbevan@tuc.org.uk</a:t>
            </a: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lnSpc>
                <a:spcPct val="113000"/>
              </a:lnSpc>
              <a:spcAft>
                <a:spcPts val="6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lnSpc>
                <a:spcPct val="113000"/>
              </a:lnSpc>
              <a:spcAft>
                <a:spcPts val="6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lnSpc>
                <a:spcPct val="113000"/>
              </a:lnSpc>
              <a:spcAft>
                <a:spcPts val="6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lnSpc>
                <a:spcPct val="113000"/>
              </a:lnSpc>
              <a:spcAft>
                <a:spcPts val="6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lnSpc>
                <a:spcPct val="113000"/>
              </a:lnSpc>
              <a:spcAft>
                <a:spcPts val="6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lnSpc>
                <a:spcPct val="113000"/>
              </a:lnSpc>
              <a:spcAft>
                <a:spcPts val="60"/>
              </a:spcAft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3161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UC layouts">
  <a:themeElements>
    <a:clrScheme name="Custom 21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800D30"/>
      </a:accent1>
      <a:accent2>
        <a:srgbClr val="DC004E"/>
      </a:accent2>
      <a:accent3>
        <a:srgbClr val="D8BF22"/>
      </a:accent3>
      <a:accent4>
        <a:srgbClr val="867B49"/>
      </a:accent4>
      <a:accent5>
        <a:srgbClr val="8F2F68"/>
      </a:accent5>
      <a:accent6>
        <a:srgbClr val="63184B"/>
      </a:accent6>
      <a:hlink>
        <a:srgbClr val="1D1D1D"/>
      </a:hlink>
      <a:folHlink>
        <a:srgbClr val="1D1D1D"/>
      </a:folHlink>
    </a:clrScheme>
    <a:fontScheme name="TUC table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7800" indent="-177800">
          <a:lnSpc>
            <a:spcPct val="113000"/>
          </a:lnSpc>
          <a:spcAft>
            <a:spcPts val="60"/>
          </a:spcAft>
          <a:buFont typeface="Wingdings"/>
          <a:buChar char="n"/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se study guidance.potx" id="{6628D300-4B8A-4F76-B281-6B584B4A5065}" vid="{23B090A7-9654-4700-AB7C-481DE9D5542B}"/>
    </a:ext>
  </a:extLst>
</a:theme>
</file>

<file path=ppt/theme/theme2.xml><?xml version="1.0" encoding="utf-8"?>
<a:theme xmlns:a="http://schemas.openxmlformats.org/drawingml/2006/main" name="Office Theme">
  <a:themeElements>
    <a:clrScheme name="TUC Final PPT Template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B3282D"/>
      </a:accent1>
      <a:accent2>
        <a:srgbClr val="CB686D"/>
      </a:accent2>
      <a:accent3>
        <a:srgbClr val="94569E"/>
      </a:accent3>
      <a:accent4>
        <a:srgbClr val="0076A9"/>
      </a:accent4>
      <a:accent5>
        <a:srgbClr val="C3C31E"/>
      </a:accent5>
      <a:accent6>
        <a:srgbClr val="DE8703"/>
      </a:accent6>
      <a:hlink>
        <a:srgbClr val="1D1D1D"/>
      </a:hlink>
      <a:folHlink>
        <a:srgbClr val="1D1D1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UC Final PPT Template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B3282D"/>
      </a:accent1>
      <a:accent2>
        <a:srgbClr val="CB686D"/>
      </a:accent2>
      <a:accent3>
        <a:srgbClr val="94569E"/>
      </a:accent3>
      <a:accent4>
        <a:srgbClr val="0076A9"/>
      </a:accent4>
      <a:accent5>
        <a:srgbClr val="C3C31E"/>
      </a:accent5>
      <a:accent6>
        <a:srgbClr val="DE8703"/>
      </a:accent6>
      <a:hlink>
        <a:srgbClr val="1D1D1D"/>
      </a:hlink>
      <a:folHlink>
        <a:srgbClr val="1D1D1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B4CA28237E143AF4F7FEE68685A56" ma:contentTypeVersion="13" ma:contentTypeDescription="Create a new document." ma:contentTypeScope="" ma:versionID="b2a3b4e3bf709e9bf797a6f3ac69ee43">
  <xsd:schema xmlns:xsd="http://www.w3.org/2001/XMLSchema" xmlns:xs="http://www.w3.org/2001/XMLSchema" xmlns:p="http://schemas.microsoft.com/office/2006/metadata/properties" xmlns:ns3="ea0d2ee6-0bcf-4f58-ac4e-9b06a67dd246" xmlns:ns4="a5a5ebfa-f06d-4647-9e7a-ebad336b93d3" targetNamespace="http://schemas.microsoft.com/office/2006/metadata/properties" ma:root="true" ma:fieldsID="49700561d7234b02365e1cbebfb9458a" ns3:_="" ns4:_="">
    <xsd:import namespace="ea0d2ee6-0bcf-4f58-ac4e-9b06a67dd246"/>
    <xsd:import namespace="a5a5ebfa-f06d-4647-9e7a-ebad336b93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d2ee6-0bcf-4f58-ac4e-9b06a67dd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5ebfa-f06d-4647-9e7a-ebad336b93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FED77D-9807-4AA3-8125-3647AEEB453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ea0d2ee6-0bcf-4f58-ac4e-9b06a67dd246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a5a5ebfa-f06d-4647-9e7a-ebad336b93d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2E583D-1002-423F-BDED-64CB829DBA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0d2ee6-0bcf-4f58-ac4e-9b06a67dd246"/>
    <ds:schemaRef ds:uri="a5a5ebfa-f06d-4647-9e7a-ebad336b93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DEADDD-CB4B-4F0C-9D29-8D52CE4AF8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Case study guidance</Template>
  <TotalTime>0</TotalTime>
  <Words>381</Words>
  <Application>Microsoft Office PowerPoint</Application>
  <PresentationFormat>On-screen Show (16:9)</PresentationFormat>
  <Paragraphs>90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Segoe UI Light</vt:lpstr>
      <vt:lpstr>Symbol</vt:lpstr>
      <vt:lpstr>Segoe UI Semibold</vt:lpstr>
      <vt:lpstr>Wingdings</vt:lpstr>
      <vt:lpstr>Segoe UI</vt:lpstr>
      <vt:lpstr>Rockwell</vt:lpstr>
      <vt:lpstr>Futura Medium</vt:lpstr>
      <vt:lpstr>Arial</vt:lpstr>
      <vt:lpstr>TUC layouts</vt:lpstr>
      <vt:lpstr>Skills Transition: Developing the workplace response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Rob Saunders</Manager>
  <Company>TUC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Guidance</dc:title>
  <dc:creator>Gavin Pearce</dc:creator>
  <cp:lastModifiedBy>Deri Bevan</cp:lastModifiedBy>
  <cp:revision>49</cp:revision>
  <cp:lastPrinted>2022-09-13T11:34:17Z</cp:lastPrinted>
  <dcterms:created xsi:type="dcterms:W3CDTF">2019-05-14T11:53:37Z</dcterms:created>
  <dcterms:modified xsi:type="dcterms:W3CDTF">2022-09-15T06:43:43Z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4</vt:i4>
  </property>
  <property fmtid="{D5CDD505-2E9C-101B-9397-08002B2CF9AE}" pid="4" name="ContentTypeId">
    <vt:lpwstr>0x010100FFEB4CA28237E143AF4F7FEE68685A56</vt:lpwstr>
  </property>
</Properties>
</file>