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68" r:id="rId2"/>
    <p:sldId id="273" r:id="rId3"/>
    <p:sldId id="279" r:id="rId4"/>
    <p:sldId id="281" r:id="rId5"/>
    <p:sldId id="282" r:id="rId6"/>
    <p:sldId id="277" r:id="rId7"/>
    <p:sldId id="278" r:id="rId8"/>
    <p:sldId id="274" r:id="rId9"/>
    <p:sldId id="283" r:id="rId10"/>
    <p:sldId id="275" r:id="rId11"/>
    <p:sldId id="269" r:id="rId12"/>
    <p:sldId id="272" r:id="rId13"/>
    <p:sldId id="276" r:id="rId14"/>
  </p:sldIdLst>
  <p:sldSz cx="9144000" cy="6858000" type="screen4x3"/>
  <p:notesSz cx="6858000" cy="987425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93" cy="493075"/>
          </a:xfrm>
          <a:prstGeom prst="rect">
            <a:avLst/>
          </a:prstGeom>
        </p:spPr>
        <p:txBody>
          <a:bodyPr vert="horz" lIns="91989" tIns="45994" rIns="91989" bIns="45994" rtlCol="0"/>
          <a:lstStyle>
            <a:lvl1pPr algn="l">
              <a:defRPr sz="1200"/>
            </a:lvl1pPr>
          </a:lstStyle>
          <a:p>
            <a:pPr>
              <a:defRPr/>
            </a:pPr>
            <a:endParaRPr lang="en-GB"/>
          </a:p>
        </p:txBody>
      </p:sp>
      <p:sp>
        <p:nvSpPr>
          <p:cNvPr id="3" name="Date Placeholder 2"/>
          <p:cNvSpPr>
            <a:spLocks noGrp="1"/>
          </p:cNvSpPr>
          <p:nvPr>
            <p:ph type="dt" sz="quarter" idx="1"/>
          </p:nvPr>
        </p:nvSpPr>
        <p:spPr>
          <a:xfrm>
            <a:off x="3883908" y="0"/>
            <a:ext cx="2972492" cy="493075"/>
          </a:xfrm>
          <a:prstGeom prst="rect">
            <a:avLst/>
          </a:prstGeom>
        </p:spPr>
        <p:txBody>
          <a:bodyPr vert="horz" lIns="91989" tIns="45994" rIns="91989" bIns="45994" rtlCol="0"/>
          <a:lstStyle>
            <a:lvl1pPr algn="r">
              <a:defRPr sz="1200"/>
            </a:lvl1pPr>
          </a:lstStyle>
          <a:p>
            <a:pPr>
              <a:defRPr/>
            </a:pPr>
            <a:fld id="{F2C3DB26-EA9A-4396-9D6F-2F31834CD69C}" type="datetimeFigureOut">
              <a:rPr lang="en-US"/>
              <a:pPr>
                <a:defRPr/>
              </a:pPr>
              <a:t>12/3/2021</a:t>
            </a:fld>
            <a:endParaRPr lang="en-GB"/>
          </a:p>
        </p:txBody>
      </p:sp>
      <p:sp>
        <p:nvSpPr>
          <p:cNvPr id="4" name="Footer Placeholder 3"/>
          <p:cNvSpPr>
            <a:spLocks noGrp="1"/>
          </p:cNvSpPr>
          <p:nvPr>
            <p:ph type="ftr" sz="quarter" idx="2"/>
          </p:nvPr>
        </p:nvSpPr>
        <p:spPr>
          <a:xfrm>
            <a:off x="1" y="9379580"/>
            <a:ext cx="2972493" cy="493075"/>
          </a:xfrm>
          <a:prstGeom prst="rect">
            <a:avLst/>
          </a:prstGeom>
        </p:spPr>
        <p:txBody>
          <a:bodyPr vert="horz" lIns="91989" tIns="45994" rIns="91989" bIns="45994"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3908" y="9379580"/>
            <a:ext cx="2972492" cy="493075"/>
          </a:xfrm>
          <a:prstGeom prst="rect">
            <a:avLst/>
          </a:prstGeom>
        </p:spPr>
        <p:txBody>
          <a:bodyPr vert="horz" lIns="91989" tIns="45994" rIns="91989" bIns="45994" rtlCol="0" anchor="b"/>
          <a:lstStyle>
            <a:lvl1pPr algn="r">
              <a:defRPr sz="1200"/>
            </a:lvl1pPr>
          </a:lstStyle>
          <a:p>
            <a:pPr>
              <a:defRPr/>
            </a:pPr>
            <a:fld id="{D705ED5E-797A-4200-B7B3-0B9536AFE17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245813F-304A-4BBD-BA31-1381DBC0485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E22375-4BC0-4F5E-9CA3-925774C67CB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0EB42F-B6B6-452E-8751-BD2B9779D94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7547F37-A087-452B-BF32-1ABF9A51A89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5859B9-A64D-45A6-B381-F064FFFCAAE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5BB949-346A-4B46-B6FC-DC1975E4837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78F37F4-685A-45F9-8022-5950690B31D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64451DB-85BA-4E5E-96EC-F110A65C4C1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8B0BCE3-8217-49DD-8F6E-AE063EF6658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D14AC5F-632F-440B-899E-F0F7C2AD128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64E1B39-52CA-439A-93AA-A4A496BEEA1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4137B8-EB05-4CC3-A881-69376BFB686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jacoms@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lrdpublications.org.uk/publications.php?pub=LR&amp;iss=2098&amp;id=idm140276409503312" TargetMode="External"/><Relationship Id="rId2" Type="http://schemas.openxmlformats.org/officeDocument/2006/relationships/hyperlink" Target="https://yorksandhumberclimate.org.uk/climate-action-plan"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greenerjobsalliance.co.uk/wp-content/uploads/2021/09/Outline-Legal-Framework-Fina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heccc.org.uk/wp-content/uploads/2021/06/Progress-in-adapting-to-climate-change-2021-Report-to-Parliament.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wc.co.uk/who-we-are/our-purpose/building-trust-in-the-climate-transition/supporting-a-fair-transition/green-jobs-barometer.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futuregenerations.wales/priority_areas/skills-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8310-398D-4BBD-BD37-5C0959AC7CC8}"/>
              </a:ext>
            </a:extLst>
          </p:cNvPr>
          <p:cNvSpPr>
            <a:spLocks noGrp="1"/>
          </p:cNvSpPr>
          <p:nvPr>
            <p:ph type="title"/>
          </p:nvPr>
        </p:nvSpPr>
        <p:spPr/>
        <p:txBody>
          <a:bodyPr/>
          <a:lstStyle/>
          <a:p>
            <a:r>
              <a:rPr lang="en-GB" sz="4000" dirty="0"/>
              <a:t>Wales TUC Greener Workplace Network meeting</a:t>
            </a:r>
          </a:p>
        </p:txBody>
      </p:sp>
      <p:sp>
        <p:nvSpPr>
          <p:cNvPr id="3" name="Content Placeholder 2">
            <a:extLst>
              <a:ext uri="{FF2B5EF4-FFF2-40B4-BE49-F238E27FC236}">
                <a16:creationId xmlns:a16="http://schemas.microsoft.com/office/drawing/2014/main" id="{2A0C04BF-9115-40D6-B78E-746648B480DB}"/>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r>
              <a:rPr lang="en-GB" dirty="0"/>
              <a:t>Graham Petersen</a:t>
            </a:r>
          </a:p>
          <a:p>
            <a:pPr marL="0" indent="0" algn="ctr">
              <a:buNone/>
            </a:pPr>
            <a:r>
              <a:rPr lang="en-GB" dirty="0"/>
              <a:t>Greener Jobs Alliance</a:t>
            </a:r>
          </a:p>
          <a:p>
            <a:pPr marL="0" indent="0" algn="ctr">
              <a:buNone/>
            </a:pPr>
            <a:r>
              <a:rPr lang="en-GB" dirty="0">
                <a:hlinkClick r:id="rId2"/>
              </a:rPr>
              <a:t>gjacoms@gmail.com</a:t>
            </a:r>
            <a:endParaRPr lang="en-GB" dirty="0"/>
          </a:p>
          <a:p>
            <a:pPr marL="0" indent="0" algn="ctr">
              <a:buNone/>
            </a:pPr>
            <a:endParaRPr lang="en-GB" dirty="0"/>
          </a:p>
          <a:p>
            <a:pPr marL="0" indent="0" algn="ctr">
              <a:buNone/>
            </a:pPr>
            <a:r>
              <a:rPr lang="en-GB"/>
              <a:t>7/12/21</a:t>
            </a:r>
            <a:endParaRPr lang="en-GB" dirty="0"/>
          </a:p>
        </p:txBody>
      </p:sp>
    </p:spTree>
    <p:extLst>
      <p:ext uri="{BB962C8B-B14F-4D97-AF65-F5344CB8AC3E}">
        <p14:creationId xmlns:p14="http://schemas.microsoft.com/office/powerpoint/2010/main" val="420251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5585-8BEC-40DE-9162-11D093C97628}"/>
              </a:ext>
            </a:extLst>
          </p:cNvPr>
          <p:cNvSpPr>
            <a:spLocks noGrp="1"/>
          </p:cNvSpPr>
          <p:nvPr>
            <p:ph type="title"/>
          </p:nvPr>
        </p:nvSpPr>
        <p:spPr/>
        <p:txBody>
          <a:bodyPr/>
          <a:lstStyle/>
          <a:p>
            <a:r>
              <a:rPr lang="en-GB" sz="4000" dirty="0"/>
              <a:t>Local Authority Skills Case Studies </a:t>
            </a:r>
          </a:p>
        </p:txBody>
      </p:sp>
      <p:sp>
        <p:nvSpPr>
          <p:cNvPr id="3" name="Content Placeholder 2">
            <a:extLst>
              <a:ext uri="{FF2B5EF4-FFF2-40B4-BE49-F238E27FC236}">
                <a16:creationId xmlns:a16="http://schemas.microsoft.com/office/drawing/2014/main" id="{86623C65-DB69-47A8-B052-A50CD3AD3666}"/>
              </a:ext>
            </a:extLst>
          </p:cNvPr>
          <p:cNvSpPr>
            <a:spLocks noGrp="1"/>
          </p:cNvSpPr>
          <p:nvPr>
            <p:ph sz="half" idx="1"/>
          </p:nvPr>
        </p:nvSpPr>
        <p:spPr/>
        <p:txBody>
          <a:bodyPr/>
          <a:lstStyle/>
          <a:p>
            <a:pPr marL="0" indent="0">
              <a:buNone/>
            </a:pPr>
            <a:r>
              <a:rPr lang="en-GB" dirty="0"/>
              <a:t>UCU and community air pollution training event organised in Sept 2021</a:t>
            </a:r>
          </a:p>
          <a:p>
            <a:pPr marL="0" indent="0">
              <a:buNone/>
            </a:pPr>
            <a:endParaRPr lang="en-GB" dirty="0"/>
          </a:p>
        </p:txBody>
      </p:sp>
      <p:sp>
        <p:nvSpPr>
          <p:cNvPr id="4" name="Content Placeholder 3">
            <a:extLst>
              <a:ext uri="{FF2B5EF4-FFF2-40B4-BE49-F238E27FC236}">
                <a16:creationId xmlns:a16="http://schemas.microsoft.com/office/drawing/2014/main" id="{39CE7522-AB7A-475F-B751-CA9D9B835B32}"/>
              </a:ext>
            </a:extLst>
          </p:cNvPr>
          <p:cNvSpPr>
            <a:spLocks noGrp="1"/>
          </p:cNvSpPr>
          <p:nvPr>
            <p:ph sz="half" idx="2"/>
          </p:nvPr>
        </p:nvSpPr>
        <p:spPr/>
        <p:txBody>
          <a:bodyPr/>
          <a:lstStyle/>
          <a:p>
            <a:r>
              <a:rPr lang="en-GB" sz="1800" dirty="0"/>
              <a:t>The unions in LB Wandsworth campaigned for the  inclusion of jobs and skills in the climate action plan. Union seat on the Skills and Jobs committees.</a:t>
            </a:r>
          </a:p>
          <a:p>
            <a:pPr marL="0" indent="0">
              <a:buNone/>
            </a:pPr>
            <a:endParaRPr lang="en-GB" sz="1800" dirty="0"/>
          </a:p>
          <a:p>
            <a:r>
              <a:rPr lang="en-GB" sz="1800" dirty="0" err="1"/>
              <a:t>Yorks</a:t>
            </a:r>
            <a:r>
              <a:rPr lang="en-GB" sz="1800" dirty="0"/>
              <a:t> + Humber Climate Commission. ‘</a:t>
            </a:r>
            <a:r>
              <a:rPr lang="en-GB" sz="1800" i="1" dirty="0"/>
              <a:t>The Commission will work with skills providers, businesses, trade unions and workers to develop and enhance access to climate and nature related training across the region</a:t>
            </a:r>
            <a:r>
              <a:rPr lang="en-GB" sz="2000" i="1" dirty="0"/>
              <a:t>’ </a:t>
            </a:r>
            <a:r>
              <a:rPr lang="en-GB" sz="1100" dirty="0">
                <a:hlinkClick r:id="rId2"/>
              </a:rPr>
              <a:t>Climate Action Plan | Yorkshire &amp; Humberside Climate Commission (yorksandhumberclimate.org.uk)</a:t>
            </a:r>
            <a:endParaRPr lang="en-GB" sz="1100" dirty="0"/>
          </a:p>
          <a:p>
            <a:r>
              <a:rPr lang="fr-FR" sz="900" dirty="0">
                <a:hlinkClick r:id="rId3"/>
              </a:rPr>
              <a:t>Publications Online :: Publications (lrdpublications.org.uk)</a:t>
            </a:r>
            <a:endParaRPr lang="en-GB" sz="1100" i="1" dirty="0"/>
          </a:p>
        </p:txBody>
      </p:sp>
      <p:pic>
        <p:nvPicPr>
          <p:cNvPr id="6" name="Picture 5">
            <a:extLst>
              <a:ext uri="{FF2B5EF4-FFF2-40B4-BE49-F238E27FC236}">
                <a16:creationId xmlns:a16="http://schemas.microsoft.com/office/drawing/2014/main" id="{EE43ADCB-5A1B-4E8E-8697-EE1FF73D4B8B}"/>
              </a:ext>
            </a:extLst>
          </p:cNvPr>
          <p:cNvPicPr>
            <a:picLocks noChangeAspect="1"/>
          </p:cNvPicPr>
          <p:nvPr/>
        </p:nvPicPr>
        <p:blipFill>
          <a:blip r:embed="rId4"/>
          <a:stretch>
            <a:fillRect/>
          </a:stretch>
        </p:blipFill>
        <p:spPr>
          <a:xfrm>
            <a:off x="0" y="2924944"/>
            <a:ext cx="4495800" cy="3201219"/>
          </a:xfrm>
          <a:prstGeom prst="rect">
            <a:avLst/>
          </a:prstGeom>
        </p:spPr>
      </p:pic>
    </p:spTree>
    <p:extLst>
      <p:ext uri="{BB962C8B-B14F-4D97-AF65-F5344CB8AC3E}">
        <p14:creationId xmlns:p14="http://schemas.microsoft.com/office/powerpoint/2010/main" val="1015507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7294-A66B-4909-B24F-D62C047738BF}"/>
              </a:ext>
            </a:extLst>
          </p:cNvPr>
          <p:cNvSpPr>
            <a:spLocks noGrp="1"/>
          </p:cNvSpPr>
          <p:nvPr>
            <p:ph type="title"/>
          </p:nvPr>
        </p:nvSpPr>
        <p:spPr/>
        <p:txBody>
          <a:bodyPr/>
          <a:lstStyle/>
          <a:p>
            <a:r>
              <a:rPr lang="en-GB" dirty="0"/>
              <a:t>Resources</a:t>
            </a:r>
          </a:p>
        </p:txBody>
      </p:sp>
      <p:pic>
        <p:nvPicPr>
          <p:cNvPr id="1026" name="Picture 2" descr="Greener workplaces for a just transition">
            <a:extLst>
              <a:ext uri="{FF2B5EF4-FFF2-40B4-BE49-F238E27FC236}">
                <a16:creationId xmlns:a16="http://schemas.microsoft.com/office/drawing/2014/main" id="{424EBDE1-9312-448F-90B4-99DCBCDA3AD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76843" y="1600200"/>
            <a:ext cx="3199314"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tting Carbon Growing Skills">
            <a:extLst>
              <a:ext uri="{FF2B5EF4-FFF2-40B4-BE49-F238E27FC236}">
                <a16:creationId xmlns:a16="http://schemas.microsoft.com/office/drawing/2014/main" id="{A51964AA-158E-4FD7-980B-4A184F8C2A13}"/>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291030"/>
            <a:ext cx="3744416" cy="529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52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F6B8DB0-E1E5-4892-8B65-837B01D1A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0"/>
            <a:ext cx="9144000" cy="641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3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60B0-7EDD-4235-8216-4B028D54CD32}"/>
              </a:ext>
            </a:extLst>
          </p:cNvPr>
          <p:cNvSpPr>
            <a:spLocks noGrp="1"/>
          </p:cNvSpPr>
          <p:nvPr>
            <p:ph type="title"/>
          </p:nvPr>
        </p:nvSpPr>
        <p:spPr/>
        <p:txBody>
          <a:bodyPr/>
          <a:lstStyle/>
          <a:p>
            <a:r>
              <a:rPr lang="en-GB" dirty="0"/>
              <a:t>Action on climate adaptation</a:t>
            </a:r>
          </a:p>
        </p:txBody>
      </p:sp>
      <p:sp>
        <p:nvSpPr>
          <p:cNvPr id="3" name="Content Placeholder 2">
            <a:extLst>
              <a:ext uri="{FF2B5EF4-FFF2-40B4-BE49-F238E27FC236}">
                <a16:creationId xmlns:a16="http://schemas.microsoft.com/office/drawing/2014/main" id="{FB55D4E2-B1EF-474E-855C-9ED02A195F7A}"/>
              </a:ext>
            </a:extLst>
          </p:cNvPr>
          <p:cNvSpPr>
            <a:spLocks noGrp="1"/>
          </p:cNvSpPr>
          <p:nvPr>
            <p:ph idx="1"/>
          </p:nvPr>
        </p:nvSpPr>
        <p:spPr/>
        <p:txBody>
          <a:bodyPr/>
          <a:lstStyle/>
          <a:p>
            <a:r>
              <a:rPr lang="en-GB" dirty="0"/>
              <a:t>Discussion in the branch / joint committee </a:t>
            </a:r>
          </a:p>
          <a:p>
            <a:r>
              <a:rPr lang="en-GB" dirty="0"/>
              <a:t>Arrange a meeting to discuss a climate adaptation risk assessment</a:t>
            </a:r>
          </a:p>
          <a:p>
            <a:r>
              <a:rPr lang="en-GB" dirty="0"/>
              <a:t>Support Wales TUC Green Reps Network</a:t>
            </a:r>
          </a:p>
          <a:p>
            <a:r>
              <a:rPr lang="en-GB" dirty="0"/>
              <a:t>Support Wales TUC courses – Greening the Workplace and Just Transition</a:t>
            </a:r>
          </a:p>
          <a:p>
            <a:r>
              <a:rPr lang="en-GB" dirty="0"/>
              <a:t>Link to just transition strategies in the workplace and community </a:t>
            </a:r>
            <a:r>
              <a:rPr lang="en-GB" sz="1600" dirty="0">
                <a:hlinkClick r:id="rId2"/>
              </a:rPr>
              <a:t>Outline-Legal-Framework-Final.pdf (greenerjobsalliance.co.uk)</a:t>
            </a:r>
            <a:endParaRPr lang="en-GB" sz="1600" dirty="0"/>
          </a:p>
          <a:p>
            <a:endParaRPr lang="en-GB" dirty="0"/>
          </a:p>
        </p:txBody>
      </p:sp>
    </p:spTree>
    <p:extLst>
      <p:ext uri="{BB962C8B-B14F-4D97-AF65-F5344CB8AC3E}">
        <p14:creationId xmlns:p14="http://schemas.microsoft.com/office/powerpoint/2010/main" val="59876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A454-1271-4B8F-96E2-F18BE51E8CD6}"/>
              </a:ext>
            </a:extLst>
          </p:cNvPr>
          <p:cNvSpPr>
            <a:spLocks noGrp="1"/>
          </p:cNvSpPr>
          <p:nvPr>
            <p:ph type="title"/>
          </p:nvPr>
        </p:nvSpPr>
        <p:spPr/>
        <p:txBody>
          <a:bodyPr/>
          <a:lstStyle/>
          <a:p>
            <a:r>
              <a:rPr lang="en-GB" dirty="0"/>
              <a:t>Aims of the session</a:t>
            </a:r>
          </a:p>
        </p:txBody>
      </p:sp>
      <p:sp>
        <p:nvSpPr>
          <p:cNvPr id="3" name="Content Placeholder 2">
            <a:extLst>
              <a:ext uri="{FF2B5EF4-FFF2-40B4-BE49-F238E27FC236}">
                <a16:creationId xmlns:a16="http://schemas.microsoft.com/office/drawing/2014/main" id="{046496C4-A98D-486F-863B-245ABB2BB081}"/>
              </a:ext>
            </a:extLst>
          </p:cNvPr>
          <p:cNvSpPr>
            <a:spLocks noGrp="1"/>
          </p:cNvSpPr>
          <p:nvPr>
            <p:ph idx="1"/>
          </p:nvPr>
        </p:nvSpPr>
        <p:spPr/>
        <p:txBody>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Climate mitigation v adaptation</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Policy framework – jobs and skills strategy</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Range of adaptation risks</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Case Study – Air quality</a:t>
            </a:r>
          </a:p>
          <a:p>
            <a:r>
              <a:rPr lang="en-GB" dirty="0">
                <a:effectLst/>
                <a:latin typeface="Calibri" panose="020F0502020204030204" pitchFamily="34" charset="0"/>
                <a:ea typeface="Calibri" panose="020F0502020204030204" pitchFamily="34" charset="0"/>
                <a:cs typeface="Times New Roman" panose="02020603050405020304" pitchFamily="18" charset="0"/>
              </a:rPr>
              <a:t>Union responses</a:t>
            </a:r>
            <a:endParaRPr lang="en-GB" dirty="0"/>
          </a:p>
          <a:p>
            <a:endParaRPr lang="en-GB" dirty="0"/>
          </a:p>
        </p:txBody>
      </p:sp>
    </p:spTree>
    <p:extLst>
      <p:ext uri="{BB962C8B-B14F-4D97-AF65-F5344CB8AC3E}">
        <p14:creationId xmlns:p14="http://schemas.microsoft.com/office/powerpoint/2010/main" val="11987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B164-7C2F-48C2-8731-8E8ADBD4B436}"/>
              </a:ext>
            </a:extLst>
          </p:cNvPr>
          <p:cNvSpPr>
            <a:spLocks noGrp="1"/>
          </p:cNvSpPr>
          <p:nvPr>
            <p:ph type="title"/>
          </p:nvPr>
        </p:nvSpPr>
        <p:spPr/>
        <p:txBody>
          <a:bodyPr/>
          <a:lstStyle/>
          <a:p>
            <a:endParaRPr lang="en-GB" dirty="0"/>
          </a:p>
        </p:txBody>
      </p:sp>
      <p:sp>
        <p:nvSpPr>
          <p:cNvPr id="4" name="Content Placeholder 3">
            <a:extLst>
              <a:ext uri="{FF2B5EF4-FFF2-40B4-BE49-F238E27FC236}">
                <a16:creationId xmlns:a16="http://schemas.microsoft.com/office/drawing/2014/main" id="{44A5BFD9-7C3C-48F2-AEBF-1311CEDE2381}"/>
              </a:ext>
            </a:extLst>
          </p:cNvPr>
          <p:cNvSpPr>
            <a:spLocks noGrp="1"/>
          </p:cNvSpPr>
          <p:nvPr>
            <p:ph sz="half" idx="2"/>
          </p:nvPr>
        </p:nvSpPr>
        <p:spPr>
          <a:xfrm>
            <a:off x="4648202" y="1598067"/>
            <a:ext cx="4038600" cy="4525963"/>
          </a:xfrm>
        </p:spPr>
        <p:txBody>
          <a:bodyPr/>
          <a:lstStyle/>
          <a:p>
            <a:pPr marL="0" indent="0">
              <a:buNone/>
            </a:pPr>
            <a:r>
              <a:rPr lang="en-GB" sz="1800" i="1" dirty="0"/>
              <a:t>‘A robust plan is needed for adaptation. The UK does not yet have a vision for successful adaptation to climate change, nor measurable targets to assess progress. Not one of the 34 priority areas assessed in this year’s progress report on adaptation is yet demonstrating strong progress in adapting to climate risk. Policies are being developed without sufficient recognition of the need to adapt to the changing climate. This undermines their goals, locks in climate risks, and stores up costs for the future</a:t>
            </a:r>
            <a:r>
              <a:rPr lang="en-GB" sz="1800" dirty="0"/>
              <a:t>.’ </a:t>
            </a:r>
            <a:r>
              <a:rPr lang="en-GB" sz="1600" dirty="0"/>
              <a:t>(Page 10)</a:t>
            </a:r>
            <a:r>
              <a:rPr lang="en-GB" sz="1600" dirty="0">
                <a:hlinkClick r:id="rId2"/>
              </a:rPr>
              <a:t> </a:t>
            </a:r>
            <a:r>
              <a:rPr lang="en-GB" sz="1200" dirty="0">
                <a:hlinkClick r:id="rId2"/>
              </a:rPr>
              <a:t>Progress-in-adapting-to-climate-change-2021-Report-to-Parliament.pdf (theccc.org.uk)</a:t>
            </a:r>
            <a:endParaRPr lang="en-GB" sz="1200" dirty="0"/>
          </a:p>
          <a:p>
            <a:pPr marL="0" indent="0">
              <a:buNone/>
            </a:pPr>
            <a:endParaRPr lang="en-GB" sz="1600" dirty="0"/>
          </a:p>
        </p:txBody>
      </p:sp>
      <p:sp>
        <p:nvSpPr>
          <p:cNvPr id="10" name="Content Placeholder 9">
            <a:extLst>
              <a:ext uri="{FF2B5EF4-FFF2-40B4-BE49-F238E27FC236}">
                <a16:creationId xmlns:a16="http://schemas.microsoft.com/office/drawing/2014/main" id="{383E3272-01C2-463C-8A0B-526585895A40}"/>
              </a:ext>
            </a:extLst>
          </p:cNvPr>
          <p:cNvSpPr>
            <a:spLocks noGrp="1"/>
          </p:cNvSpPr>
          <p:nvPr>
            <p:ph sz="half" idx="1"/>
          </p:nvPr>
        </p:nvSpPr>
        <p:spPr/>
        <p:txBody>
          <a:bodyPr/>
          <a:lstStyle/>
          <a:p>
            <a:pPr marL="0" indent="0">
              <a:buNone/>
            </a:pPr>
            <a:r>
              <a:rPr lang="en-GB" sz="2400" dirty="0">
                <a:latin typeface="+mj-lt"/>
              </a:rPr>
              <a:t>Focus on:</a:t>
            </a:r>
          </a:p>
          <a:p>
            <a:r>
              <a:rPr lang="en-GB" sz="2400" dirty="0">
                <a:effectLst/>
                <a:latin typeface="+mj-lt"/>
                <a:ea typeface="Calibri" panose="020F0502020204030204" pitchFamily="34" charset="0"/>
                <a:cs typeface="Times New Roman" panose="02020603050405020304" pitchFamily="18" charset="0"/>
              </a:rPr>
              <a:t>Warmer and wetter winters. </a:t>
            </a:r>
          </a:p>
          <a:p>
            <a:pPr marL="0" indent="0">
              <a:buNone/>
            </a:pPr>
            <a:r>
              <a:rPr lang="en-GB" sz="2400" dirty="0">
                <a:effectLst/>
                <a:latin typeface="+mj-lt"/>
                <a:ea typeface="Calibri" panose="020F0502020204030204" pitchFamily="34" charset="0"/>
                <a:cs typeface="Times New Roman" panose="02020603050405020304" pitchFamily="18" charset="0"/>
              </a:rPr>
              <a:t>•   Drier and hotter summers</a:t>
            </a:r>
          </a:p>
          <a:p>
            <a:r>
              <a:rPr lang="en-GB" sz="2400" dirty="0">
                <a:effectLst/>
                <a:latin typeface="+mj-lt"/>
                <a:ea typeface="Calibri" panose="020F0502020204030204" pitchFamily="34" charset="0"/>
                <a:cs typeface="Times New Roman" panose="02020603050405020304" pitchFamily="18" charset="0"/>
              </a:rPr>
              <a:t>Continuing sea level rise</a:t>
            </a:r>
          </a:p>
          <a:p>
            <a:pPr marL="0" indent="0">
              <a:buNone/>
            </a:pPr>
            <a:r>
              <a:rPr lang="en-GB" sz="2400" dirty="0">
                <a:latin typeface="+mj-lt"/>
                <a:cs typeface="Times New Roman" panose="02020603050405020304" pitchFamily="18" charset="0"/>
              </a:rPr>
              <a:t>2</a:t>
            </a:r>
            <a:r>
              <a:rPr lang="en-GB" sz="2400" baseline="30000" dirty="0">
                <a:latin typeface="+mj-lt"/>
                <a:cs typeface="Times New Roman" panose="02020603050405020304" pitchFamily="18" charset="0"/>
              </a:rPr>
              <a:t>nd</a:t>
            </a:r>
            <a:r>
              <a:rPr lang="en-GB" sz="2400" dirty="0">
                <a:latin typeface="+mj-lt"/>
                <a:cs typeface="Times New Roman" panose="02020603050405020304" pitchFamily="18" charset="0"/>
              </a:rPr>
              <a:t> National Adaptation Programme 2018-23. Risk assessments inadequate</a:t>
            </a:r>
          </a:p>
          <a:p>
            <a:r>
              <a:rPr lang="en-GB" sz="2400" dirty="0">
                <a:latin typeface="+mj-lt"/>
              </a:rPr>
              <a:t>Taskforce on Climate-related Financial Disclosure (TCFD)</a:t>
            </a:r>
            <a:endParaRPr lang="en-GB" sz="2400" dirty="0">
              <a:latin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D438463A-CB65-45C9-BF6E-AE4AC25E24B2}"/>
              </a:ext>
            </a:extLst>
          </p:cNvPr>
          <p:cNvPicPr>
            <a:picLocks noChangeAspect="1"/>
          </p:cNvPicPr>
          <p:nvPr/>
        </p:nvPicPr>
        <p:blipFill>
          <a:blip r:embed="rId3"/>
          <a:stretch>
            <a:fillRect/>
          </a:stretch>
        </p:blipFill>
        <p:spPr>
          <a:xfrm>
            <a:off x="457200" y="149197"/>
            <a:ext cx="8229600" cy="1268441"/>
          </a:xfrm>
          <a:prstGeom prst="rect">
            <a:avLst/>
          </a:prstGeom>
        </p:spPr>
      </p:pic>
    </p:spTree>
    <p:extLst>
      <p:ext uri="{BB962C8B-B14F-4D97-AF65-F5344CB8AC3E}">
        <p14:creationId xmlns:p14="http://schemas.microsoft.com/office/powerpoint/2010/main" val="72897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3307-916D-4C6F-A589-E82771B01CE5}"/>
              </a:ext>
            </a:extLst>
          </p:cNvPr>
          <p:cNvSpPr>
            <a:spLocks noGrp="1"/>
          </p:cNvSpPr>
          <p:nvPr>
            <p:ph type="title"/>
          </p:nvPr>
        </p:nvSpPr>
        <p:spPr/>
        <p:txBody>
          <a:bodyPr/>
          <a:lstStyle/>
          <a:p>
            <a:r>
              <a:rPr lang="en-GB" dirty="0"/>
              <a:t>6 priority areas in the CCRA</a:t>
            </a:r>
          </a:p>
        </p:txBody>
      </p:sp>
      <p:pic>
        <p:nvPicPr>
          <p:cNvPr id="4" name="Picture 3">
            <a:extLst>
              <a:ext uri="{FF2B5EF4-FFF2-40B4-BE49-F238E27FC236}">
                <a16:creationId xmlns:a16="http://schemas.microsoft.com/office/drawing/2014/main" id="{6FE85DD0-7C6D-4B3B-96BF-4995FF052AF4}"/>
              </a:ext>
            </a:extLst>
          </p:cNvPr>
          <p:cNvPicPr>
            <a:picLocks noChangeAspect="1"/>
          </p:cNvPicPr>
          <p:nvPr/>
        </p:nvPicPr>
        <p:blipFill>
          <a:blip r:embed="rId2"/>
          <a:stretch>
            <a:fillRect/>
          </a:stretch>
        </p:blipFill>
        <p:spPr>
          <a:xfrm>
            <a:off x="457200" y="1473506"/>
            <a:ext cx="8229600" cy="5109856"/>
          </a:xfrm>
          <a:prstGeom prst="rect">
            <a:avLst/>
          </a:prstGeom>
        </p:spPr>
      </p:pic>
    </p:spTree>
    <p:extLst>
      <p:ext uri="{BB962C8B-B14F-4D97-AF65-F5344CB8AC3E}">
        <p14:creationId xmlns:p14="http://schemas.microsoft.com/office/powerpoint/2010/main" val="54008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0582-320A-457E-B792-869CB20430B3}"/>
              </a:ext>
            </a:extLst>
          </p:cNvPr>
          <p:cNvSpPr>
            <a:spLocks noGrp="1"/>
          </p:cNvSpPr>
          <p:nvPr>
            <p:ph type="title"/>
          </p:nvPr>
        </p:nvSpPr>
        <p:spPr/>
        <p:txBody>
          <a:bodyPr/>
          <a:lstStyle/>
          <a:p>
            <a:r>
              <a:rPr lang="en-GB" sz="4000" dirty="0"/>
              <a:t>Climate adaptation policy in Wales</a:t>
            </a:r>
          </a:p>
        </p:txBody>
      </p:sp>
      <p:pic>
        <p:nvPicPr>
          <p:cNvPr id="3074" name="Picture 2">
            <a:extLst>
              <a:ext uri="{FF2B5EF4-FFF2-40B4-BE49-F238E27FC236}">
                <a16:creationId xmlns:a16="http://schemas.microsoft.com/office/drawing/2014/main" id="{2972325A-817F-45EA-A8EC-A99B526945C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48064" y="1678991"/>
            <a:ext cx="3538736" cy="50869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68893EC-B3B8-4AB0-B9ED-2AD2D2F987A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62376" y="1604322"/>
            <a:ext cx="3228248" cy="477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03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4914-3F8D-407F-AB1D-A5E709B9B089}"/>
              </a:ext>
            </a:extLst>
          </p:cNvPr>
          <p:cNvSpPr>
            <a:spLocks noGrp="1"/>
          </p:cNvSpPr>
          <p:nvPr>
            <p:ph type="title"/>
          </p:nvPr>
        </p:nvSpPr>
        <p:spPr/>
        <p:txBody>
          <a:bodyPr/>
          <a:lstStyle/>
          <a:p>
            <a:r>
              <a:rPr lang="en-GB"/>
              <a:t>Green Jobs Barometer</a:t>
            </a:r>
            <a:endParaRPr lang="en-GB" dirty="0"/>
          </a:p>
        </p:txBody>
      </p:sp>
      <p:sp>
        <p:nvSpPr>
          <p:cNvPr id="3" name="Content Placeholder 2">
            <a:extLst>
              <a:ext uri="{FF2B5EF4-FFF2-40B4-BE49-F238E27FC236}">
                <a16:creationId xmlns:a16="http://schemas.microsoft.com/office/drawing/2014/main" id="{BE88C07B-189A-4542-8044-7392280FD16D}"/>
              </a:ext>
            </a:extLst>
          </p:cNvPr>
          <p:cNvSpPr>
            <a:spLocks noGrp="1"/>
          </p:cNvSpPr>
          <p:nvPr>
            <p:ph sz="half" idx="1"/>
          </p:nvPr>
        </p:nvSpPr>
        <p:spPr>
          <a:xfrm>
            <a:off x="457200" y="1600200"/>
            <a:ext cx="4038600" cy="4781128"/>
          </a:xfrm>
        </p:spPr>
        <p:txBody>
          <a:bodyPr/>
          <a:lstStyle/>
          <a:p>
            <a:r>
              <a:rPr lang="en-GB" dirty="0"/>
              <a:t>PwC Report gives Wales the lowest score – 31 out of 100.</a:t>
            </a:r>
          </a:p>
          <a:p>
            <a:r>
              <a:rPr lang="en-GB" dirty="0"/>
              <a:t>Based on 5 categories – Green job creation / Wider benefits / Loss of sunset jobs / Carbon intensity / Green workplaces</a:t>
            </a:r>
          </a:p>
          <a:p>
            <a:pPr marL="0" indent="0">
              <a:buNone/>
            </a:pPr>
            <a:r>
              <a:rPr lang="en-GB" sz="1400" dirty="0">
                <a:hlinkClick r:id="rId2"/>
              </a:rPr>
              <a:t>Green Jobs Barometer - PwC UK</a:t>
            </a:r>
            <a:endParaRPr lang="en-GB" sz="1400" dirty="0"/>
          </a:p>
          <a:p>
            <a:endParaRPr lang="en-GB" sz="1600" dirty="0">
              <a:hlinkClick r:id="rId2"/>
            </a:endParaRPr>
          </a:p>
          <a:p>
            <a:endParaRPr lang="en-GB" sz="1600" dirty="0">
              <a:hlinkClick r:id="rId2"/>
            </a:endParaRPr>
          </a:p>
          <a:p>
            <a:endParaRPr lang="en-GB" sz="1600" dirty="0">
              <a:hlinkClick r:id="rId2"/>
            </a:endParaRPr>
          </a:p>
          <a:p>
            <a:endParaRPr lang="en-GB" sz="1600" dirty="0">
              <a:hlinkClick r:id="rId2"/>
            </a:endParaRPr>
          </a:p>
          <a:p>
            <a:endParaRPr lang="en-GB" sz="1600" dirty="0">
              <a:hlinkClick r:id="rId2"/>
            </a:endParaRPr>
          </a:p>
          <a:p>
            <a:endParaRPr lang="en-GB" sz="1600" dirty="0">
              <a:hlinkClick r:id="rId2"/>
            </a:endParaRPr>
          </a:p>
          <a:p>
            <a:endParaRPr lang="en-GB" sz="1600" dirty="0">
              <a:hlinkClick r:id="rId2"/>
            </a:endParaRPr>
          </a:p>
          <a:p>
            <a:endParaRPr lang="en-GB" sz="1600" dirty="0">
              <a:hlinkClick r:id="rId2"/>
            </a:endParaRPr>
          </a:p>
          <a:p>
            <a:endParaRPr lang="en-GB" sz="1600" dirty="0">
              <a:hlinkClick r:id="rId2"/>
            </a:endParaRPr>
          </a:p>
          <a:p>
            <a:r>
              <a:rPr lang="en-GB" sz="1600" dirty="0">
                <a:hlinkClick r:id="rId2"/>
              </a:rPr>
              <a:t>Green Jobs Barometer - PwC UK</a:t>
            </a:r>
            <a:endParaRPr lang="en-GB" sz="1600" dirty="0"/>
          </a:p>
        </p:txBody>
      </p:sp>
      <p:pic>
        <p:nvPicPr>
          <p:cNvPr id="6" name="Content Placeholder 5">
            <a:extLst>
              <a:ext uri="{FF2B5EF4-FFF2-40B4-BE49-F238E27FC236}">
                <a16:creationId xmlns:a16="http://schemas.microsoft.com/office/drawing/2014/main" id="{710CD7A7-E6E5-421B-B1F0-00111FDDA896}"/>
              </a:ext>
            </a:extLst>
          </p:cNvPr>
          <p:cNvPicPr>
            <a:picLocks noGrp="1" noChangeAspect="1"/>
          </p:cNvPicPr>
          <p:nvPr>
            <p:ph sz="half" idx="2"/>
          </p:nvPr>
        </p:nvPicPr>
        <p:blipFill>
          <a:blip r:embed="rId3"/>
          <a:stretch>
            <a:fillRect/>
          </a:stretch>
        </p:blipFill>
        <p:spPr>
          <a:xfrm>
            <a:off x="4804088" y="1600200"/>
            <a:ext cx="3726824" cy="4525963"/>
          </a:xfrm>
        </p:spPr>
      </p:pic>
    </p:spTree>
    <p:extLst>
      <p:ext uri="{BB962C8B-B14F-4D97-AF65-F5344CB8AC3E}">
        <p14:creationId xmlns:p14="http://schemas.microsoft.com/office/powerpoint/2010/main" val="243144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7DEC1-5B0F-46B4-B204-F58311FA7B74}"/>
              </a:ext>
            </a:extLst>
          </p:cNvPr>
          <p:cNvSpPr>
            <a:spLocks noGrp="1"/>
          </p:cNvSpPr>
          <p:nvPr>
            <p:ph type="title"/>
          </p:nvPr>
        </p:nvSpPr>
        <p:spPr>
          <a:xfrm>
            <a:off x="409763" y="433545"/>
            <a:ext cx="8354890" cy="930447"/>
          </a:xfrm>
        </p:spPr>
        <p:txBody>
          <a:bodyPr vert="horz" lIns="91440" tIns="45720" rIns="91440" bIns="45720" rtlCol="0" anchor="b">
            <a:normAutofit/>
          </a:bodyPr>
          <a:lstStyle/>
          <a:p>
            <a:pPr eaLnBrk="1" hangingPunct="1">
              <a:lnSpc>
                <a:spcPct val="90000"/>
              </a:lnSpc>
            </a:pPr>
            <a:r>
              <a:rPr lang="en-US" sz="4700" kern="1200" dirty="0">
                <a:solidFill>
                  <a:srgbClr val="FFFFFF"/>
                </a:solidFill>
              </a:rPr>
              <a:t>Climate adaptation skills</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D20B314C-0FB5-41BE-8ADF-BFC6D53DC8EB}"/>
              </a:ext>
            </a:extLst>
          </p:cNvPr>
          <p:cNvPicPr>
            <a:picLocks noGrp="1" noChangeAspect="1"/>
          </p:cNvPicPr>
          <p:nvPr>
            <p:ph sz="half" idx="1"/>
          </p:nvPr>
        </p:nvPicPr>
        <p:blipFill>
          <a:blip r:embed="rId2"/>
          <a:stretch>
            <a:fillRect/>
          </a:stretch>
        </p:blipFill>
        <p:spPr>
          <a:xfrm>
            <a:off x="880480" y="2426818"/>
            <a:ext cx="2828327"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831B4137-3C98-48D9-8EA4-78B1BEE78276}"/>
              </a:ext>
            </a:extLst>
          </p:cNvPr>
          <p:cNvPicPr>
            <a:picLocks noGrp="1" noChangeAspect="1"/>
          </p:cNvPicPr>
          <p:nvPr>
            <p:ph sz="half" idx="2"/>
          </p:nvPr>
        </p:nvPicPr>
        <p:blipFill>
          <a:blip r:embed="rId3"/>
          <a:stretch>
            <a:fillRect/>
          </a:stretch>
        </p:blipFill>
        <p:spPr>
          <a:xfrm>
            <a:off x="4833804" y="2596837"/>
            <a:ext cx="4091938" cy="3657600"/>
          </a:xfrm>
          <a:prstGeom prst="rect">
            <a:avLst/>
          </a:prstGeom>
        </p:spPr>
      </p:pic>
    </p:spTree>
    <p:extLst>
      <p:ext uri="{BB962C8B-B14F-4D97-AF65-F5344CB8AC3E}">
        <p14:creationId xmlns:p14="http://schemas.microsoft.com/office/powerpoint/2010/main" val="362211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921A-C1ED-4929-A242-7E1027C9D5C3}"/>
              </a:ext>
            </a:extLst>
          </p:cNvPr>
          <p:cNvSpPr>
            <a:spLocks noGrp="1"/>
          </p:cNvSpPr>
          <p:nvPr>
            <p:ph type="title"/>
          </p:nvPr>
        </p:nvSpPr>
        <p:spPr>
          <a:xfrm>
            <a:off x="457200" y="274638"/>
            <a:ext cx="8229600" cy="994122"/>
          </a:xfrm>
        </p:spPr>
        <p:txBody>
          <a:bodyPr/>
          <a:lstStyle/>
          <a:p>
            <a:r>
              <a:rPr lang="en-GB" dirty="0"/>
              <a:t>Opportunities and threats</a:t>
            </a:r>
          </a:p>
        </p:txBody>
      </p:sp>
      <p:sp>
        <p:nvSpPr>
          <p:cNvPr id="3" name="Content Placeholder 2">
            <a:extLst>
              <a:ext uri="{FF2B5EF4-FFF2-40B4-BE49-F238E27FC236}">
                <a16:creationId xmlns:a16="http://schemas.microsoft.com/office/drawing/2014/main" id="{94B216DC-9A09-4648-BAB1-8FF5D402C2DA}"/>
              </a:ext>
            </a:extLst>
          </p:cNvPr>
          <p:cNvSpPr>
            <a:spLocks noGrp="1"/>
          </p:cNvSpPr>
          <p:nvPr>
            <p:ph idx="1"/>
          </p:nvPr>
        </p:nvSpPr>
        <p:spPr>
          <a:xfrm>
            <a:off x="457200" y="1268760"/>
            <a:ext cx="8229600" cy="4857403"/>
          </a:xfrm>
        </p:spPr>
        <p:txBody>
          <a:bodyPr/>
          <a:lstStyle/>
          <a:p>
            <a:endParaRPr lang="en-GB" sz="1100" dirty="0">
              <a:hlinkClick r:id="rId2"/>
            </a:endParaRPr>
          </a:p>
          <a:p>
            <a:pPr algn="l">
              <a:buFont typeface="Arial" panose="020B0604020202020204" pitchFamily="34" charset="0"/>
              <a:buChar char="•"/>
            </a:pPr>
            <a:r>
              <a:rPr lang="en-GB" sz="2000" b="0" i="0" dirty="0">
                <a:solidFill>
                  <a:srgbClr val="08294D"/>
                </a:solidFill>
                <a:effectLst/>
                <a:latin typeface="+mj-lt"/>
              </a:rPr>
              <a:t>Over 60,000 jobs could be created in the green economy over the next 2 years with infrastructure investment. </a:t>
            </a:r>
          </a:p>
          <a:p>
            <a:pPr algn="l">
              <a:buFont typeface="Arial" panose="020B0604020202020204" pitchFamily="34" charset="0"/>
              <a:buChar char="•"/>
            </a:pPr>
            <a:r>
              <a:rPr lang="en-GB" sz="2000" b="0" i="0" dirty="0">
                <a:solidFill>
                  <a:srgbClr val="08294D"/>
                </a:solidFill>
                <a:effectLst/>
                <a:latin typeface="+mj-lt"/>
              </a:rPr>
              <a:t>However, the current skills pipeline is not prepared for this demand with our analysis suggesting low apprenticeship and training numbers in key sectors compared to potential job growth. </a:t>
            </a:r>
          </a:p>
          <a:p>
            <a:pPr algn="l">
              <a:buFont typeface="Arial" panose="020B0604020202020204" pitchFamily="34" charset="0"/>
              <a:buChar char="•"/>
            </a:pPr>
            <a:r>
              <a:rPr lang="en-GB" sz="2000" b="0" i="0" dirty="0">
                <a:solidFill>
                  <a:srgbClr val="08294D"/>
                </a:solidFill>
                <a:effectLst/>
                <a:latin typeface="+mj-lt"/>
              </a:rPr>
              <a:t>There is a mismatch between levels of existing employment and potential; the level of job creation is significant compared to existing numbers.</a:t>
            </a:r>
          </a:p>
          <a:p>
            <a:pPr algn="l">
              <a:buFont typeface="Arial" panose="020B0604020202020204" pitchFamily="34" charset="0"/>
              <a:buChar char="•"/>
            </a:pPr>
            <a:r>
              <a:rPr lang="en-GB" sz="2000" b="0" i="0" dirty="0">
                <a:solidFill>
                  <a:srgbClr val="08294D"/>
                </a:solidFill>
                <a:effectLst/>
                <a:latin typeface="+mj-lt"/>
              </a:rPr>
              <a:t>Funding to deal with this shortfall is insufficient to cope with demand and scale.</a:t>
            </a:r>
          </a:p>
          <a:p>
            <a:pPr algn="l">
              <a:buFont typeface="Arial" panose="020B0604020202020204" pitchFamily="34" charset="0"/>
              <a:buChar char="•"/>
            </a:pPr>
            <a:r>
              <a:rPr lang="en-GB" sz="2000" b="0" i="0" dirty="0">
                <a:solidFill>
                  <a:srgbClr val="08294D"/>
                </a:solidFill>
                <a:effectLst/>
                <a:latin typeface="+mj-lt"/>
              </a:rPr>
              <a:t>Targeted and sustained action is needed to ensure green growth industries provide entry for Black, Asian and minority ethnic people; women; disabled people and those furthest from the labour market</a:t>
            </a:r>
            <a:endParaRPr lang="en-GB" sz="2000" dirty="0">
              <a:latin typeface="+mj-lt"/>
              <a:hlinkClick r:id="rId2"/>
            </a:endParaRPr>
          </a:p>
          <a:p>
            <a:pPr marL="0" indent="0">
              <a:buNone/>
            </a:pPr>
            <a:r>
              <a:rPr lang="en-GB" sz="1100" dirty="0">
                <a:hlinkClick r:id="rId2"/>
              </a:rPr>
              <a:t>Skills – The Future Generations Commissioner for Wales</a:t>
            </a:r>
            <a:endParaRPr lang="en-GB" sz="1100" dirty="0"/>
          </a:p>
        </p:txBody>
      </p:sp>
    </p:spTree>
    <p:extLst>
      <p:ext uri="{BB962C8B-B14F-4D97-AF65-F5344CB8AC3E}">
        <p14:creationId xmlns:p14="http://schemas.microsoft.com/office/powerpoint/2010/main" val="61958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572A-EC61-4AE9-8458-9838A2C76AC6}"/>
              </a:ext>
            </a:extLst>
          </p:cNvPr>
          <p:cNvSpPr>
            <a:spLocks noGrp="1"/>
          </p:cNvSpPr>
          <p:nvPr>
            <p:ph type="title"/>
          </p:nvPr>
        </p:nvSpPr>
        <p:spPr/>
        <p:txBody>
          <a:bodyPr/>
          <a:lstStyle/>
          <a:p>
            <a:r>
              <a:rPr lang="en-GB" dirty="0"/>
              <a:t>Range of work-related adaptation issues</a:t>
            </a:r>
          </a:p>
        </p:txBody>
      </p:sp>
      <p:sp>
        <p:nvSpPr>
          <p:cNvPr id="3" name="Content Placeholder 2">
            <a:extLst>
              <a:ext uri="{FF2B5EF4-FFF2-40B4-BE49-F238E27FC236}">
                <a16:creationId xmlns:a16="http://schemas.microsoft.com/office/drawing/2014/main" id="{D4662005-1840-4A6F-B5E7-53E5B14CF65D}"/>
              </a:ext>
            </a:extLst>
          </p:cNvPr>
          <p:cNvSpPr>
            <a:spLocks noGrp="1"/>
          </p:cNvSpPr>
          <p:nvPr>
            <p:ph sz="half" idx="1"/>
          </p:nvPr>
        </p:nvSpPr>
        <p:spPr/>
        <p:txBody>
          <a:bodyPr/>
          <a:lstStyle/>
          <a:p>
            <a:r>
              <a:rPr lang="en-GB" sz="2800" dirty="0"/>
              <a:t>Air quality</a:t>
            </a:r>
          </a:p>
          <a:p>
            <a:r>
              <a:rPr lang="en-GB" sz="2800" dirty="0"/>
              <a:t>Flooding</a:t>
            </a:r>
          </a:p>
          <a:p>
            <a:r>
              <a:rPr lang="en-GB" sz="2800" dirty="0"/>
              <a:t>Working in high temperatures</a:t>
            </a:r>
          </a:p>
          <a:p>
            <a:r>
              <a:rPr lang="en-GB" sz="2800" dirty="0"/>
              <a:t>Travel to work</a:t>
            </a:r>
          </a:p>
          <a:p>
            <a:r>
              <a:rPr lang="en-GB" sz="2800" dirty="0"/>
              <a:t>Supply chain </a:t>
            </a:r>
            <a:endParaRPr lang="en-GB" dirty="0"/>
          </a:p>
          <a:p>
            <a:r>
              <a:rPr lang="en-GB" sz="2800" dirty="0"/>
              <a:t>Skills</a:t>
            </a:r>
          </a:p>
          <a:p>
            <a:endParaRPr lang="en-GB" dirty="0"/>
          </a:p>
        </p:txBody>
      </p:sp>
      <p:sp>
        <p:nvSpPr>
          <p:cNvPr id="4" name="Content Placeholder 3">
            <a:extLst>
              <a:ext uri="{FF2B5EF4-FFF2-40B4-BE49-F238E27FC236}">
                <a16:creationId xmlns:a16="http://schemas.microsoft.com/office/drawing/2014/main" id="{DA7A81EF-2002-49E7-B1C6-F3D2F34A4AEF}"/>
              </a:ext>
            </a:extLst>
          </p:cNvPr>
          <p:cNvSpPr>
            <a:spLocks noGrp="1"/>
          </p:cNvSpPr>
          <p:nvPr>
            <p:ph sz="half" idx="2"/>
          </p:nvPr>
        </p:nvSpPr>
        <p:spPr/>
        <p:txBody>
          <a:bodyPr/>
          <a:lstStyle/>
          <a:p>
            <a:r>
              <a:rPr lang="en-GB" sz="2800" dirty="0"/>
              <a:t>Stress and workload</a:t>
            </a:r>
          </a:p>
          <a:p>
            <a:r>
              <a:rPr lang="en-GB" sz="2800" dirty="0"/>
              <a:t>Building fabric</a:t>
            </a:r>
          </a:p>
          <a:p>
            <a:r>
              <a:rPr lang="en-GB" sz="2800" dirty="0"/>
              <a:t>Pandemics</a:t>
            </a:r>
          </a:p>
          <a:p>
            <a:r>
              <a:rPr lang="en-GB" dirty="0"/>
              <a:t>Distributional impacts – low income and other disadvantaged groups</a:t>
            </a:r>
            <a:endParaRPr lang="en-GB" sz="2800" dirty="0"/>
          </a:p>
          <a:p>
            <a:r>
              <a:rPr lang="en-GB" sz="2800" dirty="0"/>
              <a:t>Any other?</a:t>
            </a:r>
          </a:p>
          <a:p>
            <a:endParaRPr lang="en-GB" dirty="0"/>
          </a:p>
        </p:txBody>
      </p:sp>
    </p:spTree>
    <p:extLst>
      <p:ext uri="{BB962C8B-B14F-4D97-AF65-F5344CB8AC3E}">
        <p14:creationId xmlns:p14="http://schemas.microsoft.com/office/powerpoint/2010/main" val="2314555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581</Words>
  <Application>Microsoft Office PowerPoint</Application>
  <PresentationFormat>On-screen Show (4:3)</PresentationFormat>
  <Paragraphs>71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Default Design</vt:lpstr>
      <vt:lpstr>Wales TUC Greener Workplace Network meeting</vt:lpstr>
      <vt:lpstr>Aims of the session</vt:lpstr>
      <vt:lpstr>PowerPoint Presentation</vt:lpstr>
      <vt:lpstr>6 priority areas in the CCRA</vt:lpstr>
      <vt:lpstr>Climate adaptation policy in Wales</vt:lpstr>
      <vt:lpstr>Green Jobs Barometer</vt:lpstr>
      <vt:lpstr>Climate adaptation skills</vt:lpstr>
      <vt:lpstr>Opportunities and threats</vt:lpstr>
      <vt:lpstr>Range of work-related adaptation issues</vt:lpstr>
      <vt:lpstr>Local Authority Skills Case Studies </vt:lpstr>
      <vt:lpstr>Resources</vt:lpstr>
      <vt:lpstr>PowerPoint Presentation</vt:lpstr>
      <vt:lpstr>Action on climate adaptation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Greener Jobs Alliance</dc:title>
  <dc:creator>Graham</dc:creator>
  <cp:lastModifiedBy>Graham Petersen</cp:lastModifiedBy>
  <cp:revision>65</cp:revision>
  <cp:lastPrinted>2021-12-02T15:45:48Z</cp:lastPrinted>
  <dcterms:created xsi:type="dcterms:W3CDTF">2011-03-25T20:35:34Z</dcterms:created>
  <dcterms:modified xsi:type="dcterms:W3CDTF">2021-12-03T10:48:05Z</dcterms:modified>
</cp:coreProperties>
</file>