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425" r:id="rId5"/>
    <p:sldId id="908" r:id="rId6"/>
    <p:sldId id="910" r:id="rId7"/>
    <p:sldId id="841" r:id="rId8"/>
    <p:sldId id="907" r:id="rId9"/>
    <p:sldId id="903" r:id="rId10"/>
    <p:sldId id="911" r:id="rId11"/>
    <p:sldId id="900" r:id="rId12"/>
    <p:sldId id="879" r:id="rId13"/>
    <p:sldId id="433" r:id="rId14"/>
    <p:sldId id="883" r:id="rId15"/>
    <p:sldId id="909" r:id="rId16"/>
    <p:sldId id="899" r:id="rId17"/>
    <p:sldId id="905" r:id="rId18"/>
    <p:sldId id="884" r:id="rId19"/>
    <p:sldId id="886" r:id="rId20"/>
    <p:sldId id="865" r:id="rId21"/>
    <p:sldId id="904" r:id="rId22"/>
    <p:sldId id="888" r:id="rId23"/>
    <p:sldId id="898" r:id="rId24"/>
    <p:sldId id="889" r:id="rId25"/>
    <p:sldId id="855" r:id="rId26"/>
    <p:sldId id="890" r:id="rId27"/>
    <p:sldId id="891" r:id="rId28"/>
    <p:sldId id="892" r:id="rId29"/>
    <p:sldId id="913" r:id="rId30"/>
    <p:sldId id="912" r:id="rId31"/>
    <p:sldId id="854" r:id="rId32"/>
    <p:sldId id="26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Payne" initials="CP" lastIdx="1" clrIdx="0">
    <p:extLst>
      <p:ext uri="{19B8F6BF-5375-455C-9EA6-DF929625EA0E}">
        <p15:presenceInfo xmlns:p15="http://schemas.microsoft.com/office/powerpoint/2012/main" userId="S::cat@sniffer.org.uk::c51af67f-e2e1-4bbe-8f1c-3f73bf05a3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C9D1"/>
    <a:srgbClr val="65868B"/>
    <a:srgbClr val="7B9CA3"/>
    <a:srgbClr val="59777D"/>
    <a:srgbClr val="D1DAAA"/>
    <a:srgbClr val="BE9DC1"/>
    <a:srgbClr val="64858B"/>
    <a:srgbClr val="EF6F2C"/>
    <a:srgbClr val="856A8A"/>
    <a:srgbClr val="A1AC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E98E5F-5A2E-4F74-B02D-A6D70F41B925}" v="23" dt="2021-12-06T11:47:52.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82" autoAdjust="0"/>
    <p:restoredTop sz="84428" autoAdjust="0"/>
  </p:normalViewPr>
  <p:slideViewPr>
    <p:cSldViewPr snapToGrid="0">
      <p:cViewPr varScale="1">
        <p:scale>
          <a:sx n="92" d="100"/>
          <a:sy n="92" d="100"/>
        </p:scale>
        <p:origin x="43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Payne" userId="c51af67f-e2e1-4bbe-8f1c-3f73bf05a314" providerId="ADAL" clId="{9BE98E5F-5A2E-4F74-B02D-A6D70F41B925}"/>
    <pc:docChg chg="undo custSel addSld delSld modSld sldOrd">
      <pc:chgData name="Catherine Payne" userId="c51af67f-e2e1-4bbe-8f1c-3f73bf05a314" providerId="ADAL" clId="{9BE98E5F-5A2E-4F74-B02D-A6D70F41B925}" dt="2021-12-06T11:45:19.322" v="1361" actId="14100"/>
      <pc:docMkLst>
        <pc:docMk/>
      </pc:docMkLst>
      <pc:sldChg chg="modSp del mod">
        <pc:chgData name="Catherine Payne" userId="c51af67f-e2e1-4bbe-8f1c-3f73bf05a314" providerId="ADAL" clId="{9BE98E5F-5A2E-4F74-B02D-A6D70F41B925}" dt="2021-12-06T11:23:40.258" v="920" actId="47"/>
        <pc:sldMkLst>
          <pc:docMk/>
          <pc:sldMk cId="423895029" sldId="380"/>
        </pc:sldMkLst>
        <pc:spChg chg="mod">
          <ac:chgData name="Catherine Payne" userId="c51af67f-e2e1-4bbe-8f1c-3f73bf05a314" providerId="ADAL" clId="{9BE98E5F-5A2E-4F74-B02D-A6D70F41B925}" dt="2021-12-06T11:02:27.231" v="42" actId="20577"/>
          <ac:spMkLst>
            <pc:docMk/>
            <pc:sldMk cId="423895029" sldId="380"/>
            <ac:spMk id="3" creationId="{B5873170-8A02-49CB-820F-7AABE041A929}"/>
          </ac:spMkLst>
        </pc:spChg>
      </pc:sldChg>
      <pc:sldChg chg="del">
        <pc:chgData name="Catherine Payne" userId="c51af67f-e2e1-4bbe-8f1c-3f73bf05a314" providerId="ADAL" clId="{9BE98E5F-5A2E-4F74-B02D-A6D70F41B925}" dt="2021-12-06T11:23:36.768" v="919" actId="47"/>
        <pc:sldMkLst>
          <pc:docMk/>
          <pc:sldMk cId="3530083558" sldId="381"/>
        </pc:sldMkLst>
      </pc:sldChg>
      <pc:sldChg chg="del">
        <pc:chgData name="Catherine Payne" userId="c51af67f-e2e1-4bbe-8f1c-3f73bf05a314" providerId="ADAL" clId="{9BE98E5F-5A2E-4F74-B02D-A6D70F41B925}" dt="2021-12-06T11:06:03.109" v="212" actId="47"/>
        <pc:sldMkLst>
          <pc:docMk/>
          <pc:sldMk cId="3421294049" sldId="679"/>
        </pc:sldMkLst>
      </pc:sldChg>
      <pc:sldChg chg="del">
        <pc:chgData name="Catherine Payne" userId="c51af67f-e2e1-4bbe-8f1c-3f73bf05a314" providerId="ADAL" clId="{9BE98E5F-5A2E-4F74-B02D-A6D70F41B925}" dt="2021-12-06T11:12:09.294" v="513" actId="47"/>
        <pc:sldMkLst>
          <pc:docMk/>
          <pc:sldMk cId="770253788" sldId="722"/>
        </pc:sldMkLst>
      </pc:sldChg>
      <pc:sldChg chg="modSp mod">
        <pc:chgData name="Catherine Payne" userId="c51af67f-e2e1-4bbe-8f1c-3f73bf05a314" providerId="ADAL" clId="{9BE98E5F-5A2E-4F74-B02D-A6D70F41B925}" dt="2021-12-06T11:32:17.205" v="1222" actId="113"/>
        <pc:sldMkLst>
          <pc:docMk/>
          <pc:sldMk cId="3364195374" sldId="841"/>
        </pc:sldMkLst>
        <pc:spChg chg="mod">
          <ac:chgData name="Catherine Payne" userId="c51af67f-e2e1-4bbe-8f1c-3f73bf05a314" providerId="ADAL" clId="{9BE98E5F-5A2E-4F74-B02D-A6D70F41B925}" dt="2021-12-06T11:32:17.205" v="1222" actId="113"/>
          <ac:spMkLst>
            <pc:docMk/>
            <pc:sldMk cId="3364195374" sldId="841"/>
            <ac:spMk id="21" creationId="{1C1B845B-AE9B-4989-BEFC-C51CC1BDA9A4}"/>
          </ac:spMkLst>
        </pc:spChg>
      </pc:sldChg>
      <pc:sldChg chg="del">
        <pc:chgData name="Catherine Payne" userId="c51af67f-e2e1-4bbe-8f1c-3f73bf05a314" providerId="ADAL" clId="{9BE98E5F-5A2E-4F74-B02D-A6D70F41B925}" dt="2021-12-06T11:03:57.568" v="44" actId="47"/>
        <pc:sldMkLst>
          <pc:docMk/>
          <pc:sldMk cId="95389277" sldId="844"/>
        </pc:sldMkLst>
      </pc:sldChg>
      <pc:sldChg chg="del">
        <pc:chgData name="Catherine Payne" userId="c51af67f-e2e1-4bbe-8f1c-3f73bf05a314" providerId="ADAL" clId="{9BE98E5F-5A2E-4F74-B02D-A6D70F41B925}" dt="2021-12-06T11:03:58.438" v="45" actId="47"/>
        <pc:sldMkLst>
          <pc:docMk/>
          <pc:sldMk cId="4260047450" sldId="845"/>
        </pc:sldMkLst>
      </pc:sldChg>
      <pc:sldChg chg="del">
        <pc:chgData name="Catherine Payne" userId="c51af67f-e2e1-4bbe-8f1c-3f73bf05a314" providerId="ADAL" clId="{9BE98E5F-5A2E-4F74-B02D-A6D70F41B925}" dt="2021-12-06T11:03:59.758" v="46" actId="47"/>
        <pc:sldMkLst>
          <pc:docMk/>
          <pc:sldMk cId="3985126188" sldId="846"/>
        </pc:sldMkLst>
      </pc:sldChg>
      <pc:sldChg chg="addSp modSp mod">
        <pc:chgData name="Catherine Payne" userId="c51af67f-e2e1-4bbe-8f1c-3f73bf05a314" providerId="ADAL" clId="{9BE98E5F-5A2E-4F74-B02D-A6D70F41B925}" dt="2021-12-06T11:09:44.347" v="509" actId="313"/>
        <pc:sldMkLst>
          <pc:docMk/>
          <pc:sldMk cId="1070211373" sldId="854"/>
        </pc:sldMkLst>
        <pc:spChg chg="add mod">
          <ac:chgData name="Catherine Payne" userId="c51af67f-e2e1-4bbe-8f1c-3f73bf05a314" providerId="ADAL" clId="{9BE98E5F-5A2E-4F74-B02D-A6D70F41B925}" dt="2021-12-06T11:09:44.347" v="509" actId="313"/>
          <ac:spMkLst>
            <pc:docMk/>
            <pc:sldMk cId="1070211373" sldId="854"/>
            <ac:spMk id="3" creationId="{A79A5D0B-F8AA-4261-8AA9-35DA98F7FA9C}"/>
          </ac:spMkLst>
        </pc:spChg>
      </pc:sldChg>
      <pc:sldChg chg="del">
        <pc:chgData name="Catherine Payne" userId="c51af67f-e2e1-4bbe-8f1c-3f73bf05a314" providerId="ADAL" clId="{9BE98E5F-5A2E-4F74-B02D-A6D70F41B925}" dt="2021-12-06T11:36:46.328" v="1269" actId="47"/>
        <pc:sldMkLst>
          <pc:docMk/>
          <pc:sldMk cId="3060689945" sldId="867"/>
        </pc:sldMkLst>
      </pc:sldChg>
      <pc:sldChg chg="del">
        <pc:chgData name="Catherine Payne" userId="c51af67f-e2e1-4bbe-8f1c-3f73bf05a314" providerId="ADAL" clId="{9BE98E5F-5A2E-4F74-B02D-A6D70F41B925}" dt="2021-12-06T11:05:39.338" v="210" actId="2696"/>
        <pc:sldMkLst>
          <pc:docMk/>
          <pc:sldMk cId="1640032801" sldId="869"/>
        </pc:sldMkLst>
      </pc:sldChg>
      <pc:sldChg chg="delSp modSp del mod ord">
        <pc:chgData name="Catherine Payne" userId="c51af67f-e2e1-4bbe-8f1c-3f73bf05a314" providerId="ADAL" clId="{9BE98E5F-5A2E-4F74-B02D-A6D70F41B925}" dt="2021-12-06T11:39:26.855" v="1311" actId="47"/>
        <pc:sldMkLst>
          <pc:docMk/>
          <pc:sldMk cId="3001431886" sldId="869"/>
        </pc:sldMkLst>
        <pc:spChg chg="mod">
          <ac:chgData name="Catherine Payne" userId="c51af67f-e2e1-4bbe-8f1c-3f73bf05a314" providerId="ADAL" clId="{9BE98E5F-5A2E-4F74-B02D-A6D70F41B925}" dt="2021-12-06T11:38:25.859" v="1291" actId="27636"/>
          <ac:spMkLst>
            <pc:docMk/>
            <pc:sldMk cId="3001431886" sldId="869"/>
            <ac:spMk id="2" creationId="{D6F41EE1-BE8E-4FB5-9BBA-6560FEC8E87F}"/>
          </ac:spMkLst>
        </pc:spChg>
        <pc:spChg chg="mod">
          <ac:chgData name="Catherine Payne" userId="c51af67f-e2e1-4bbe-8f1c-3f73bf05a314" providerId="ADAL" clId="{9BE98E5F-5A2E-4F74-B02D-A6D70F41B925}" dt="2021-12-06T11:38:13.934" v="1287" actId="21"/>
          <ac:spMkLst>
            <pc:docMk/>
            <pc:sldMk cId="3001431886" sldId="869"/>
            <ac:spMk id="3" creationId="{75450353-6402-4A8D-A4E4-420AA7F50B3E}"/>
          </ac:spMkLst>
        </pc:spChg>
        <pc:picChg chg="del">
          <ac:chgData name="Catherine Payne" userId="c51af67f-e2e1-4bbe-8f1c-3f73bf05a314" providerId="ADAL" clId="{9BE98E5F-5A2E-4F74-B02D-A6D70F41B925}" dt="2021-12-06T11:38:44.165" v="1296" actId="21"/>
          <ac:picMkLst>
            <pc:docMk/>
            <pc:sldMk cId="3001431886" sldId="869"/>
            <ac:picMk id="5" creationId="{545B765C-2BAF-484E-8962-649A7572D733}"/>
          </ac:picMkLst>
        </pc:picChg>
        <pc:picChg chg="del">
          <ac:chgData name="Catherine Payne" userId="c51af67f-e2e1-4bbe-8f1c-3f73bf05a314" providerId="ADAL" clId="{9BE98E5F-5A2E-4F74-B02D-A6D70F41B925}" dt="2021-12-06T11:38:53.620" v="1299" actId="21"/>
          <ac:picMkLst>
            <pc:docMk/>
            <pc:sldMk cId="3001431886" sldId="869"/>
            <ac:picMk id="6" creationId="{EAB9C6BF-40A7-46AD-A4B1-055270673D6C}"/>
          </ac:picMkLst>
        </pc:picChg>
        <pc:picChg chg="del">
          <ac:chgData name="Catherine Payne" userId="c51af67f-e2e1-4bbe-8f1c-3f73bf05a314" providerId="ADAL" clId="{9BE98E5F-5A2E-4F74-B02D-A6D70F41B925}" dt="2021-12-06T11:39:09.440" v="1304" actId="21"/>
          <ac:picMkLst>
            <pc:docMk/>
            <pc:sldMk cId="3001431886" sldId="869"/>
            <ac:picMk id="8" creationId="{ABBC23C9-7DE8-4E83-A4F9-DED4A300F8CF}"/>
          </ac:picMkLst>
        </pc:picChg>
      </pc:sldChg>
      <pc:sldChg chg="modSp del mod">
        <pc:chgData name="Catherine Payne" userId="c51af67f-e2e1-4bbe-8f1c-3f73bf05a314" providerId="ADAL" clId="{9BE98E5F-5A2E-4F74-B02D-A6D70F41B925}" dt="2021-12-06T11:23:32.661" v="918" actId="47"/>
        <pc:sldMkLst>
          <pc:docMk/>
          <pc:sldMk cId="3994453745" sldId="871"/>
        </pc:sldMkLst>
        <pc:spChg chg="mod">
          <ac:chgData name="Catherine Payne" userId="c51af67f-e2e1-4bbe-8f1c-3f73bf05a314" providerId="ADAL" clId="{9BE98E5F-5A2E-4F74-B02D-A6D70F41B925}" dt="2021-12-06T11:14:49.312" v="579" actId="21"/>
          <ac:spMkLst>
            <pc:docMk/>
            <pc:sldMk cId="3994453745" sldId="871"/>
            <ac:spMk id="2" creationId="{D6F41EE1-BE8E-4FB5-9BBA-6560FEC8E87F}"/>
          </ac:spMkLst>
        </pc:spChg>
        <pc:spChg chg="mod">
          <ac:chgData name="Catherine Payne" userId="c51af67f-e2e1-4bbe-8f1c-3f73bf05a314" providerId="ADAL" clId="{9BE98E5F-5A2E-4F74-B02D-A6D70F41B925}" dt="2021-12-06T11:01:29.781" v="9" actId="20577"/>
          <ac:spMkLst>
            <pc:docMk/>
            <pc:sldMk cId="3994453745" sldId="871"/>
            <ac:spMk id="3" creationId="{75450353-6402-4A8D-A4E4-420AA7F50B3E}"/>
          </ac:spMkLst>
        </pc:spChg>
      </pc:sldChg>
      <pc:sldChg chg="modSp del mod">
        <pc:chgData name="Catherine Payne" userId="c51af67f-e2e1-4bbe-8f1c-3f73bf05a314" providerId="ADAL" clId="{9BE98E5F-5A2E-4F74-B02D-A6D70F41B925}" dt="2021-12-06T11:25:17.486" v="1066" actId="47"/>
        <pc:sldMkLst>
          <pc:docMk/>
          <pc:sldMk cId="1642980137" sldId="877"/>
        </pc:sldMkLst>
        <pc:spChg chg="mod">
          <ac:chgData name="Catherine Payne" userId="c51af67f-e2e1-4bbe-8f1c-3f73bf05a314" providerId="ADAL" clId="{9BE98E5F-5A2E-4F74-B02D-A6D70F41B925}" dt="2021-12-06T11:24:41.983" v="983" actId="20577"/>
          <ac:spMkLst>
            <pc:docMk/>
            <pc:sldMk cId="1642980137" sldId="877"/>
            <ac:spMk id="2" creationId="{51D75FE9-EF67-49EE-AC3D-C34908C520F5}"/>
          </ac:spMkLst>
        </pc:spChg>
      </pc:sldChg>
      <pc:sldChg chg="del">
        <pc:chgData name="Catherine Payne" userId="c51af67f-e2e1-4bbe-8f1c-3f73bf05a314" providerId="ADAL" clId="{9BE98E5F-5A2E-4F74-B02D-A6D70F41B925}" dt="2021-12-06T11:03:48.294" v="43" actId="47"/>
        <pc:sldMkLst>
          <pc:docMk/>
          <pc:sldMk cId="1750013622" sldId="878"/>
        </pc:sldMkLst>
      </pc:sldChg>
      <pc:sldChg chg="del">
        <pc:chgData name="Catherine Payne" userId="c51af67f-e2e1-4bbe-8f1c-3f73bf05a314" providerId="ADAL" clId="{9BE98E5F-5A2E-4F74-B02D-A6D70F41B925}" dt="2021-12-06T11:26:45.805" v="1075" actId="47"/>
        <pc:sldMkLst>
          <pc:docMk/>
          <pc:sldMk cId="4204255764" sldId="881"/>
        </pc:sldMkLst>
      </pc:sldChg>
      <pc:sldChg chg="modSp del mod">
        <pc:chgData name="Catherine Payne" userId="c51af67f-e2e1-4bbe-8f1c-3f73bf05a314" providerId="ADAL" clId="{9BE98E5F-5A2E-4F74-B02D-A6D70F41B925}" dt="2021-12-06T11:12:04.158" v="512" actId="47"/>
        <pc:sldMkLst>
          <pc:docMk/>
          <pc:sldMk cId="3630865475" sldId="882"/>
        </pc:sldMkLst>
        <pc:spChg chg="mod">
          <ac:chgData name="Catherine Payne" userId="c51af67f-e2e1-4bbe-8f1c-3f73bf05a314" providerId="ADAL" clId="{9BE98E5F-5A2E-4F74-B02D-A6D70F41B925}" dt="2021-12-06T11:10:10.634" v="511" actId="27636"/>
          <ac:spMkLst>
            <pc:docMk/>
            <pc:sldMk cId="3630865475" sldId="882"/>
            <ac:spMk id="3" creationId="{AAD9BF9C-BC15-4510-8C59-7D6D2D21C4D2}"/>
          </ac:spMkLst>
        </pc:spChg>
      </pc:sldChg>
      <pc:sldChg chg="modSp mod">
        <pc:chgData name="Catherine Payne" userId="c51af67f-e2e1-4bbe-8f1c-3f73bf05a314" providerId="ADAL" clId="{9BE98E5F-5A2E-4F74-B02D-A6D70F41B925}" dt="2021-12-06T11:12:22.976" v="514" actId="6549"/>
        <pc:sldMkLst>
          <pc:docMk/>
          <pc:sldMk cId="2190340503" sldId="883"/>
        </pc:sldMkLst>
        <pc:spChg chg="mod">
          <ac:chgData name="Catherine Payne" userId="c51af67f-e2e1-4bbe-8f1c-3f73bf05a314" providerId="ADAL" clId="{9BE98E5F-5A2E-4F74-B02D-A6D70F41B925}" dt="2021-12-06T11:12:22.976" v="514" actId="6549"/>
          <ac:spMkLst>
            <pc:docMk/>
            <pc:sldMk cId="2190340503" sldId="883"/>
            <ac:spMk id="3" creationId="{345940E8-B28A-475C-9725-CEEDE94DF81C}"/>
          </ac:spMkLst>
        </pc:spChg>
      </pc:sldChg>
      <pc:sldChg chg="addSp modSp mod">
        <pc:chgData name="Catherine Payne" userId="c51af67f-e2e1-4bbe-8f1c-3f73bf05a314" providerId="ADAL" clId="{9BE98E5F-5A2E-4F74-B02D-A6D70F41B925}" dt="2021-12-06T11:05:02.492" v="209" actId="14100"/>
        <pc:sldMkLst>
          <pc:docMk/>
          <pc:sldMk cId="1152945026" sldId="886"/>
        </pc:sldMkLst>
        <pc:spChg chg="add mod">
          <ac:chgData name="Catherine Payne" userId="c51af67f-e2e1-4bbe-8f1c-3f73bf05a314" providerId="ADAL" clId="{9BE98E5F-5A2E-4F74-B02D-A6D70F41B925}" dt="2021-12-06T11:05:02.492" v="209" actId="14100"/>
          <ac:spMkLst>
            <pc:docMk/>
            <pc:sldMk cId="1152945026" sldId="886"/>
            <ac:spMk id="12" creationId="{C74422E3-23C7-4BE5-9991-64A9A67DA3A1}"/>
          </ac:spMkLst>
        </pc:spChg>
      </pc:sldChg>
      <pc:sldChg chg="addSp delSp modSp mod">
        <pc:chgData name="Catherine Payne" userId="c51af67f-e2e1-4bbe-8f1c-3f73bf05a314" providerId="ADAL" clId="{9BE98E5F-5A2E-4F74-B02D-A6D70F41B925}" dt="2021-12-06T11:35:29.845" v="1262" actId="14100"/>
        <pc:sldMkLst>
          <pc:docMk/>
          <pc:sldMk cId="48396950" sldId="889"/>
        </pc:sldMkLst>
        <pc:picChg chg="add mod ord">
          <ac:chgData name="Catherine Payne" userId="c51af67f-e2e1-4bbe-8f1c-3f73bf05a314" providerId="ADAL" clId="{9BE98E5F-5A2E-4F74-B02D-A6D70F41B925}" dt="2021-12-06T11:35:18.091" v="1259" actId="1076"/>
          <ac:picMkLst>
            <pc:docMk/>
            <pc:sldMk cId="48396950" sldId="889"/>
            <ac:picMk id="2" creationId="{943E154B-AEF3-4EC8-961A-72664F796F99}"/>
          </ac:picMkLst>
        </pc:picChg>
        <pc:picChg chg="del">
          <ac:chgData name="Catherine Payne" userId="c51af67f-e2e1-4bbe-8f1c-3f73bf05a314" providerId="ADAL" clId="{9BE98E5F-5A2E-4F74-B02D-A6D70F41B925}" dt="2021-12-06T11:34:31.158" v="1248" actId="21"/>
          <ac:picMkLst>
            <pc:docMk/>
            <pc:sldMk cId="48396950" sldId="889"/>
            <ac:picMk id="10" creationId="{35F08E6D-048F-4AB5-928A-CC0EEE875CB3}"/>
          </ac:picMkLst>
        </pc:picChg>
        <pc:picChg chg="mod">
          <ac:chgData name="Catherine Payne" userId="c51af67f-e2e1-4bbe-8f1c-3f73bf05a314" providerId="ADAL" clId="{9BE98E5F-5A2E-4F74-B02D-A6D70F41B925}" dt="2021-12-06T11:35:22.993" v="1261" actId="1076"/>
          <ac:picMkLst>
            <pc:docMk/>
            <pc:sldMk cId="48396950" sldId="889"/>
            <ac:picMk id="11" creationId="{65B1A188-6458-4B7C-9397-7CC93819A79A}"/>
          </ac:picMkLst>
        </pc:picChg>
        <pc:picChg chg="del">
          <ac:chgData name="Catherine Payne" userId="c51af67f-e2e1-4bbe-8f1c-3f73bf05a314" providerId="ADAL" clId="{9BE98E5F-5A2E-4F74-B02D-A6D70F41B925}" dt="2021-12-06T11:33:46.312" v="1242" actId="21"/>
          <ac:picMkLst>
            <pc:docMk/>
            <pc:sldMk cId="48396950" sldId="889"/>
            <ac:picMk id="12" creationId="{4A2C382E-9626-4126-A6C3-4254F0F2E1D8}"/>
          </ac:picMkLst>
        </pc:picChg>
        <pc:picChg chg="mod">
          <ac:chgData name="Catherine Payne" userId="c51af67f-e2e1-4bbe-8f1c-3f73bf05a314" providerId="ADAL" clId="{9BE98E5F-5A2E-4F74-B02D-A6D70F41B925}" dt="2021-12-06T11:35:29.845" v="1262" actId="14100"/>
          <ac:picMkLst>
            <pc:docMk/>
            <pc:sldMk cId="48396950" sldId="889"/>
            <ac:picMk id="13" creationId="{205FBBBA-6621-498E-8FD4-339BDC53E837}"/>
          </ac:picMkLst>
        </pc:picChg>
      </pc:sldChg>
      <pc:sldChg chg="del">
        <pc:chgData name="Catherine Payne" userId="c51af67f-e2e1-4bbe-8f1c-3f73bf05a314" providerId="ADAL" clId="{9BE98E5F-5A2E-4F74-B02D-A6D70F41B925}" dt="2021-12-06T11:06:01.976" v="211" actId="47"/>
        <pc:sldMkLst>
          <pc:docMk/>
          <pc:sldMk cId="1066831638" sldId="893"/>
        </pc:sldMkLst>
      </pc:sldChg>
      <pc:sldChg chg="del">
        <pc:chgData name="Catherine Payne" userId="c51af67f-e2e1-4bbe-8f1c-3f73bf05a314" providerId="ADAL" clId="{9BE98E5F-5A2E-4F74-B02D-A6D70F41B925}" dt="2021-12-06T11:06:03.815" v="213" actId="47"/>
        <pc:sldMkLst>
          <pc:docMk/>
          <pc:sldMk cId="1822152618" sldId="894"/>
        </pc:sldMkLst>
      </pc:sldChg>
      <pc:sldChg chg="del">
        <pc:chgData name="Catherine Payne" userId="c51af67f-e2e1-4bbe-8f1c-3f73bf05a314" providerId="ADAL" clId="{9BE98E5F-5A2E-4F74-B02D-A6D70F41B925}" dt="2021-12-06T11:06:06.446" v="214" actId="47"/>
        <pc:sldMkLst>
          <pc:docMk/>
          <pc:sldMk cId="1017091636" sldId="896"/>
        </pc:sldMkLst>
      </pc:sldChg>
      <pc:sldChg chg="ord">
        <pc:chgData name="Catherine Payne" userId="c51af67f-e2e1-4bbe-8f1c-3f73bf05a314" providerId="ADAL" clId="{9BE98E5F-5A2E-4F74-B02D-A6D70F41B925}" dt="2021-12-06T11:07:55.259" v="305"/>
        <pc:sldMkLst>
          <pc:docMk/>
          <pc:sldMk cId="2490683974" sldId="898"/>
        </pc:sldMkLst>
      </pc:sldChg>
      <pc:sldChg chg="modSp mod">
        <pc:chgData name="Catherine Payne" userId="c51af67f-e2e1-4bbe-8f1c-3f73bf05a314" providerId="ADAL" clId="{9BE98E5F-5A2E-4F74-B02D-A6D70F41B925}" dt="2021-12-06T11:32:48.023" v="1241" actId="20577"/>
        <pc:sldMkLst>
          <pc:docMk/>
          <pc:sldMk cId="1660774414" sldId="900"/>
        </pc:sldMkLst>
        <pc:spChg chg="mod">
          <ac:chgData name="Catherine Payne" userId="c51af67f-e2e1-4bbe-8f1c-3f73bf05a314" providerId="ADAL" clId="{9BE98E5F-5A2E-4F74-B02D-A6D70F41B925}" dt="2021-12-06T11:32:48.023" v="1241" actId="20577"/>
          <ac:spMkLst>
            <pc:docMk/>
            <pc:sldMk cId="1660774414" sldId="900"/>
            <ac:spMk id="2" creationId="{51D75FE9-EF67-49EE-AC3D-C34908C520F5}"/>
          </ac:spMkLst>
        </pc:spChg>
      </pc:sldChg>
      <pc:sldChg chg="addSp delSp modSp del mod">
        <pc:chgData name="Catherine Payne" userId="c51af67f-e2e1-4bbe-8f1c-3f73bf05a314" providerId="ADAL" clId="{9BE98E5F-5A2E-4F74-B02D-A6D70F41B925}" dt="2021-12-06T11:38:01.519" v="1285" actId="47"/>
        <pc:sldMkLst>
          <pc:docMk/>
          <pc:sldMk cId="4140038028" sldId="901"/>
        </pc:sldMkLst>
        <pc:spChg chg="add mod">
          <ac:chgData name="Catherine Payne" userId="c51af67f-e2e1-4bbe-8f1c-3f73bf05a314" providerId="ADAL" clId="{9BE98E5F-5A2E-4F74-B02D-A6D70F41B925}" dt="2021-12-06T11:36:20.211" v="1264" actId="21"/>
          <ac:spMkLst>
            <pc:docMk/>
            <pc:sldMk cId="4140038028" sldId="901"/>
            <ac:spMk id="3" creationId="{64E512F1-BC7A-4ADA-B0AF-8E33E8D37310}"/>
          </ac:spMkLst>
        </pc:spChg>
        <pc:spChg chg="del">
          <ac:chgData name="Catherine Payne" userId="c51af67f-e2e1-4bbe-8f1c-3f73bf05a314" providerId="ADAL" clId="{9BE98E5F-5A2E-4F74-B02D-A6D70F41B925}" dt="2021-12-06T11:36:20.211" v="1264" actId="21"/>
          <ac:spMkLst>
            <pc:docMk/>
            <pc:sldMk cId="4140038028" sldId="901"/>
            <ac:spMk id="4" creationId="{13AAB696-4215-4902-B44C-E64A03695053}"/>
          </ac:spMkLst>
        </pc:spChg>
        <pc:spChg chg="del">
          <ac:chgData name="Catherine Payne" userId="c51af67f-e2e1-4bbe-8f1c-3f73bf05a314" providerId="ADAL" clId="{9BE98E5F-5A2E-4F74-B02D-A6D70F41B925}" dt="2021-12-06T11:36:55.716" v="1270" actId="21"/>
          <ac:spMkLst>
            <pc:docMk/>
            <pc:sldMk cId="4140038028" sldId="901"/>
            <ac:spMk id="5" creationId="{E2B7C76E-6D41-4527-A35F-4C48E9C70E24}"/>
          </ac:spMkLst>
        </pc:spChg>
        <pc:spChg chg="del mod">
          <ac:chgData name="Catherine Payne" userId="c51af67f-e2e1-4bbe-8f1c-3f73bf05a314" providerId="ADAL" clId="{9BE98E5F-5A2E-4F74-B02D-A6D70F41B925}" dt="2021-12-06T11:37:51.403" v="1282" actId="21"/>
          <ac:spMkLst>
            <pc:docMk/>
            <pc:sldMk cId="4140038028" sldId="901"/>
            <ac:spMk id="7" creationId="{DBAC2662-0B6A-461A-BDF3-43340EC4F3D1}"/>
          </ac:spMkLst>
        </pc:spChg>
        <pc:spChg chg="add mod">
          <ac:chgData name="Catherine Payne" userId="c51af67f-e2e1-4bbe-8f1c-3f73bf05a314" providerId="ADAL" clId="{9BE98E5F-5A2E-4F74-B02D-A6D70F41B925}" dt="2021-12-06T11:36:55.716" v="1270" actId="21"/>
          <ac:spMkLst>
            <pc:docMk/>
            <pc:sldMk cId="4140038028" sldId="901"/>
            <ac:spMk id="9" creationId="{9AEB1B58-F72B-4AAC-95D3-811871BCF661}"/>
          </ac:spMkLst>
        </pc:spChg>
        <pc:picChg chg="del">
          <ac:chgData name="Catherine Payne" userId="c51af67f-e2e1-4bbe-8f1c-3f73bf05a314" providerId="ADAL" clId="{9BE98E5F-5A2E-4F74-B02D-A6D70F41B925}" dt="2021-12-06T11:37:34.370" v="1278" actId="21"/>
          <ac:picMkLst>
            <pc:docMk/>
            <pc:sldMk cId="4140038028" sldId="901"/>
            <ac:picMk id="6" creationId="{9618939F-DAF1-443B-B7D9-7F1FF97D2DBB}"/>
          </ac:picMkLst>
        </pc:picChg>
      </pc:sldChg>
      <pc:sldChg chg="del">
        <pc:chgData name="Catherine Payne" userId="c51af67f-e2e1-4bbe-8f1c-3f73bf05a314" providerId="ADAL" clId="{9BE98E5F-5A2E-4F74-B02D-A6D70F41B925}" dt="2021-12-06T11:13:28.235" v="517" actId="47"/>
        <pc:sldMkLst>
          <pc:docMk/>
          <pc:sldMk cId="3902673716" sldId="902"/>
        </pc:sldMkLst>
      </pc:sldChg>
      <pc:sldChg chg="addSp modSp mod ord">
        <pc:chgData name="Catherine Payne" userId="c51af67f-e2e1-4bbe-8f1c-3f73bf05a314" providerId="ADAL" clId="{9BE98E5F-5A2E-4F74-B02D-A6D70F41B925}" dt="2021-12-06T11:31:57.840" v="1221" actId="255"/>
        <pc:sldMkLst>
          <pc:docMk/>
          <pc:sldMk cId="4132087888" sldId="903"/>
        </pc:sldMkLst>
        <pc:spChg chg="mod">
          <ac:chgData name="Catherine Payne" userId="c51af67f-e2e1-4bbe-8f1c-3f73bf05a314" providerId="ADAL" clId="{9BE98E5F-5A2E-4F74-B02D-A6D70F41B925}" dt="2021-12-06T11:25:23.104" v="1067" actId="113"/>
          <ac:spMkLst>
            <pc:docMk/>
            <pc:sldMk cId="4132087888" sldId="903"/>
            <ac:spMk id="3" creationId="{9FC39A38-3AD5-4783-8ED4-D4D970060F4F}"/>
          </ac:spMkLst>
        </pc:spChg>
        <pc:spChg chg="add mod">
          <ac:chgData name="Catherine Payne" userId="c51af67f-e2e1-4bbe-8f1c-3f73bf05a314" providerId="ADAL" clId="{9BE98E5F-5A2E-4F74-B02D-A6D70F41B925}" dt="2021-12-06T11:31:38.080" v="1218" actId="20577"/>
          <ac:spMkLst>
            <pc:docMk/>
            <pc:sldMk cId="4132087888" sldId="903"/>
            <ac:spMk id="4" creationId="{4B9432EF-B356-4AD7-B687-FA6AC0B1DA81}"/>
          </ac:spMkLst>
        </pc:spChg>
        <pc:spChg chg="add mod">
          <ac:chgData name="Catherine Payne" userId="c51af67f-e2e1-4bbe-8f1c-3f73bf05a314" providerId="ADAL" clId="{9BE98E5F-5A2E-4F74-B02D-A6D70F41B925}" dt="2021-12-06T11:31:57.840" v="1221" actId="255"/>
          <ac:spMkLst>
            <pc:docMk/>
            <pc:sldMk cId="4132087888" sldId="903"/>
            <ac:spMk id="6" creationId="{7C67CCE1-61B2-44BC-B7CD-1DE26BFFE9F2}"/>
          </ac:spMkLst>
        </pc:spChg>
        <pc:picChg chg="add mod">
          <ac:chgData name="Catherine Payne" userId="c51af67f-e2e1-4bbe-8f1c-3f73bf05a314" providerId="ADAL" clId="{9BE98E5F-5A2E-4F74-B02D-A6D70F41B925}" dt="2021-12-06T11:31:27.399" v="1197" actId="14100"/>
          <ac:picMkLst>
            <pc:docMk/>
            <pc:sldMk cId="4132087888" sldId="903"/>
            <ac:picMk id="5" creationId="{38B2CAF8-11C8-4EE4-A043-613D5994D89A}"/>
          </ac:picMkLst>
        </pc:picChg>
      </pc:sldChg>
      <pc:sldChg chg="addSp delSp modSp mod ord">
        <pc:chgData name="Catherine Payne" userId="c51af67f-e2e1-4bbe-8f1c-3f73bf05a314" providerId="ADAL" clId="{9BE98E5F-5A2E-4F74-B02D-A6D70F41B925}" dt="2021-12-06T11:45:19.322" v="1361" actId="14100"/>
        <pc:sldMkLst>
          <pc:docMk/>
          <pc:sldMk cId="2672090575" sldId="904"/>
        </pc:sldMkLst>
        <pc:spChg chg="mod">
          <ac:chgData name="Catherine Payne" userId="c51af67f-e2e1-4bbe-8f1c-3f73bf05a314" providerId="ADAL" clId="{9BE98E5F-5A2E-4F74-B02D-A6D70F41B925}" dt="2021-12-06T11:45:19.322" v="1361" actId="14100"/>
          <ac:spMkLst>
            <pc:docMk/>
            <pc:sldMk cId="2672090575" sldId="904"/>
            <ac:spMk id="2" creationId="{A6E0142A-B4C0-481C-B9C5-FF2201D253C6}"/>
          </ac:spMkLst>
        </pc:spChg>
        <pc:picChg chg="add del mod">
          <ac:chgData name="Catherine Payne" userId="c51af67f-e2e1-4bbe-8f1c-3f73bf05a314" providerId="ADAL" clId="{9BE98E5F-5A2E-4F74-B02D-A6D70F41B925}" dt="2021-12-06T11:34:44.104" v="1252" actId="21"/>
          <ac:picMkLst>
            <pc:docMk/>
            <pc:sldMk cId="2672090575" sldId="904"/>
            <ac:picMk id="4" creationId="{0A377E54-CF71-425E-A364-2B7E07DAF479}"/>
          </ac:picMkLst>
        </pc:picChg>
        <pc:picChg chg="add mod">
          <ac:chgData name="Catherine Payne" userId="c51af67f-e2e1-4bbe-8f1c-3f73bf05a314" providerId="ADAL" clId="{9BE98E5F-5A2E-4F74-B02D-A6D70F41B925}" dt="2021-12-06T11:34:20.096" v="1247" actId="1076"/>
          <ac:picMkLst>
            <pc:docMk/>
            <pc:sldMk cId="2672090575" sldId="904"/>
            <ac:picMk id="5" creationId="{0F186779-024C-47D5-9AC6-C06771E2763E}"/>
          </ac:picMkLst>
        </pc:picChg>
        <pc:picChg chg="add mod">
          <ac:chgData name="Catherine Payne" userId="c51af67f-e2e1-4bbe-8f1c-3f73bf05a314" providerId="ADAL" clId="{9BE98E5F-5A2E-4F74-B02D-A6D70F41B925}" dt="2021-12-06T11:34:45.882" v="1253" actId="1076"/>
          <ac:picMkLst>
            <pc:docMk/>
            <pc:sldMk cId="2672090575" sldId="904"/>
            <ac:picMk id="6" creationId="{A7154D96-0368-425D-A067-B059E39CC53E}"/>
          </ac:picMkLst>
        </pc:picChg>
      </pc:sldChg>
      <pc:sldChg chg="new del">
        <pc:chgData name="Catherine Payne" userId="c51af67f-e2e1-4bbe-8f1c-3f73bf05a314" providerId="ADAL" clId="{9BE98E5F-5A2E-4F74-B02D-A6D70F41B925}" dt="2021-12-06T11:13:52.866" v="519" actId="47"/>
        <pc:sldMkLst>
          <pc:docMk/>
          <pc:sldMk cId="3322838339" sldId="906"/>
        </pc:sldMkLst>
      </pc:sldChg>
      <pc:sldChg chg="delSp modSp mod ord">
        <pc:chgData name="Catherine Payne" userId="c51af67f-e2e1-4bbe-8f1c-3f73bf05a314" providerId="ADAL" clId="{9BE98E5F-5A2E-4F74-B02D-A6D70F41B925}" dt="2021-12-06T11:25:43.218" v="1073"/>
        <pc:sldMkLst>
          <pc:docMk/>
          <pc:sldMk cId="3761056018" sldId="907"/>
        </pc:sldMkLst>
        <pc:spChg chg="mod">
          <ac:chgData name="Catherine Payne" userId="c51af67f-e2e1-4bbe-8f1c-3f73bf05a314" providerId="ADAL" clId="{9BE98E5F-5A2E-4F74-B02D-A6D70F41B925}" dt="2021-12-06T11:22:36.309" v="911" actId="20577"/>
          <ac:spMkLst>
            <pc:docMk/>
            <pc:sldMk cId="3761056018" sldId="907"/>
            <ac:spMk id="2" creationId="{D6F41EE1-BE8E-4FB5-9BBA-6560FEC8E87F}"/>
          </ac:spMkLst>
        </pc:spChg>
        <pc:spChg chg="mod">
          <ac:chgData name="Catherine Payne" userId="c51af67f-e2e1-4bbe-8f1c-3f73bf05a314" providerId="ADAL" clId="{9BE98E5F-5A2E-4F74-B02D-A6D70F41B925}" dt="2021-12-06T11:15:28.678" v="597" actId="20577"/>
          <ac:spMkLst>
            <pc:docMk/>
            <pc:sldMk cId="3761056018" sldId="907"/>
            <ac:spMk id="3" creationId="{75450353-6402-4A8D-A4E4-420AA7F50B3E}"/>
          </ac:spMkLst>
        </pc:spChg>
        <pc:picChg chg="del mod">
          <ac:chgData name="Catherine Payne" userId="c51af67f-e2e1-4bbe-8f1c-3f73bf05a314" providerId="ADAL" clId="{9BE98E5F-5A2E-4F74-B02D-A6D70F41B925}" dt="2021-12-06T11:23:05.879" v="913" actId="21"/>
          <ac:picMkLst>
            <pc:docMk/>
            <pc:sldMk cId="3761056018" sldId="907"/>
            <ac:picMk id="5" creationId="{0EEE2702-27F6-4606-A229-B230682235B1}"/>
          </ac:picMkLst>
        </pc:picChg>
      </pc:sldChg>
      <pc:sldChg chg="del">
        <pc:chgData name="Catherine Payne" userId="c51af67f-e2e1-4bbe-8f1c-3f73bf05a314" providerId="ADAL" clId="{9BE98E5F-5A2E-4F74-B02D-A6D70F41B925}" dt="2021-12-06T11:26:15.738" v="1074" actId="2696"/>
        <pc:sldMkLst>
          <pc:docMk/>
          <pc:sldMk cId="3537773859" sldId="909"/>
        </pc:sldMkLst>
      </pc:sldChg>
      <pc:sldChg chg="delSp modSp new mod">
        <pc:chgData name="Catherine Payne" userId="c51af67f-e2e1-4bbe-8f1c-3f73bf05a314" providerId="ADAL" clId="{9BE98E5F-5A2E-4F74-B02D-A6D70F41B925}" dt="2021-12-06T11:25:11.495" v="1065" actId="478"/>
        <pc:sldMkLst>
          <pc:docMk/>
          <pc:sldMk cId="2278581479" sldId="911"/>
        </pc:sldMkLst>
        <pc:spChg chg="mod">
          <ac:chgData name="Catherine Payne" userId="c51af67f-e2e1-4bbe-8f1c-3f73bf05a314" providerId="ADAL" clId="{9BE98E5F-5A2E-4F74-B02D-A6D70F41B925}" dt="2021-12-06T11:25:08.733" v="1064" actId="113"/>
          <ac:spMkLst>
            <pc:docMk/>
            <pc:sldMk cId="2278581479" sldId="911"/>
            <ac:spMk id="2" creationId="{BA935738-D5CA-4CB5-AE09-AA79CE5936BF}"/>
          </ac:spMkLst>
        </pc:spChg>
        <pc:spChg chg="del">
          <ac:chgData name="Catherine Payne" userId="c51af67f-e2e1-4bbe-8f1c-3f73bf05a314" providerId="ADAL" clId="{9BE98E5F-5A2E-4F74-B02D-A6D70F41B925}" dt="2021-12-06T11:25:11.495" v="1065" actId="478"/>
          <ac:spMkLst>
            <pc:docMk/>
            <pc:sldMk cId="2278581479" sldId="911"/>
            <ac:spMk id="3" creationId="{8DD09B1A-A248-4FED-9ED2-ED97F6F2F35B}"/>
          </ac:spMkLst>
        </pc:spChg>
      </pc:sldChg>
      <pc:sldChg chg="addSp delSp modSp add mod">
        <pc:chgData name="Catherine Payne" userId="c51af67f-e2e1-4bbe-8f1c-3f73bf05a314" providerId="ADAL" clId="{9BE98E5F-5A2E-4F74-B02D-A6D70F41B925}" dt="2021-12-06T11:37:59.075" v="1284" actId="1076"/>
        <pc:sldMkLst>
          <pc:docMk/>
          <pc:sldMk cId="3581112304" sldId="912"/>
        </pc:sldMkLst>
        <pc:spChg chg="del mod">
          <ac:chgData name="Catherine Payne" userId="c51af67f-e2e1-4bbe-8f1c-3f73bf05a314" providerId="ADAL" clId="{9BE98E5F-5A2E-4F74-B02D-A6D70F41B925}" dt="2021-12-06T11:36:27.524" v="1266"/>
          <ac:spMkLst>
            <pc:docMk/>
            <pc:sldMk cId="3581112304" sldId="912"/>
            <ac:spMk id="2" creationId="{51D75FE9-EF67-49EE-AC3D-C34908C520F5}"/>
          </ac:spMkLst>
        </pc:spChg>
        <pc:spChg chg="del">
          <ac:chgData name="Catherine Payne" userId="c51af67f-e2e1-4bbe-8f1c-3f73bf05a314" providerId="ADAL" clId="{9BE98E5F-5A2E-4F74-B02D-A6D70F41B925}" dt="2021-12-06T11:36:32.882" v="1267" actId="478"/>
          <ac:spMkLst>
            <pc:docMk/>
            <pc:sldMk cId="3581112304" sldId="912"/>
            <ac:spMk id="3" creationId="{AA22A3FF-B917-4B72-A862-44E2F8DF43C0}"/>
          </ac:spMkLst>
        </pc:spChg>
        <pc:spChg chg="add mod">
          <ac:chgData name="Catherine Payne" userId="c51af67f-e2e1-4bbe-8f1c-3f73bf05a314" providerId="ADAL" clId="{9BE98E5F-5A2E-4F74-B02D-A6D70F41B925}" dt="2021-12-06T11:36:38.684" v="1268" actId="14100"/>
          <ac:spMkLst>
            <pc:docMk/>
            <pc:sldMk cId="3581112304" sldId="912"/>
            <ac:spMk id="4" creationId="{BD009298-F993-4C94-9C7A-6A431E6498CC}"/>
          </ac:spMkLst>
        </pc:spChg>
        <pc:spChg chg="add del mod">
          <ac:chgData name="Catherine Payne" userId="c51af67f-e2e1-4bbe-8f1c-3f73bf05a314" providerId="ADAL" clId="{9BE98E5F-5A2E-4F74-B02D-A6D70F41B925}" dt="2021-12-06T11:37:00.062" v="1271"/>
          <ac:spMkLst>
            <pc:docMk/>
            <pc:sldMk cId="3581112304" sldId="912"/>
            <ac:spMk id="6" creationId="{D57D65A2-37F3-4F44-B6DA-F8343037DBDB}"/>
          </ac:spMkLst>
        </pc:spChg>
        <pc:spChg chg="add mod">
          <ac:chgData name="Catherine Payne" userId="c51af67f-e2e1-4bbe-8f1c-3f73bf05a314" providerId="ADAL" clId="{9BE98E5F-5A2E-4F74-B02D-A6D70F41B925}" dt="2021-12-06T11:37:45.214" v="1281" actId="14100"/>
          <ac:spMkLst>
            <pc:docMk/>
            <pc:sldMk cId="3581112304" sldId="912"/>
            <ac:spMk id="7" creationId="{7E79C707-F518-4CFB-8918-A41F59056B12}"/>
          </ac:spMkLst>
        </pc:spChg>
        <pc:picChg chg="add mod">
          <ac:chgData name="Catherine Payne" userId="c51af67f-e2e1-4bbe-8f1c-3f73bf05a314" providerId="ADAL" clId="{9BE98E5F-5A2E-4F74-B02D-A6D70F41B925}" dt="2021-12-06T11:37:41.628" v="1280" actId="1076"/>
          <ac:picMkLst>
            <pc:docMk/>
            <pc:sldMk cId="3581112304" sldId="912"/>
            <ac:picMk id="8" creationId="{9526AC53-A33C-4613-8615-4DE9686B4418}"/>
          </ac:picMkLst>
        </pc:picChg>
        <pc:picChg chg="add mod">
          <ac:chgData name="Catherine Payne" userId="c51af67f-e2e1-4bbe-8f1c-3f73bf05a314" providerId="ADAL" clId="{9BE98E5F-5A2E-4F74-B02D-A6D70F41B925}" dt="2021-12-06T11:37:59.075" v="1284" actId="1076"/>
          <ac:picMkLst>
            <pc:docMk/>
            <pc:sldMk cId="3581112304" sldId="912"/>
            <ac:picMk id="9" creationId="{3BC377F8-7CBE-4270-8650-8399AF946257}"/>
          </ac:picMkLst>
        </pc:picChg>
      </pc:sldChg>
      <pc:sldChg chg="addSp delSp modSp add mod">
        <pc:chgData name="Catherine Payne" userId="c51af67f-e2e1-4bbe-8f1c-3f73bf05a314" providerId="ADAL" clId="{9BE98E5F-5A2E-4F74-B02D-A6D70F41B925}" dt="2021-12-06T11:39:24.189" v="1310" actId="1076"/>
        <pc:sldMkLst>
          <pc:docMk/>
          <pc:sldMk cId="2214746202" sldId="913"/>
        </pc:sldMkLst>
        <pc:spChg chg="mod">
          <ac:chgData name="Catherine Payne" userId="c51af67f-e2e1-4bbe-8f1c-3f73bf05a314" providerId="ADAL" clId="{9BE98E5F-5A2E-4F74-B02D-A6D70F41B925}" dt="2021-12-06T11:38:18.539" v="1289" actId="27636"/>
          <ac:spMkLst>
            <pc:docMk/>
            <pc:sldMk cId="2214746202" sldId="913"/>
            <ac:spMk id="4" creationId="{BD009298-F993-4C94-9C7A-6A431E6498CC}"/>
          </ac:spMkLst>
        </pc:spChg>
        <pc:spChg chg="mod">
          <ac:chgData name="Catherine Payne" userId="c51af67f-e2e1-4bbe-8f1c-3f73bf05a314" providerId="ADAL" clId="{9BE98E5F-5A2E-4F74-B02D-A6D70F41B925}" dt="2021-12-06T11:39:02.616" v="1302" actId="14100"/>
          <ac:spMkLst>
            <pc:docMk/>
            <pc:sldMk cId="2214746202" sldId="913"/>
            <ac:spMk id="7" creationId="{7E79C707-F518-4CFB-8918-A41F59056B12}"/>
          </ac:spMkLst>
        </pc:spChg>
        <pc:picChg chg="add mod">
          <ac:chgData name="Catherine Payne" userId="c51af67f-e2e1-4bbe-8f1c-3f73bf05a314" providerId="ADAL" clId="{9BE98E5F-5A2E-4F74-B02D-A6D70F41B925}" dt="2021-12-06T11:38:50.009" v="1298" actId="1076"/>
          <ac:picMkLst>
            <pc:docMk/>
            <pc:sldMk cId="2214746202" sldId="913"/>
            <ac:picMk id="2" creationId="{09EE54EA-E337-456F-B8CD-99004AA106B6}"/>
          </ac:picMkLst>
        </pc:picChg>
        <pc:picChg chg="add mod">
          <ac:chgData name="Catherine Payne" userId="c51af67f-e2e1-4bbe-8f1c-3f73bf05a314" providerId="ADAL" clId="{9BE98E5F-5A2E-4F74-B02D-A6D70F41B925}" dt="2021-12-06T11:39:19.108" v="1308" actId="14100"/>
          <ac:picMkLst>
            <pc:docMk/>
            <pc:sldMk cId="2214746202" sldId="913"/>
            <ac:picMk id="3" creationId="{3CD42E84-C5A0-48B6-9404-C1B8A385D26C}"/>
          </ac:picMkLst>
        </pc:picChg>
        <pc:picChg chg="add mod">
          <ac:chgData name="Catherine Payne" userId="c51af67f-e2e1-4bbe-8f1c-3f73bf05a314" providerId="ADAL" clId="{9BE98E5F-5A2E-4F74-B02D-A6D70F41B925}" dt="2021-12-06T11:39:24.189" v="1310" actId="1076"/>
          <ac:picMkLst>
            <pc:docMk/>
            <pc:sldMk cId="2214746202" sldId="913"/>
            <ac:picMk id="5" creationId="{3DB38526-A3AB-4EDD-8860-159ECCC20189}"/>
          </ac:picMkLst>
        </pc:picChg>
        <pc:picChg chg="del">
          <ac:chgData name="Catherine Payne" userId="c51af67f-e2e1-4bbe-8f1c-3f73bf05a314" providerId="ADAL" clId="{9BE98E5F-5A2E-4F74-B02D-A6D70F41B925}" dt="2021-12-06T11:38:39.199" v="1294" actId="478"/>
          <ac:picMkLst>
            <pc:docMk/>
            <pc:sldMk cId="2214746202" sldId="913"/>
            <ac:picMk id="8" creationId="{9526AC53-A33C-4613-8615-4DE9686B4418}"/>
          </ac:picMkLst>
        </pc:picChg>
        <pc:picChg chg="del">
          <ac:chgData name="Catherine Payne" userId="c51af67f-e2e1-4bbe-8f1c-3f73bf05a314" providerId="ADAL" clId="{9BE98E5F-5A2E-4F74-B02D-A6D70F41B925}" dt="2021-12-06T11:38:40.178" v="1295" actId="478"/>
          <ac:picMkLst>
            <pc:docMk/>
            <pc:sldMk cId="2214746202" sldId="913"/>
            <ac:picMk id="9" creationId="{3BC377F8-7CBE-4270-8650-8399AF946257}"/>
          </ac:picMkLst>
        </pc:picChg>
      </pc:sldChg>
      <pc:sldMasterChg chg="delSldLayout">
        <pc:chgData name="Catherine Payne" userId="c51af67f-e2e1-4bbe-8f1c-3f73bf05a314" providerId="ADAL" clId="{9BE98E5F-5A2E-4F74-B02D-A6D70F41B925}" dt="2021-12-06T11:06:03.109" v="212" actId="47"/>
        <pc:sldMasterMkLst>
          <pc:docMk/>
          <pc:sldMasterMk cId="3693012857" sldId="2147483648"/>
        </pc:sldMasterMkLst>
        <pc:sldLayoutChg chg="del">
          <pc:chgData name="Catherine Payne" userId="c51af67f-e2e1-4bbe-8f1c-3f73bf05a314" providerId="ADAL" clId="{9BE98E5F-5A2E-4F74-B02D-A6D70F41B925}" dt="2021-12-06T11:06:03.109" v="212" actId="47"/>
          <pc:sldLayoutMkLst>
            <pc:docMk/>
            <pc:sldMasterMk cId="3693012857" sldId="2147483648"/>
            <pc:sldLayoutMk cId="1937567043" sldId="214748366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C2C3F-28C9-42E4-B54B-613E9D12280E}" type="datetimeFigureOut">
              <a:rPr lang="en-GB" smtClean="0"/>
              <a:t>06/12/2021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6AAC0A-4D30-4C0A-8E95-25BD0C89B062}" type="slidenum">
              <a:rPr lang="en-GB" smtClean="0"/>
              <a:t>‹#›</a:t>
            </a:fld>
            <a:endParaRPr lang="en-GB" dirty="0"/>
          </a:p>
        </p:txBody>
      </p:sp>
    </p:spTree>
    <p:extLst>
      <p:ext uri="{BB962C8B-B14F-4D97-AF65-F5344CB8AC3E}">
        <p14:creationId xmlns:p14="http://schemas.microsoft.com/office/powerpoint/2010/main" val="2861214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6AAC0A-4D30-4C0A-8E95-25BD0C89B062}" type="slidenum">
              <a:rPr lang="en-GB" smtClean="0"/>
              <a:t>1</a:t>
            </a:fld>
            <a:endParaRPr lang="en-GB" dirty="0"/>
          </a:p>
        </p:txBody>
      </p:sp>
    </p:spTree>
    <p:extLst>
      <p:ext uri="{BB962C8B-B14F-4D97-AF65-F5344CB8AC3E}">
        <p14:creationId xmlns:p14="http://schemas.microsoft.com/office/powerpoint/2010/main" val="2870792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6AAC0A-4D30-4C0A-8E95-25BD0C89B062}" type="slidenum">
              <a:rPr lang="en-GB" smtClean="0"/>
              <a:t>11</a:t>
            </a:fld>
            <a:endParaRPr lang="en-GB" dirty="0"/>
          </a:p>
        </p:txBody>
      </p:sp>
    </p:spTree>
    <p:extLst>
      <p:ext uri="{BB962C8B-B14F-4D97-AF65-F5344CB8AC3E}">
        <p14:creationId xmlns:p14="http://schemas.microsoft.com/office/powerpoint/2010/main" val="3918200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Contrary to popular belief – adapting to the unavoidable impacts of climate change is not just something for the Global South. </a:t>
            </a:r>
            <a:r>
              <a:rPr lang="en-GB" b="0" i="0" dirty="0">
                <a:solidFill>
                  <a:srgbClr val="444444"/>
                </a:solidFill>
                <a:effectLst/>
                <a:latin typeface="minion-pro"/>
              </a:rPr>
              <a:t>Environment Agency chair Emma Howard Boyd was brief but to the point: “Adapt or die”. </a:t>
            </a:r>
            <a:endParaRPr lang="en-GB" dirty="0"/>
          </a:p>
        </p:txBody>
      </p:sp>
      <p:sp>
        <p:nvSpPr>
          <p:cNvPr id="4" name="Slide Number Placeholder 3"/>
          <p:cNvSpPr>
            <a:spLocks noGrp="1"/>
          </p:cNvSpPr>
          <p:nvPr>
            <p:ph type="sldNum" sz="quarter" idx="5"/>
          </p:nvPr>
        </p:nvSpPr>
        <p:spPr/>
        <p:txBody>
          <a:bodyPr/>
          <a:lstStyle/>
          <a:p>
            <a:fld id="{976AAC0A-4D30-4C0A-8E95-25BD0C89B062}" type="slidenum">
              <a:rPr lang="en-GB" smtClean="0"/>
              <a:t>12</a:t>
            </a:fld>
            <a:endParaRPr lang="en-GB" dirty="0"/>
          </a:p>
        </p:txBody>
      </p:sp>
    </p:spTree>
    <p:extLst>
      <p:ext uri="{BB962C8B-B14F-4D97-AF65-F5344CB8AC3E}">
        <p14:creationId xmlns:p14="http://schemas.microsoft.com/office/powerpoint/2010/main" val="2344745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6AAC0A-4D30-4C0A-8E95-25BD0C89B062}" type="slidenum">
              <a:rPr lang="en-GB" smtClean="0"/>
              <a:t>13</a:t>
            </a:fld>
            <a:endParaRPr lang="en-GB" dirty="0"/>
          </a:p>
        </p:txBody>
      </p:sp>
    </p:spTree>
    <p:extLst>
      <p:ext uri="{BB962C8B-B14F-4D97-AF65-F5344CB8AC3E}">
        <p14:creationId xmlns:p14="http://schemas.microsoft.com/office/powerpoint/2010/main" val="2507113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Meeting current legislation and statutory instruments does not EQUAL safety. Regulations struggling to keep up with climate impacts. Seems very difficult to try to square the circle of slow review cycles with unexpected impacts that are rewriting scientific understanding. The CCC was scathing about UK policy on adaptation thus far – we have the resources to respond effectively but so far the UK has not yet chosen to do so</a:t>
            </a:r>
          </a:p>
        </p:txBody>
      </p:sp>
      <p:sp>
        <p:nvSpPr>
          <p:cNvPr id="4" name="Slide Number Placeholder 3"/>
          <p:cNvSpPr>
            <a:spLocks noGrp="1"/>
          </p:cNvSpPr>
          <p:nvPr>
            <p:ph type="sldNum" sz="quarter" idx="5"/>
          </p:nvPr>
        </p:nvSpPr>
        <p:spPr/>
        <p:txBody>
          <a:bodyPr/>
          <a:lstStyle/>
          <a:p>
            <a:fld id="{976AAC0A-4D30-4C0A-8E95-25BD0C89B062}" type="slidenum">
              <a:rPr lang="en-GB" smtClean="0"/>
              <a:t>14</a:t>
            </a:fld>
            <a:endParaRPr lang="en-GB" dirty="0"/>
          </a:p>
        </p:txBody>
      </p:sp>
    </p:spTree>
    <p:extLst>
      <p:ext uri="{BB962C8B-B14F-4D97-AF65-F5344CB8AC3E}">
        <p14:creationId xmlns:p14="http://schemas.microsoft.com/office/powerpoint/2010/main" val="428579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6AAC0A-4D30-4C0A-8E95-25BD0C89B062}" type="slidenum">
              <a:rPr lang="en-GB" smtClean="0"/>
              <a:t>15</a:t>
            </a:fld>
            <a:endParaRPr lang="en-GB" dirty="0"/>
          </a:p>
        </p:txBody>
      </p:sp>
    </p:spTree>
    <p:extLst>
      <p:ext uri="{BB962C8B-B14F-4D97-AF65-F5344CB8AC3E}">
        <p14:creationId xmlns:p14="http://schemas.microsoft.com/office/powerpoint/2010/main" val="3506828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6AAC0A-4D30-4C0A-8E95-25BD0C89B062}" type="slidenum">
              <a:rPr lang="en-GB" smtClean="0"/>
              <a:t>16</a:t>
            </a:fld>
            <a:endParaRPr lang="en-GB" dirty="0"/>
          </a:p>
        </p:txBody>
      </p:sp>
    </p:spTree>
    <p:extLst>
      <p:ext uri="{BB962C8B-B14F-4D97-AF65-F5344CB8AC3E}">
        <p14:creationId xmlns:p14="http://schemas.microsoft.com/office/powerpoint/2010/main" val="3423300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GB" sz="1900" dirty="0">
                <a:latin typeface="Calibri" panose="020F0502020204030204" pitchFamily="34" charset="0"/>
                <a:ea typeface="Calibri" panose="020F0502020204030204" pitchFamily="34" charset="0"/>
                <a:cs typeface="Calibri" panose="020F0502020204030204" pitchFamily="34" charset="0"/>
              </a:rPr>
              <a:t>Generally, in today’s interconnected world good resilience is relatively invisible until something fails. Most of us struggle to visualise what good resilience and adaptation action looks like. </a:t>
            </a:r>
            <a:endParaRPr lang="en-GB" dirty="0"/>
          </a:p>
        </p:txBody>
      </p:sp>
      <p:sp>
        <p:nvSpPr>
          <p:cNvPr id="4" name="Slide Number Placeholder 3"/>
          <p:cNvSpPr>
            <a:spLocks noGrp="1"/>
          </p:cNvSpPr>
          <p:nvPr>
            <p:ph type="sldNum" sz="quarter" idx="5"/>
          </p:nvPr>
        </p:nvSpPr>
        <p:spPr/>
        <p:txBody>
          <a:bodyPr/>
          <a:lstStyle/>
          <a:p>
            <a:fld id="{976AAC0A-4D30-4C0A-8E95-25BD0C89B062}" type="slidenum">
              <a:rPr lang="en-GB" smtClean="0"/>
              <a:t>18</a:t>
            </a:fld>
            <a:endParaRPr lang="en-GB" dirty="0"/>
          </a:p>
        </p:txBody>
      </p:sp>
    </p:spTree>
    <p:extLst>
      <p:ext uri="{BB962C8B-B14F-4D97-AF65-F5344CB8AC3E}">
        <p14:creationId xmlns:p14="http://schemas.microsoft.com/office/powerpoint/2010/main" val="11364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6AAC0A-4D30-4C0A-8E95-25BD0C89B062}" type="slidenum">
              <a:rPr lang="en-GB" smtClean="0"/>
              <a:t>19</a:t>
            </a:fld>
            <a:endParaRPr lang="en-GB" dirty="0"/>
          </a:p>
        </p:txBody>
      </p:sp>
    </p:spTree>
    <p:extLst>
      <p:ext uri="{BB962C8B-B14F-4D97-AF65-F5344CB8AC3E}">
        <p14:creationId xmlns:p14="http://schemas.microsoft.com/office/powerpoint/2010/main" val="678655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6AAC0A-4D30-4C0A-8E95-25BD0C89B062}" type="slidenum">
              <a:rPr lang="en-GB" smtClean="0"/>
              <a:t>21</a:t>
            </a:fld>
            <a:endParaRPr lang="en-GB" dirty="0"/>
          </a:p>
        </p:txBody>
      </p:sp>
    </p:spTree>
    <p:extLst>
      <p:ext uri="{BB962C8B-B14F-4D97-AF65-F5344CB8AC3E}">
        <p14:creationId xmlns:p14="http://schemas.microsoft.com/office/powerpoint/2010/main" val="1512314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6AAC0A-4D30-4C0A-8E95-25BD0C89B062}" type="slidenum">
              <a:rPr lang="en-GB" smtClean="0"/>
              <a:t>22</a:t>
            </a:fld>
            <a:endParaRPr lang="en-GB" dirty="0"/>
          </a:p>
        </p:txBody>
      </p:sp>
    </p:spTree>
    <p:extLst>
      <p:ext uri="{BB962C8B-B14F-4D97-AF65-F5344CB8AC3E}">
        <p14:creationId xmlns:p14="http://schemas.microsoft.com/office/powerpoint/2010/main" val="512506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know I’m preaching to the converted but sometimes we forget the bigger picture and I want to centre how dire our current predicament is to focus our minds!</a:t>
            </a:r>
          </a:p>
          <a:p>
            <a:endParaRPr lang="en-GB" dirty="0"/>
          </a:p>
          <a:p>
            <a:r>
              <a:rPr lang="en-GB" dirty="0"/>
              <a:t>What are we adapting to? The only certainty about the future climate that we have now is in hindsight. But it’s fair to say its not looking good. The impacts from 1.25C of warming are already really scary. And the more we learn the worse it looks. Change</a:t>
            </a:r>
            <a:r>
              <a:rPr lang="en-GB" baseline="0" dirty="0"/>
              <a:t> is being felt all over the world, every day and today’s changes are rewriting our scientific understanding. I’ve been talking about climate risks for 20 years and I always used to joke that it was the ONE area of science where scientists were more terrified than the Daily Mail – but the top middle headline is from the DM so I can’t say that anymore. </a:t>
            </a:r>
          </a:p>
          <a:p>
            <a:r>
              <a:rPr lang="en-GB" sz="2700" b="1" dirty="0"/>
              <a:t>We must remember that climate projections are NOT predictions. Models have huge uncertainty:</a:t>
            </a:r>
          </a:p>
          <a:p>
            <a:pPr marL="845546" lvl="1" indent="-362377">
              <a:buFont typeface="Arial" panose="020B0604020202020204" pitchFamily="34" charset="0"/>
              <a:buChar char="•"/>
            </a:pPr>
            <a:r>
              <a:rPr lang="en-GB" sz="2300" dirty="0"/>
              <a:t>Models rely on educated guesses about people yet to be born using technologies not yet invented (not all will be right)</a:t>
            </a:r>
          </a:p>
          <a:p>
            <a:pPr marL="845546" lvl="1" indent="-362377">
              <a:buFont typeface="Arial" panose="020B0604020202020204" pitchFamily="34" charset="0"/>
              <a:buChar char="•"/>
            </a:pPr>
            <a:r>
              <a:rPr lang="en-GB" sz="2300" dirty="0"/>
              <a:t>Intricate interactions between earth systems and human activity too complex to model perfectly; plus big modelling gaps </a:t>
            </a:r>
          </a:p>
          <a:p>
            <a:pPr marL="845546" lvl="1" indent="-362377">
              <a:buFont typeface="Arial" panose="020B0604020202020204" pitchFamily="34" charset="0"/>
              <a:buChar char="•"/>
            </a:pPr>
            <a:r>
              <a:rPr lang="en-GB" sz="2300" dirty="0"/>
              <a:t>Climate change isn’t linear - we’re destabilising climate patterns. Weirding not warming – harder to model AND adapt to</a:t>
            </a:r>
          </a:p>
          <a:p>
            <a:r>
              <a:rPr lang="en-GB" sz="2700" b="1" dirty="0">
                <a:solidFill>
                  <a:srgbClr val="59777D"/>
                </a:solidFill>
              </a:rPr>
              <a:t>Today’s observations are rewriting scientific understanding - we must use the precautionary principle</a:t>
            </a:r>
          </a:p>
          <a:p>
            <a:pPr marL="845546" lvl="1" indent="-362377">
              <a:buFont typeface="Arial" panose="020B0604020202020204" pitchFamily="34" charset="0"/>
              <a:buChar char="•"/>
            </a:pPr>
            <a:r>
              <a:rPr lang="en-GB" sz="2300" b="1" dirty="0"/>
              <a:t>Models significantly underestimate warming </a:t>
            </a:r>
          </a:p>
          <a:p>
            <a:pPr marL="845546" lvl="1" indent="-362377">
              <a:buFont typeface="Arial" panose="020B0604020202020204" pitchFamily="34" charset="0"/>
              <a:buChar char="•"/>
            </a:pPr>
            <a:r>
              <a:rPr lang="en-GB" sz="2300" dirty="0"/>
              <a:t>Unrealistic assumptions about deployment of negative emissions technologies</a:t>
            </a:r>
          </a:p>
          <a:p>
            <a:pPr marL="845546" lvl="1" indent="-362377">
              <a:buFont typeface="Arial" panose="020B0604020202020204" pitchFamily="34" charset="0"/>
              <a:buChar char="•"/>
            </a:pPr>
            <a:r>
              <a:rPr lang="en-GB" sz="2300" dirty="0"/>
              <a:t>The future is going to be messy and surprising</a:t>
            </a:r>
          </a:p>
          <a:p>
            <a:endParaRPr lang="en-GB" baseline="0" dirty="0"/>
          </a:p>
        </p:txBody>
      </p:sp>
      <p:sp>
        <p:nvSpPr>
          <p:cNvPr id="4" name="Slide Number Placeholder 3"/>
          <p:cNvSpPr>
            <a:spLocks noGrp="1"/>
          </p:cNvSpPr>
          <p:nvPr>
            <p:ph type="sldNum" sz="quarter" idx="10"/>
          </p:nvPr>
        </p:nvSpPr>
        <p:spPr/>
        <p:txBody>
          <a:bodyPr/>
          <a:lstStyle/>
          <a:p>
            <a:fld id="{833F4C9F-2345-4C29-AE60-9A6A121B9BCC}" type="slidenum">
              <a:rPr lang="en-GB" smtClean="0"/>
              <a:t>2</a:t>
            </a:fld>
            <a:endParaRPr lang="en-GB" dirty="0"/>
          </a:p>
        </p:txBody>
      </p:sp>
    </p:spTree>
    <p:extLst>
      <p:ext uri="{BB962C8B-B14F-4D97-AF65-F5344CB8AC3E}">
        <p14:creationId xmlns:p14="http://schemas.microsoft.com/office/powerpoint/2010/main" val="3682267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6AAC0A-4D30-4C0A-8E95-25BD0C89B062}" type="slidenum">
              <a:rPr lang="en-GB" smtClean="0"/>
              <a:t>23</a:t>
            </a:fld>
            <a:endParaRPr lang="en-GB" dirty="0"/>
          </a:p>
        </p:txBody>
      </p:sp>
    </p:spTree>
    <p:extLst>
      <p:ext uri="{BB962C8B-B14F-4D97-AF65-F5344CB8AC3E}">
        <p14:creationId xmlns:p14="http://schemas.microsoft.com/office/powerpoint/2010/main" val="1523969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6AAC0A-4D30-4C0A-8E95-25BD0C89B062}" type="slidenum">
              <a:rPr lang="en-GB" smtClean="0"/>
              <a:t>24</a:t>
            </a:fld>
            <a:endParaRPr lang="en-GB" dirty="0"/>
          </a:p>
        </p:txBody>
      </p:sp>
    </p:spTree>
    <p:extLst>
      <p:ext uri="{BB962C8B-B14F-4D97-AF65-F5344CB8AC3E}">
        <p14:creationId xmlns:p14="http://schemas.microsoft.com/office/powerpoint/2010/main" val="3225102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maximise win-wins, reflects local needs and gets buy-in, and allows multiple risks / resilience options to be considered together</a:t>
            </a:r>
          </a:p>
          <a:p>
            <a:r>
              <a:rPr lang="en-GB" sz="1200" dirty="0">
                <a:latin typeface="Calibri" panose="020F0502020204030204" pitchFamily="34" charset="0"/>
                <a:ea typeface="Cambria" panose="02040503050406030204" pitchFamily="18" charset="0"/>
              </a:rPr>
              <a:t>On every project there are opportunities to deliver massive cobenefits for local people and the environment – </a:t>
            </a:r>
            <a:endParaRPr lang="en-GB" dirty="0"/>
          </a:p>
        </p:txBody>
      </p:sp>
      <p:sp>
        <p:nvSpPr>
          <p:cNvPr id="4" name="Slide Number Placeholder 3"/>
          <p:cNvSpPr>
            <a:spLocks noGrp="1"/>
          </p:cNvSpPr>
          <p:nvPr>
            <p:ph type="sldNum" sz="quarter" idx="5"/>
          </p:nvPr>
        </p:nvSpPr>
        <p:spPr/>
        <p:txBody>
          <a:bodyPr/>
          <a:lstStyle/>
          <a:p>
            <a:fld id="{976AAC0A-4D30-4C0A-8E95-25BD0C89B062}" type="slidenum">
              <a:rPr lang="en-GB" smtClean="0"/>
              <a:t>25</a:t>
            </a:fld>
            <a:endParaRPr lang="en-GB"/>
          </a:p>
        </p:txBody>
      </p:sp>
    </p:spTree>
    <p:extLst>
      <p:ext uri="{BB962C8B-B14F-4D97-AF65-F5344CB8AC3E}">
        <p14:creationId xmlns:p14="http://schemas.microsoft.com/office/powerpoint/2010/main" val="2977555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maximise win-wins, reflects local needs and gets buy-in, and allows multiple risks / resilience options to be considered together</a:t>
            </a:r>
          </a:p>
          <a:p>
            <a:r>
              <a:rPr lang="en-GB" sz="1200" dirty="0">
                <a:latin typeface="Calibri" panose="020F0502020204030204" pitchFamily="34" charset="0"/>
                <a:ea typeface="Cambria" panose="02040503050406030204" pitchFamily="18" charset="0"/>
              </a:rPr>
              <a:t>On every project there are opportunities to deliver massive cobenefits for local people and the environment – </a:t>
            </a:r>
            <a:endParaRPr lang="en-GB" dirty="0"/>
          </a:p>
        </p:txBody>
      </p:sp>
      <p:sp>
        <p:nvSpPr>
          <p:cNvPr id="4" name="Slide Number Placeholder 3"/>
          <p:cNvSpPr>
            <a:spLocks noGrp="1"/>
          </p:cNvSpPr>
          <p:nvPr>
            <p:ph type="sldNum" sz="quarter" idx="5"/>
          </p:nvPr>
        </p:nvSpPr>
        <p:spPr/>
        <p:txBody>
          <a:bodyPr/>
          <a:lstStyle/>
          <a:p>
            <a:fld id="{976AAC0A-4D30-4C0A-8E95-25BD0C89B062}" type="slidenum">
              <a:rPr lang="en-GB" smtClean="0"/>
              <a:t>26</a:t>
            </a:fld>
            <a:endParaRPr lang="en-GB"/>
          </a:p>
        </p:txBody>
      </p:sp>
    </p:spTree>
    <p:extLst>
      <p:ext uri="{BB962C8B-B14F-4D97-AF65-F5344CB8AC3E}">
        <p14:creationId xmlns:p14="http://schemas.microsoft.com/office/powerpoint/2010/main" val="3586142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maximise win-wins, reflects local needs and gets buy-in, and allows multiple risks / resilience options to be considered together</a:t>
            </a:r>
          </a:p>
          <a:p>
            <a:r>
              <a:rPr lang="en-GB" sz="1200" dirty="0">
                <a:latin typeface="Calibri" panose="020F0502020204030204" pitchFamily="34" charset="0"/>
                <a:ea typeface="Cambria" panose="02040503050406030204" pitchFamily="18" charset="0"/>
              </a:rPr>
              <a:t>On every project there are opportunities to deliver massive cobenefits for local people and the environment – </a:t>
            </a:r>
            <a:endParaRPr lang="en-GB" dirty="0"/>
          </a:p>
        </p:txBody>
      </p:sp>
      <p:sp>
        <p:nvSpPr>
          <p:cNvPr id="4" name="Slide Number Placeholder 3"/>
          <p:cNvSpPr>
            <a:spLocks noGrp="1"/>
          </p:cNvSpPr>
          <p:nvPr>
            <p:ph type="sldNum" sz="quarter" idx="5"/>
          </p:nvPr>
        </p:nvSpPr>
        <p:spPr/>
        <p:txBody>
          <a:bodyPr/>
          <a:lstStyle/>
          <a:p>
            <a:fld id="{976AAC0A-4D30-4C0A-8E95-25BD0C89B062}" type="slidenum">
              <a:rPr lang="en-GB" smtClean="0"/>
              <a:t>27</a:t>
            </a:fld>
            <a:endParaRPr lang="en-GB"/>
          </a:p>
        </p:txBody>
      </p:sp>
    </p:spTree>
    <p:extLst>
      <p:ext uri="{BB962C8B-B14F-4D97-AF65-F5344CB8AC3E}">
        <p14:creationId xmlns:p14="http://schemas.microsoft.com/office/powerpoint/2010/main" val="4147760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6AAC0A-4D30-4C0A-8E95-25BD0C89B062}" type="slidenum">
              <a:rPr lang="en-GB" smtClean="0"/>
              <a:t>28</a:t>
            </a:fld>
            <a:endParaRPr lang="en-GB"/>
          </a:p>
        </p:txBody>
      </p:sp>
    </p:spTree>
    <p:extLst>
      <p:ext uri="{BB962C8B-B14F-4D97-AF65-F5344CB8AC3E}">
        <p14:creationId xmlns:p14="http://schemas.microsoft.com/office/powerpoint/2010/main" val="1642478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6AAC0A-4D30-4C0A-8E95-25BD0C89B062}" type="slidenum">
              <a:rPr lang="en-GB" smtClean="0"/>
              <a:t>29</a:t>
            </a:fld>
            <a:endParaRPr lang="en-GB" dirty="0"/>
          </a:p>
        </p:txBody>
      </p:sp>
    </p:spTree>
    <p:extLst>
      <p:ext uri="{BB962C8B-B14F-4D97-AF65-F5344CB8AC3E}">
        <p14:creationId xmlns:p14="http://schemas.microsoft.com/office/powerpoint/2010/main" val="1299346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Scientists aren’t renowned for panic yet here they are sounding the alarm – what’s changed? Well, we appear to be approaching (or potentially might have already crossed) important tipping points which keep the climate system stable, and there is a real risk that we have warmed the planet to the point that vast natural stores of GHG emissions (from carbon sinks in forests, soils, the ocean) are about to be released to the atmosphere  – which would create an unstoppable warming spiral and a planet that basically, is incompatible with complex civilisation. This is the so-called hot house earth scenario or runaway warming. Atmospheric physics doesn’t care about current affairs, while we have taken our eyes off the environment to gape at Donald Trump, COVID19, BREXIT, - climate change is happening faster than models predicted. Our models have significantly underestimated the sensitivity of the climate and been too optimistic about our collective enthusiasm to cut emissions. We are witnessing changes to planetary systems that scientists did not predict would be observed until the 2080s, indeed changes that the climatology community hoped we would never see. When I first started working in this topic runaway warming was a very leftfield concept that there was no way humans could ever be dumb enough to let happen because we would totally cut emissions in time to avoid it. But today it is no longer the ‘worst case scenario’, positive feedbacks are now happening at scale and run-away climate change by mid-century is now the most likely case if we do not decarbonise FAST. Even if we manage to halt emissions reductions at 1.5C (something which will require us to throw everything and the kitchen sink at decarbonisation and carbon storage) – we still risk 33% odds of triggering unstoppable runaway warming within the lifetime of our children. Our best case scenario is akin to putting our children on a plane with a 1 in 3 chance of crashing. To echo the sentiments of the Head of the IMF “what have we done?”</a:t>
            </a:r>
          </a:p>
        </p:txBody>
      </p:sp>
      <p:sp>
        <p:nvSpPr>
          <p:cNvPr id="4" name="Slide Number Placeholder 3"/>
          <p:cNvSpPr>
            <a:spLocks noGrp="1"/>
          </p:cNvSpPr>
          <p:nvPr>
            <p:ph type="sldNum" sz="quarter" idx="5"/>
          </p:nvPr>
        </p:nvSpPr>
        <p:spPr/>
        <p:txBody>
          <a:bodyPr/>
          <a:lstStyle/>
          <a:p>
            <a:fld id="{833F4C9F-2345-4C29-AE60-9A6A121B9BCC}" type="slidenum">
              <a:rPr lang="en-GB" smtClean="0"/>
              <a:t>3</a:t>
            </a:fld>
            <a:endParaRPr lang="en-GB"/>
          </a:p>
        </p:txBody>
      </p:sp>
    </p:spTree>
    <p:extLst>
      <p:ext uri="{BB962C8B-B14F-4D97-AF65-F5344CB8AC3E}">
        <p14:creationId xmlns:p14="http://schemas.microsoft.com/office/powerpoint/2010/main" val="442208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Knowing that our </a:t>
            </a:r>
            <a:r>
              <a:rPr lang="en-GB" dirty="0"/>
              <a:t>best case scenario today is akin to putting our children on a plane with a 1 in 3 chance of crashing. </a:t>
            </a:r>
            <a:r>
              <a:rPr lang="en-GB" sz="1200" b="1" dirty="0"/>
              <a:t>We don’t get to pick anymore. We must do all 3. Every project where we fail to cut emissions, adapt to climate risks and store carbon away from the atmosphere is a wasted chance to increase our odds of survival.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really isn’t about choosing between whether we fancy choosing mitigation, adaptation OR sequestration action any more – we have to do all three akin to a war footing as if our lives and the lives of our children depend on it. Because they do. </a:t>
            </a:r>
          </a:p>
        </p:txBody>
      </p:sp>
      <p:sp>
        <p:nvSpPr>
          <p:cNvPr id="4" name="Slide Number Placeholder 3"/>
          <p:cNvSpPr>
            <a:spLocks noGrp="1"/>
          </p:cNvSpPr>
          <p:nvPr>
            <p:ph type="sldNum" sz="quarter" idx="5"/>
          </p:nvPr>
        </p:nvSpPr>
        <p:spPr/>
        <p:txBody>
          <a:bodyPr/>
          <a:lstStyle/>
          <a:p>
            <a:fld id="{976AAC0A-4D30-4C0A-8E95-25BD0C89B062}" type="slidenum">
              <a:rPr lang="en-GB" smtClean="0"/>
              <a:t>4</a:t>
            </a:fld>
            <a:endParaRPr lang="en-GB"/>
          </a:p>
        </p:txBody>
      </p:sp>
    </p:spTree>
    <p:extLst>
      <p:ext uri="{BB962C8B-B14F-4D97-AF65-F5344CB8AC3E}">
        <p14:creationId xmlns:p14="http://schemas.microsoft.com/office/powerpoint/2010/main" val="3221251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dangerous to think about the next black swan event in terms of the past, but there are lessons to learn from the last 20 months. </a:t>
            </a:r>
          </a:p>
          <a:p>
            <a:endParaRPr lang="en-GB" dirty="0"/>
          </a:p>
          <a:p>
            <a:r>
              <a:rPr lang="en-GB" sz="5100" b="1" dirty="0">
                <a:latin typeface="Calibri" panose="020F0502020204030204" pitchFamily="34" charset="0"/>
                <a:ea typeface="Cambria" panose="02040503050406030204" pitchFamily="18" charset="0"/>
              </a:rPr>
              <a:t>Proactive, precautionary, science-led action is vital</a:t>
            </a:r>
          </a:p>
          <a:p>
            <a:pPr lvl="1"/>
            <a:r>
              <a:rPr lang="en-GB" sz="4400" dirty="0">
                <a:latin typeface="Calibri" panose="020F0502020204030204" pitchFamily="34" charset="0"/>
                <a:ea typeface="Cambria" panose="02040503050406030204" pitchFamily="18" charset="0"/>
              </a:rPr>
              <a:t>Responding reactively costs more, risks lives, causes unintended consequences, worsens inequalities, </a:t>
            </a:r>
          </a:p>
          <a:p>
            <a:pPr lvl="1"/>
            <a:r>
              <a:rPr lang="en-GB" sz="4400" dirty="0">
                <a:latin typeface="Calibri" panose="020F0502020204030204" pitchFamily="34" charset="0"/>
                <a:ea typeface="Cambria" panose="02040503050406030204" pitchFamily="18" charset="0"/>
              </a:rPr>
              <a:t>Regulations insufficiently agile for emerging risks</a:t>
            </a:r>
          </a:p>
          <a:p>
            <a:pPr lvl="1"/>
            <a:endParaRPr lang="en-GB" sz="4400" dirty="0">
              <a:latin typeface="Calibri" panose="020F0502020204030204" pitchFamily="34" charset="0"/>
              <a:ea typeface="Cambria" panose="02040503050406030204" pitchFamily="18" charset="0"/>
            </a:endParaRPr>
          </a:p>
          <a:p>
            <a:r>
              <a:rPr lang="en-GB" sz="5100" b="1" dirty="0">
                <a:latin typeface="Calibri" panose="020F0502020204030204" pitchFamily="34" charset="0"/>
                <a:ea typeface="Cambria" panose="02040503050406030204" pitchFamily="18" charset="0"/>
              </a:rPr>
              <a:t>Underlying vulnerabilities and risks of cascading failures</a:t>
            </a:r>
          </a:p>
          <a:p>
            <a:pPr lvl="1"/>
            <a:r>
              <a:rPr lang="en-GB" sz="4400" dirty="0">
                <a:latin typeface="Calibri" panose="020F0502020204030204" pitchFamily="34" charset="0"/>
                <a:ea typeface="Cambria" panose="02040503050406030204" pitchFamily="18" charset="0"/>
              </a:rPr>
              <a:t>Systems underpinning modern life are already vulnerable (especially after austerity and the pandemic)</a:t>
            </a:r>
          </a:p>
          <a:p>
            <a:pPr lvl="1"/>
            <a:r>
              <a:rPr lang="en-GB" sz="4400" dirty="0">
                <a:latin typeface="Calibri" panose="020F0502020204030204" pitchFamily="34" charset="0"/>
                <a:ea typeface="Cambria" panose="02040503050406030204" pitchFamily="18" charset="0"/>
              </a:rPr>
              <a:t>Systems are operating outwith conditions they were designed for – just because systems haven’t been overwhelmed in the past doesn’t mean they will be able to cope with the future</a:t>
            </a:r>
          </a:p>
          <a:p>
            <a:r>
              <a:rPr lang="en-GB" sz="5100" b="1" dirty="0">
                <a:latin typeface="Calibri" panose="020F0502020204030204" pitchFamily="34" charset="0"/>
                <a:ea typeface="Cambria" panose="02040503050406030204" pitchFamily="18" charset="0"/>
              </a:rPr>
              <a:t>Impacts will be surprising:</a:t>
            </a:r>
          </a:p>
          <a:p>
            <a:pPr lvl="1"/>
            <a:r>
              <a:rPr lang="en-GB" sz="4400" dirty="0">
                <a:latin typeface="Calibri" panose="020F0502020204030204" pitchFamily="34" charset="0"/>
                <a:ea typeface="Cambria" panose="02040503050406030204" pitchFamily="18" charset="0"/>
              </a:rPr>
              <a:t>Full range / breadth of impacts often not apparent until months later</a:t>
            </a:r>
          </a:p>
          <a:p>
            <a:pPr lvl="1"/>
            <a:r>
              <a:rPr lang="en-GB" sz="4400" dirty="0">
                <a:latin typeface="Calibri" panose="020F0502020204030204" pitchFamily="34" charset="0"/>
                <a:ea typeface="Cambria" panose="02040503050406030204" pitchFamily="18" charset="0"/>
              </a:rPr>
              <a:t>Recovery may be protracted and uneven</a:t>
            </a:r>
          </a:p>
          <a:p>
            <a:pPr lvl="1"/>
            <a:r>
              <a:rPr lang="en-GB" sz="4400" dirty="0"/>
              <a:t>Those already vulnerable likely to face worst impacts and have least ability to react</a:t>
            </a:r>
          </a:p>
          <a:p>
            <a:endParaRPr lang="en-GB" dirty="0"/>
          </a:p>
          <a:p>
            <a:r>
              <a:rPr lang="en-GB" dirty="0"/>
              <a:t>Easy to think that in a temperate, wealthy nation such as Scotland, with well developed infrastructure that we will be safe but humans suffer from a collective failure of imagination regarding new risks…</a:t>
            </a:r>
          </a:p>
        </p:txBody>
      </p:sp>
      <p:sp>
        <p:nvSpPr>
          <p:cNvPr id="4" name="Slide Number Placeholder 3"/>
          <p:cNvSpPr>
            <a:spLocks noGrp="1"/>
          </p:cNvSpPr>
          <p:nvPr>
            <p:ph type="sldNum" sz="quarter" idx="5"/>
          </p:nvPr>
        </p:nvSpPr>
        <p:spPr/>
        <p:txBody>
          <a:bodyPr/>
          <a:lstStyle/>
          <a:p>
            <a:pPr defTabSz="483169">
              <a:defRPr/>
            </a:pPr>
            <a:fld id="{976AAC0A-4D30-4C0A-8E95-25BD0C89B062}" type="slidenum">
              <a:rPr lang="en-GB">
                <a:solidFill>
                  <a:prstClr val="black"/>
                </a:solidFill>
                <a:latin typeface="Calibri" panose="020F0502020204030204"/>
              </a:rPr>
              <a:pPr defTabSz="483169">
                <a:defRPr/>
              </a:pPr>
              <a:t>5</a:t>
            </a:fld>
            <a:endParaRPr lang="en-GB">
              <a:solidFill>
                <a:prstClr val="black"/>
              </a:solidFill>
              <a:latin typeface="Calibri" panose="020F0502020204030204"/>
            </a:endParaRPr>
          </a:p>
        </p:txBody>
      </p:sp>
    </p:spTree>
    <p:extLst>
      <p:ext uri="{BB962C8B-B14F-4D97-AF65-F5344CB8AC3E}">
        <p14:creationId xmlns:p14="http://schemas.microsoft.com/office/powerpoint/2010/main" val="2003934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6AAC0A-4D30-4C0A-8E95-25BD0C89B062}" type="slidenum">
              <a:rPr lang="en-GB" smtClean="0"/>
              <a:t>6</a:t>
            </a:fld>
            <a:endParaRPr lang="en-GB" dirty="0"/>
          </a:p>
        </p:txBody>
      </p:sp>
    </p:spTree>
    <p:extLst>
      <p:ext uri="{BB962C8B-B14F-4D97-AF65-F5344CB8AC3E}">
        <p14:creationId xmlns:p14="http://schemas.microsoft.com/office/powerpoint/2010/main" val="2762372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6AAC0A-4D30-4C0A-8E95-25BD0C89B062}" type="slidenum">
              <a:rPr lang="en-GB" smtClean="0"/>
              <a:t>8</a:t>
            </a:fld>
            <a:endParaRPr lang="en-GB" dirty="0"/>
          </a:p>
        </p:txBody>
      </p:sp>
    </p:spTree>
    <p:extLst>
      <p:ext uri="{BB962C8B-B14F-4D97-AF65-F5344CB8AC3E}">
        <p14:creationId xmlns:p14="http://schemas.microsoft.com/office/powerpoint/2010/main" val="1806143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6AAC0A-4D30-4C0A-8E95-25BD0C89B062}" type="slidenum">
              <a:rPr lang="en-GB" smtClean="0"/>
              <a:t>9</a:t>
            </a:fld>
            <a:endParaRPr lang="en-GB" dirty="0"/>
          </a:p>
        </p:txBody>
      </p:sp>
    </p:spTree>
    <p:extLst>
      <p:ext uri="{BB962C8B-B14F-4D97-AF65-F5344CB8AC3E}">
        <p14:creationId xmlns:p14="http://schemas.microsoft.com/office/powerpoint/2010/main" val="4104046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6AAC0A-4D30-4C0A-8E95-25BD0C89B062}" type="slidenum">
              <a:rPr lang="en-GB" smtClean="0"/>
              <a:t>10</a:t>
            </a:fld>
            <a:endParaRPr lang="en-GB" dirty="0"/>
          </a:p>
        </p:txBody>
      </p:sp>
    </p:spTree>
    <p:extLst>
      <p:ext uri="{BB962C8B-B14F-4D97-AF65-F5344CB8AC3E}">
        <p14:creationId xmlns:p14="http://schemas.microsoft.com/office/powerpoint/2010/main" val="4134981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v4 2803 AS Powerpoint template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524000" y="4289615"/>
            <a:ext cx="9144000" cy="737120"/>
          </a:xfrm>
          <a:prstGeom prst="rect">
            <a:avLst/>
          </a:prstGeom>
        </p:spPr>
      </p:pic>
      <p:sp>
        <p:nvSpPr>
          <p:cNvPr id="2" name="Title 1"/>
          <p:cNvSpPr>
            <a:spLocks noGrp="1"/>
          </p:cNvSpPr>
          <p:nvPr>
            <p:ph type="ctrTitle" hasCustomPrompt="1"/>
          </p:nvPr>
        </p:nvSpPr>
        <p:spPr>
          <a:xfrm>
            <a:off x="914400" y="2148553"/>
            <a:ext cx="10363200" cy="1079305"/>
          </a:xfrm>
        </p:spPr>
        <p:txBody>
          <a:bodyPr anchor="b">
            <a:normAutofit/>
          </a:bodyPr>
          <a:lstStyle>
            <a:lvl1pPr algn="ctr">
              <a:defRPr sz="4000" i="0" baseline="0">
                <a:solidFill>
                  <a:srgbClr val="59777D"/>
                </a:solidFill>
              </a:defRPr>
            </a:lvl1pPr>
          </a:lstStyle>
          <a:p>
            <a:pPr algn="ctr"/>
            <a:r>
              <a:rPr lang="en-GB" sz="4100">
                <a:solidFill>
                  <a:srgbClr val="64858B"/>
                </a:solidFill>
                <a:latin typeface="+mj-lt"/>
                <a:cs typeface="Calibri"/>
              </a:rPr>
              <a:t>Main Title</a:t>
            </a:r>
          </a:p>
        </p:txBody>
      </p:sp>
      <p:sp>
        <p:nvSpPr>
          <p:cNvPr id="3" name="Subtitle 2"/>
          <p:cNvSpPr>
            <a:spLocks noGrp="1"/>
          </p:cNvSpPr>
          <p:nvPr>
            <p:ph type="subTitle" idx="1" hasCustomPrompt="1"/>
          </p:nvPr>
        </p:nvSpPr>
        <p:spPr>
          <a:xfrm>
            <a:off x="1828800" y="3243473"/>
            <a:ext cx="8534400" cy="805793"/>
          </a:xfrm>
        </p:spPr>
        <p:txBody>
          <a:bodyPr>
            <a:normAutofit/>
          </a:bodyPr>
          <a:lstStyle>
            <a:lvl1pPr marL="0" indent="0" algn="ctr">
              <a:buNone/>
              <a:defRPr sz="2800">
                <a:solidFill>
                  <a:srgbClr val="59777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GB" sz="2800">
                <a:solidFill>
                  <a:srgbClr val="64858B"/>
                </a:solidFill>
                <a:latin typeface="+mn-lt"/>
                <a:cs typeface="Calibri"/>
              </a:rPr>
              <a:t>Secondary Title</a:t>
            </a:r>
          </a:p>
        </p:txBody>
      </p:sp>
      <p:pic>
        <p:nvPicPr>
          <p:cNvPr id="4" name="Picture 3" descr="v4 2803 AS Powerpoint template.jpg"/>
          <p:cNvPicPr>
            <a:picLocks noChangeAspect="1"/>
          </p:cNvPicPr>
          <p:nvPr userDrawn="1"/>
        </p:nvPicPr>
        <p:blipFill rotWithShape="1">
          <a:blip r:embed="rId3" cstate="screen">
            <a:extLst>
              <a:ext uri="{28A0092B-C50C-407E-A947-70E740481C1C}">
                <a14:useLocalDpi xmlns:a14="http://schemas.microsoft.com/office/drawing/2010/main"/>
              </a:ext>
            </a:extLst>
          </a:blip>
          <a:srcRect l="-231"/>
          <a:stretch/>
        </p:blipFill>
        <p:spPr>
          <a:xfrm>
            <a:off x="0" y="4947424"/>
            <a:ext cx="12191361" cy="1929237"/>
          </a:xfrm>
          <a:prstGeom prst="rect">
            <a:avLst/>
          </a:prstGeom>
        </p:spPr>
      </p:pic>
      <p:pic>
        <p:nvPicPr>
          <p:cNvPr id="5" name="Picture 4" descr="v4 2803 AS Powerpoint template.jp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400978" y="326572"/>
            <a:ext cx="3390045" cy="1869169"/>
          </a:xfrm>
          <a:prstGeom prst="rect">
            <a:avLst/>
          </a:prstGeom>
        </p:spPr>
      </p:pic>
    </p:spTree>
    <p:extLst>
      <p:ext uri="{BB962C8B-B14F-4D97-AF65-F5344CB8AC3E}">
        <p14:creationId xmlns:p14="http://schemas.microsoft.com/office/powerpoint/2010/main" val="182309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v4 2803 AS Powerpoint template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045960" y="858"/>
            <a:ext cx="2146040" cy="1129004"/>
          </a:xfrm>
          <a:prstGeom prst="rect">
            <a:avLst/>
          </a:prstGeom>
        </p:spPr>
      </p:pic>
      <p:sp>
        <p:nvSpPr>
          <p:cNvPr id="4" name="Rectangle 3"/>
          <p:cNvSpPr/>
          <p:nvPr userDrawn="1"/>
        </p:nvSpPr>
        <p:spPr>
          <a:xfrm>
            <a:off x="0" y="0"/>
            <a:ext cx="10045960" cy="1129004"/>
          </a:xfrm>
          <a:prstGeom prst="rect">
            <a:avLst/>
          </a:prstGeom>
          <a:solidFill>
            <a:srgbClr val="BE9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609600" y="1600202"/>
            <a:ext cx="10972800" cy="4697962"/>
          </a:xfrm>
        </p:spPr>
        <p:txBody>
          <a:bodyPr/>
          <a:lstStyle>
            <a:lvl1pPr>
              <a:defRPr>
                <a:solidFill>
                  <a:srgbClr val="59777D"/>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1"/>
          <p:cNvSpPr>
            <a:spLocks noGrp="1"/>
          </p:cNvSpPr>
          <p:nvPr>
            <p:ph type="title"/>
          </p:nvPr>
        </p:nvSpPr>
        <p:spPr>
          <a:xfrm>
            <a:off x="273698" y="134679"/>
            <a:ext cx="9486122" cy="855224"/>
          </a:xfrm>
        </p:spPr>
        <p:txBody>
          <a:bodyPr>
            <a:normAutofit/>
          </a:bodyPr>
          <a:lstStyle>
            <a:lvl1pPr>
              <a:defRPr sz="3000">
                <a:solidFill>
                  <a:schemeClr val="bg1"/>
                </a:solidFill>
              </a:defRPr>
            </a:lvl1pPr>
          </a:lstStyle>
          <a:p>
            <a:r>
              <a:rPr lang="en-GB"/>
              <a:t>Click to edit Master title style</a:t>
            </a:r>
            <a:endParaRPr lang="en-US"/>
          </a:p>
        </p:txBody>
      </p:sp>
      <p:pic>
        <p:nvPicPr>
          <p:cNvPr id="10" name="Picture 9" descr="v4 2803 AS Powerpoint template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142863" y="6381881"/>
            <a:ext cx="5906275" cy="476119"/>
          </a:xfrm>
          <a:prstGeom prst="rect">
            <a:avLst/>
          </a:prstGeom>
        </p:spPr>
      </p:pic>
    </p:spTree>
    <p:extLst>
      <p:ext uri="{BB962C8B-B14F-4D97-AF65-F5344CB8AC3E}">
        <p14:creationId xmlns:p14="http://schemas.microsoft.com/office/powerpoint/2010/main" val="79970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6" name="Group 5"/>
          <p:cNvGrpSpPr/>
          <p:nvPr userDrawn="1"/>
        </p:nvGrpSpPr>
        <p:grpSpPr>
          <a:xfrm>
            <a:off x="0" y="-1"/>
            <a:ext cx="12192000" cy="1129005"/>
            <a:chOff x="0" y="-1"/>
            <a:chExt cx="12192000" cy="1129005"/>
          </a:xfrm>
        </p:grpSpPr>
        <p:sp>
          <p:nvSpPr>
            <p:cNvPr id="7" name="Rectangle 6"/>
            <p:cNvSpPr/>
            <p:nvPr userDrawn="1"/>
          </p:nvSpPr>
          <p:spPr>
            <a:xfrm>
              <a:off x="0" y="0"/>
              <a:ext cx="10045960" cy="1129004"/>
            </a:xfrm>
            <a:prstGeom prst="rect">
              <a:avLst/>
            </a:prstGeom>
            <a:solidFill>
              <a:srgbClr val="D1D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v4 2803 AS Powerpoint template3.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045959" y="-1"/>
              <a:ext cx="2146041" cy="1129005"/>
            </a:xfrm>
            <a:prstGeom prst="rect">
              <a:avLst/>
            </a:prstGeom>
          </p:spPr>
        </p:pic>
      </p:grpSp>
      <p:sp>
        <p:nvSpPr>
          <p:cNvPr id="9" name="Title 1"/>
          <p:cNvSpPr>
            <a:spLocks noGrp="1"/>
          </p:cNvSpPr>
          <p:nvPr>
            <p:ph type="title"/>
          </p:nvPr>
        </p:nvSpPr>
        <p:spPr>
          <a:xfrm>
            <a:off x="273698" y="134679"/>
            <a:ext cx="9486122" cy="855224"/>
          </a:xfrm>
        </p:spPr>
        <p:txBody>
          <a:bodyPr>
            <a:normAutofit/>
          </a:bodyPr>
          <a:lstStyle>
            <a:lvl1pPr>
              <a:defRPr sz="3000">
                <a:solidFill>
                  <a:schemeClr val="bg1"/>
                </a:solidFill>
              </a:defRPr>
            </a:lvl1pPr>
          </a:lstStyle>
          <a:p>
            <a:r>
              <a:rPr lang="en-GB"/>
              <a:t>Click to edit Master title style</a:t>
            </a:r>
            <a:endParaRPr lang="en-US"/>
          </a:p>
        </p:txBody>
      </p:sp>
      <p:sp>
        <p:nvSpPr>
          <p:cNvPr id="11" name="Content Placeholder 2"/>
          <p:cNvSpPr>
            <a:spLocks noGrp="1"/>
          </p:cNvSpPr>
          <p:nvPr>
            <p:ph idx="1"/>
          </p:nvPr>
        </p:nvSpPr>
        <p:spPr>
          <a:xfrm>
            <a:off x="609600" y="1600202"/>
            <a:ext cx="10972800" cy="4697962"/>
          </a:xfrm>
        </p:spPr>
        <p:txBody>
          <a:bodyPr/>
          <a:lstStyle>
            <a:lvl1pPr>
              <a:defRPr>
                <a:solidFill>
                  <a:srgbClr val="59777D"/>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descr="v4 2803 AS Powerpoint template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142863" y="6381881"/>
            <a:ext cx="5906275" cy="476119"/>
          </a:xfrm>
          <a:prstGeom prst="rect">
            <a:avLst/>
          </a:prstGeom>
        </p:spPr>
      </p:pic>
    </p:spTree>
    <p:extLst>
      <p:ext uri="{BB962C8B-B14F-4D97-AF65-F5344CB8AC3E}">
        <p14:creationId xmlns:p14="http://schemas.microsoft.com/office/powerpoint/2010/main" val="437034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p:nvPr userDrawn="1"/>
        </p:nvSpPr>
        <p:spPr>
          <a:xfrm>
            <a:off x="0" y="0"/>
            <a:ext cx="10045960" cy="1129004"/>
          </a:xfrm>
          <a:prstGeom prst="rect">
            <a:avLst/>
          </a:prstGeom>
          <a:solidFill>
            <a:srgbClr val="A5C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
          <p:cNvSpPr>
            <a:spLocks noGrp="1"/>
          </p:cNvSpPr>
          <p:nvPr>
            <p:ph type="title"/>
          </p:nvPr>
        </p:nvSpPr>
        <p:spPr>
          <a:xfrm>
            <a:off x="273698" y="134679"/>
            <a:ext cx="9486122" cy="855224"/>
          </a:xfrm>
        </p:spPr>
        <p:txBody>
          <a:bodyPr>
            <a:normAutofit/>
          </a:bodyPr>
          <a:lstStyle>
            <a:lvl1pPr>
              <a:defRPr sz="3000">
                <a:solidFill>
                  <a:schemeClr val="bg1"/>
                </a:solidFill>
              </a:defRPr>
            </a:lvl1pPr>
          </a:lstStyle>
          <a:p>
            <a:r>
              <a:rPr lang="en-GB"/>
              <a:t>Click to edit Master title style</a:t>
            </a:r>
            <a:endParaRPr lang="en-US"/>
          </a:p>
        </p:txBody>
      </p:sp>
      <p:pic>
        <p:nvPicPr>
          <p:cNvPr id="8" name="Picture 7" descr="v4 2803 AS Powerpoint template2.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027298" y="0"/>
            <a:ext cx="2164702" cy="1129004"/>
          </a:xfrm>
          <a:prstGeom prst="rect">
            <a:avLst/>
          </a:prstGeom>
        </p:spPr>
      </p:pic>
      <p:sp>
        <p:nvSpPr>
          <p:cNvPr id="11" name="Content Placeholder 2"/>
          <p:cNvSpPr>
            <a:spLocks noGrp="1"/>
          </p:cNvSpPr>
          <p:nvPr>
            <p:ph idx="1"/>
          </p:nvPr>
        </p:nvSpPr>
        <p:spPr>
          <a:xfrm>
            <a:off x="609600" y="1600202"/>
            <a:ext cx="10972800" cy="4697962"/>
          </a:xfrm>
        </p:spPr>
        <p:txBody>
          <a:bodyPr/>
          <a:lstStyle>
            <a:lvl1pPr>
              <a:defRPr>
                <a:solidFill>
                  <a:srgbClr val="59777D"/>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descr="v4 2803 AS Powerpoint template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142863" y="6381881"/>
            <a:ext cx="5906275" cy="476119"/>
          </a:xfrm>
          <a:prstGeom prst="rect">
            <a:avLst/>
          </a:prstGeom>
        </p:spPr>
      </p:pic>
    </p:spTree>
    <p:extLst>
      <p:ext uri="{BB962C8B-B14F-4D97-AF65-F5344CB8AC3E}">
        <p14:creationId xmlns:p14="http://schemas.microsoft.com/office/powerpoint/2010/main" val="2065266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1" name="Picture 10" descr="v4 2803 AS Powerpoint template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42863" y="6381881"/>
            <a:ext cx="5906275" cy="476119"/>
          </a:xfrm>
          <a:prstGeom prst="rect">
            <a:avLst/>
          </a:prstGeom>
        </p:spPr>
      </p:pic>
      <p:pic>
        <p:nvPicPr>
          <p:cNvPr id="12" name="Picture 11" descr="v4 2803 AS Powerpoint template.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412963" y="177284"/>
            <a:ext cx="1483567" cy="817995"/>
          </a:xfrm>
          <a:prstGeom prst="rect">
            <a:avLst/>
          </a:prstGeom>
        </p:spPr>
      </p:pic>
    </p:spTree>
    <p:extLst>
      <p:ext uri="{BB962C8B-B14F-4D97-AF65-F5344CB8AC3E}">
        <p14:creationId xmlns:p14="http://schemas.microsoft.com/office/powerpoint/2010/main" val="733384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3" name="Picture 2" descr="v4 2803 AS Powerpoint template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524000" y="4289615"/>
            <a:ext cx="9144000" cy="737120"/>
          </a:xfrm>
          <a:prstGeom prst="rect">
            <a:avLst/>
          </a:prstGeom>
        </p:spPr>
      </p:pic>
      <p:pic>
        <p:nvPicPr>
          <p:cNvPr id="4" name="Picture 3" descr="v4 2803 AS Powerpoint template.jpg"/>
          <p:cNvPicPr>
            <a:picLocks noChangeAspect="1"/>
          </p:cNvPicPr>
          <p:nvPr userDrawn="1"/>
        </p:nvPicPr>
        <p:blipFill rotWithShape="1">
          <a:blip r:embed="rId3" cstate="screen">
            <a:extLst>
              <a:ext uri="{28A0092B-C50C-407E-A947-70E740481C1C}">
                <a14:useLocalDpi xmlns:a14="http://schemas.microsoft.com/office/drawing/2010/main"/>
              </a:ext>
            </a:extLst>
          </a:blip>
          <a:srcRect l="-231"/>
          <a:stretch/>
        </p:blipFill>
        <p:spPr>
          <a:xfrm>
            <a:off x="0" y="4947424"/>
            <a:ext cx="12191361" cy="1929237"/>
          </a:xfrm>
          <a:prstGeom prst="rect">
            <a:avLst/>
          </a:prstGeom>
        </p:spPr>
      </p:pic>
      <p:pic>
        <p:nvPicPr>
          <p:cNvPr id="5" name="Picture 4" descr="v4 2803 AS Powerpoint template.jp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400978" y="326572"/>
            <a:ext cx="3390045" cy="1869169"/>
          </a:xfrm>
          <a:prstGeom prst="rect">
            <a:avLst/>
          </a:prstGeom>
        </p:spPr>
      </p:pic>
      <p:grpSp>
        <p:nvGrpSpPr>
          <p:cNvPr id="2" name="Group 1"/>
          <p:cNvGrpSpPr/>
          <p:nvPr userDrawn="1"/>
        </p:nvGrpSpPr>
        <p:grpSpPr>
          <a:xfrm>
            <a:off x="3919401" y="2695571"/>
            <a:ext cx="4353198" cy="1263576"/>
            <a:chOff x="2644496" y="2695571"/>
            <a:chExt cx="4353198" cy="1263576"/>
          </a:xfrm>
        </p:grpSpPr>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657196" y="2758222"/>
              <a:ext cx="292100" cy="292100"/>
            </a:xfrm>
            <a:prstGeom prst="rect">
              <a:avLst/>
            </a:prstGeom>
          </p:spPr>
        </p:pic>
        <p:pic>
          <p:nvPicPr>
            <p:cNvPr id="8" name="Picture 7"/>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644496" y="3217764"/>
              <a:ext cx="317500" cy="254000"/>
            </a:xfrm>
            <a:prstGeom prst="rect">
              <a:avLst/>
            </a:prstGeom>
          </p:spPr>
        </p:pic>
        <p:pic>
          <p:nvPicPr>
            <p:cNvPr id="9" name="Picture 8"/>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657196" y="3639467"/>
              <a:ext cx="304800" cy="304800"/>
            </a:xfrm>
            <a:prstGeom prst="rect">
              <a:avLst/>
            </a:prstGeom>
          </p:spPr>
        </p:pic>
        <p:sp>
          <p:nvSpPr>
            <p:cNvPr id="10" name="TextBox 9"/>
            <p:cNvSpPr txBox="1"/>
            <p:nvPr userDrawn="1"/>
          </p:nvSpPr>
          <p:spPr>
            <a:xfrm>
              <a:off x="3090638" y="2695571"/>
              <a:ext cx="3907056" cy="400110"/>
            </a:xfrm>
            <a:prstGeom prst="rect">
              <a:avLst/>
            </a:prstGeom>
            <a:noFill/>
          </p:spPr>
          <p:txBody>
            <a:bodyPr wrap="square" rtlCol="0">
              <a:spAutoFit/>
            </a:bodyPr>
            <a:lstStyle/>
            <a:p>
              <a:r>
                <a:rPr lang="en-GB" sz="2000" dirty="0">
                  <a:solidFill>
                    <a:srgbClr val="59777D"/>
                  </a:solidFill>
                </a:rPr>
                <a:t>adaptationscotland@sniffer.org.uk</a:t>
              </a:r>
            </a:p>
          </p:txBody>
        </p:sp>
        <p:sp>
          <p:nvSpPr>
            <p:cNvPr id="11" name="TextBox 10"/>
            <p:cNvSpPr txBox="1"/>
            <p:nvPr userDrawn="1"/>
          </p:nvSpPr>
          <p:spPr>
            <a:xfrm>
              <a:off x="3090638" y="3133524"/>
              <a:ext cx="3907056" cy="400110"/>
            </a:xfrm>
            <a:prstGeom prst="rect">
              <a:avLst/>
            </a:prstGeom>
            <a:noFill/>
          </p:spPr>
          <p:txBody>
            <a:bodyPr wrap="square" rtlCol="0">
              <a:spAutoFit/>
            </a:bodyPr>
            <a:lstStyle/>
            <a:p>
              <a:r>
                <a:rPr lang="en-GB" sz="2000" dirty="0">
                  <a:solidFill>
                    <a:srgbClr val="59777D"/>
                  </a:solidFill>
                </a:rPr>
                <a:t>@adaptationscotland</a:t>
              </a:r>
            </a:p>
          </p:txBody>
        </p:sp>
        <p:sp>
          <p:nvSpPr>
            <p:cNvPr id="12" name="TextBox 11"/>
            <p:cNvSpPr txBox="1"/>
            <p:nvPr userDrawn="1"/>
          </p:nvSpPr>
          <p:spPr>
            <a:xfrm>
              <a:off x="3090638" y="3559037"/>
              <a:ext cx="3907056" cy="400110"/>
            </a:xfrm>
            <a:prstGeom prst="rect">
              <a:avLst/>
            </a:prstGeom>
            <a:noFill/>
          </p:spPr>
          <p:txBody>
            <a:bodyPr wrap="square" rtlCol="0">
              <a:spAutoFit/>
            </a:bodyPr>
            <a:lstStyle/>
            <a:p>
              <a:r>
                <a:rPr lang="en-GB" sz="2000" dirty="0">
                  <a:solidFill>
                    <a:srgbClr val="59777D"/>
                  </a:solidFill>
                </a:rPr>
                <a:t>www.adaptationscotland.org.uk</a:t>
              </a:r>
            </a:p>
          </p:txBody>
        </p:sp>
      </p:grpSp>
    </p:spTree>
    <p:extLst>
      <p:ext uri="{BB962C8B-B14F-4D97-AF65-F5344CB8AC3E}">
        <p14:creationId xmlns:p14="http://schemas.microsoft.com/office/powerpoint/2010/main" val="19398502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39069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93012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3" r:id="rId4"/>
    <p:sldLayoutId id="2147483661" r:id="rId5"/>
    <p:sldLayoutId id="2147483659" r:id="rId6"/>
  </p:sldLayoutIdLst>
  <p:txStyles>
    <p:titleStyle>
      <a:lvl1pPr algn="l" defTabSz="457200" rtl="0" eaLnBrk="1" latinLnBrk="0" hangingPunct="1">
        <a:spcBef>
          <a:spcPct val="0"/>
        </a:spcBef>
        <a:buNone/>
        <a:defRPr sz="3400" kern="1200">
          <a:solidFill>
            <a:srgbClr val="59777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000" kern="1200">
          <a:solidFill>
            <a:srgbClr val="EF6F2C"/>
          </a:solidFill>
          <a:latin typeface="+mn-lt"/>
          <a:ea typeface="+mn-ea"/>
          <a:cs typeface="+mn-cs"/>
        </a:defRPr>
      </a:lvl1pPr>
      <a:lvl2pPr marL="742950" indent="-285750" algn="l" defTabSz="457200" rtl="0" eaLnBrk="1" latinLnBrk="0" hangingPunct="1">
        <a:spcBef>
          <a:spcPct val="20000"/>
        </a:spcBef>
        <a:buFont typeface="Arial"/>
        <a:buChar char="–"/>
        <a:defRPr sz="2700" b="0" kern="1200">
          <a:solidFill>
            <a:srgbClr val="59777D"/>
          </a:solidFill>
          <a:latin typeface="+mn-lt"/>
          <a:ea typeface="+mn-ea"/>
          <a:cs typeface="+mn-cs"/>
        </a:defRPr>
      </a:lvl2pPr>
      <a:lvl3pPr marL="1143000" indent="-228600" algn="l" defTabSz="457200" rtl="0" eaLnBrk="1" latinLnBrk="0" hangingPunct="1">
        <a:spcBef>
          <a:spcPct val="20000"/>
        </a:spcBef>
        <a:buFont typeface="Arial"/>
        <a:buChar char="•"/>
        <a:defRPr sz="2400" b="0" kern="1200">
          <a:solidFill>
            <a:srgbClr val="59777D"/>
          </a:solidFill>
          <a:latin typeface="+mn-lt"/>
          <a:ea typeface="+mn-ea"/>
          <a:cs typeface="+mn-cs"/>
        </a:defRPr>
      </a:lvl3pPr>
      <a:lvl4pPr marL="1600200" indent="-228600" algn="l" defTabSz="457200" rtl="0" eaLnBrk="1" latinLnBrk="0" hangingPunct="1">
        <a:spcBef>
          <a:spcPct val="20000"/>
        </a:spcBef>
        <a:buFont typeface="Arial"/>
        <a:buChar char="–"/>
        <a:defRPr sz="2000" b="0" kern="1200">
          <a:solidFill>
            <a:srgbClr val="59777D"/>
          </a:solidFill>
          <a:latin typeface="+mn-lt"/>
          <a:ea typeface="+mn-ea"/>
          <a:cs typeface="+mn-cs"/>
        </a:defRPr>
      </a:lvl4pPr>
      <a:lvl5pPr marL="2057400" indent="-228600" algn="l" defTabSz="457200" rtl="0" eaLnBrk="1" latinLnBrk="0" hangingPunct="1">
        <a:spcBef>
          <a:spcPct val="20000"/>
        </a:spcBef>
        <a:buFont typeface="Arial"/>
        <a:buChar char="»"/>
        <a:defRPr sz="2000" b="0" kern="1200">
          <a:solidFill>
            <a:srgbClr val="5977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jpeg"/><Relationship Id="rId18" Type="http://schemas.openxmlformats.org/officeDocument/2006/relationships/image" Target="../media/image86.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 Type="http://schemas.openxmlformats.org/officeDocument/2006/relationships/notesSlide" Target="../notesSlides/notesSlide11.xml"/><Relationship Id="rId16" Type="http://schemas.openxmlformats.org/officeDocument/2006/relationships/image" Target="../media/image84.png"/><Relationship Id="rId1" Type="http://schemas.openxmlformats.org/officeDocument/2006/relationships/slideLayout" Target="../slideLayouts/slideLayout4.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5" Type="http://schemas.openxmlformats.org/officeDocument/2006/relationships/image" Target="../media/image8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s>
</file>

<file path=ppt/slides/_rels/slide1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8.png"/></Relationships>
</file>

<file path=ppt/slides/_rels/slide1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1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png"/></Relationships>
</file>

<file path=ppt/slides/_rels/slide2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06.png"/><Relationship Id="rId4" Type="http://schemas.openxmlformats.org/officeDocument/2006/relationships/image" Target="../media/image105.png"/></Relationships>
</file>

<file path=ppt/slides/_rels/slide2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08.png"/></Relationships>
</file>

<file path=ppt/slides/_rels/slide28.xml.rels><?xml version="1.0" encoding="UTF-8" standalone="yes"?>
<Relationships xmlns="http://schemas.openxmlformats.org/package/2006/relationships"><Relationship Id="rId8" Type="http://schemas.openxmlformats.org/officeDocument/2006/relationships/hyperlink" Target="https://www.ukclimaterisk.org/wp-content/uploads/2021/06/CCRA-Evidence-Report-Scotland-Summary-Final.pdf" TargetMode="External"/><Relationship Id="rId3" Type="http://schemas.openxmlformats.org/officeDocument/2006/relationships/hyperlink" Target="https://adaptationscotland.org.uk/how-adapt/tools-and-resources" TargetMode="External"/><Relationship Id="rId7" Type="http://schemas.openxmlformats.org/officeDocument/2006/relationships/hyperlink" Target="https://www.theccc.org.uk/wp-content/uploads/2021/07/Independent-Assessment-of-UK-Climate-Risk-Advice-to-Govt-for-CCRA3-CCC.pdf" TargetMode="External"/><Relationship Id="rId12" Type="http://schemas.openxmlformats.org/officeDocument/2006/relationships/hyperlink" Target="https://www.tuc.org.uk/sites/default/files/2021-02/Greener%20Workplaces%20-%20English%20Version_0.pdf"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www.ipcc.ch/sr15/download/" TargetMode="External"/><Relationship Id="rId11" Type="http://schemas.openxmlformats.org/officeDocument/2006/relationships/hyperlink" Target="https://www.adaptationscotland.org.uk/news-events/stories/new-climate-projections-summary-scotland" TargetMode="External"/><Relationship Id="rId5" Type="http://schemas.openxmlformats.org/officeDocument/2006/relationships/hyperlink" Target="https://www.climateassembly.scot/full-report" TargetMode="External"/><Relationship Id="rId10" Type="http://schemas.openxmlformats.org/officeDocument/2006/relationships/hyperlink" Target="https://www.gov.scot/publications/climate-ready-scotland-second-scottish-climate-change-adaptation-programme-2019-2024/" TargetMode="External"/><Relationship Id="rId4" Type="http://schemas.openxmlformats.org/officeDocument/2006/relationships/hyperlink" Target="https://www.climatejust.org.uk/resources" TargetMode="External"/><Relationship Id="rId9" Type="http://schemas.openxmlformats.org/officeDocument/2006/relationships/hyperlink" Target="https://www.epsu.org/sites/default/files/article/files/2_EPSU%20Public%20services%20and%20adaptation%20to%20climate%20change%20for%20reading.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jpeg"/><Relationship Id="rId3" Type="http://schemas.openxmlformats.org/officeDocument/2006/relationships/image" Target="../media/image37.jpeg"/><Relationship Id="rId7" Type="http://schemas.openxmlformats.org/officeDocument/2006/relationships/image" Target="../media/image41.png"/><Relationship Id="rId12"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5.pn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14400" y="2164168"/>
            <a:ext cx="10363200" cy="1079305"/>
          </a:xfrm>
        </p:spPr>
        <p:txBody>
          <a:bodyPr>
            <a:normAutofit/>
          </a:bodyPr>
          <a:lstStyle/>
          <a:p>
            <a:r>
              <a:rPr lang="en-GB" dirty="0">
                <a:cs typeface="Calibri"/>
              </a:rPr>
              <a:t>Climate risks in the workplace</a:t>
            </a:r>
          </a:p>
        </p:txBody>
      </p:sp>
      <p:sp>
        <p:nvSpPr>
          <p:cNvPr id="8" name="Subtitle 7"/>
          <p:cNvSpPr>
            <a:spLocks noGrp="1"/>
          </p:cNvSpPr>
          <p:nvPr>
            <p:ph type="subTitle" idx="1"/>
          </p:nvPr>
        </p:nvSpPr>
        <p:spPr/>
        <p:txBody>
          <a:bodyPr>
            <a:normAutofit/>
          </a:bodyPr>
          <a:lstStyle/>
          <a:p>
            <a:r>
              <a:rPr lang="en-GB" dirty="0">
                <a:cs typeface="Calibri"/>
              </a:rPr>
              <a:t>Protecting workers in a changing climate</a:t>
            </a:r>
            <a:endParaRPr lang="en-GB" dirty="0"/>
          </a:p>
        </p:txBody>
      </p:sp>
      <p:sp>
        <p:nvSpPr>
          <p:cNvPr id="6" name="Rectangle 5"/>
          <p:cNvSpPr/>
          <p:nvPr/>
        </p:nvSpPr>
        <p:spPr>
          <a:xfrm>
            <a:off x="1828800" y="3939939"/>
            <a:ext cx="8375515" cy="584775"/>
          </a:xfrm>
          <a:prstGeom prst="rect">
            <a:avLst/>
          </a:prstGeom>
        </p:spPr>
        <p:txBody>
          <a:bodyPr wrap="square" lIns="91440" tIns="45720" rIns="91440" bIns="45720" anchor="t">
            <a:spAutoFit/>
          </a:bodyPr>
          <a:lstStyle/>
          <a:p>
            <a:pPr algn="ctr"/>
            <a:r>
              <a:rPr lang="en-GB" sz="3200" baseline="30000" dirty="0">
                <a:solidFill>
                  <a:srgbClr val="EF6F2C"/>
                </a:solidFill>
              </a:rPr>
              <a:t>Catherine Payne, Sniffer| </a:t>
            </a:r>
            <a:r>
              <a:rPr lang="en-GB" sz="3200" baseline="30000" dirty="0">
                <a:solidFill>
                  <a:srgbClr val="59777D"/>
                </a:solidFill>
              </a:rPr>
              <a:t>Teams</a:t>
            </a:r>
            <a:r>
              <a:rPr lang="en-GB" sz="3200" baseline="30000" dirty="0">
                <a:solidFill>
                  <a:srgbClr val="EF6F2C"/>
                </a:solidFill>
              </a:rPr>
              <a:t>| </a:t>
            </a:r>
            <a:r>
              <a:rPr lang="en-GB" sz="3200" baseline="30000" dirty="0">
                <a:solidFill>
                  <a:srgbClr val="59777D"/>
                </a:solidFill>
              </a:rPr>
              <a:t>13 July 2021</a:t>
            </a:r>
            <a:endParaRPr lang="en-GB" sz="3200" dirty="0">
              <a:solidFill>
                <a:srgbClr val="59777D"/>
              </a:solidFill>
              <a:cs typeface="Calibri"/>
            </a:endParaRPr>
          </a:p>
        </p:txBody>
      </p:sp>
    </p:spTree>
    <p:extLst>
      <p:ext uri="{BB962C8B-B14F-4D97-AF65-F5344CB8AC3E}">
        <p14:creationId xmlns:p14="http://schemas.microsoft.com/office/powerpoint/2010/main" val="1892330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5FE9-EF67-49EE-AC3D-C34908C520F5}"/>
              </a:ext>
            </a:extLst>
          </p:cNvPr>
          <p:cNvSpPr>
            <a:spLocks noGrp="1"/>
          </p:cNvSpPr>
          <p:nvPr>
            <p:ph type="title"/>
          </p:nvPr>
        </p:nvSpPr>
        <p:spPr>
          <a:xfrm>
            <a:off x="332064" y="166320"/>
            <a:ext cx="9486122" cy="855224"/>
          </a:xfrm>
        </p:spPr>
        <p:txBody>
          <a:bodyPr>
            <a:normAutofit/>
          </a:bodyPr>
          <a:lstStyle/>
          <a:p>
            <a:r>
              <a:rPr lang="en-GB" b="1" dirty="0"/>
              <a:t>Adapting to climate change </a:t>
            </a:r>
            <a:r>
              <a:rPr lang="en-GB" b="1" u="sng" dirty="0"/>
              <a:t>is</a:t>
            </a:r>
            <a:r>
              <a:rPr lang="en-GB" b="1" dirty="0"/>
              <a:t> social justice</a:t>
            </a:r>
          </a:p>
        </p:txBody>
      </p:sp>
      <p:sp>
        <p:nvSpPr>
          <p:cNvPr id="3" name="Content Placeholder 2">
            <a:extLst>
              <a:ext uri="{FF2B5EF4-FFF2-40B4-BE49-F238E27FC236}">
                <a16:creationId xmlns:a16="http://schemas.microsoft.com/office/drawing/2014/main" id="{AA22A3FF-B917-4B72-A862-44E2F8DF43C0}"/>
              </a:ext>
            </a:extLst>
          </p:cNvPr>
          <p:cNvSpPr>
            <a:spLocks noGrp="1"/>
          </p:cNvSpPr>
          <p:nvPr>
            <p:ph idx="1"/>
          </p:nvPr>
        </p:nvSpPr>
        <p:spPr>
          <a:xfrm>
            <a:off x="290219" y="1280413"/>
            <a:ext cx="7159557" cy="5452590"/>
          </a:xfrm>
        </p:spPr>
        <p:txBody>
          <a:bodyPr>
            <a:normAutofit fontScale="62500" lnSpcReduction="20000"/>
          </a:bodyPr>
          <a:lstStyle/>
          <a:p>
            <a:r>
              <a:rPr lang="en-US" sz="3700" dirty="0">
                <a:effectLst/>
                <a:latin typeface="Calibri" panose="020F0502020204030204" pitchFamily="34" charset="0"/>
                <a:ea typeface="Cambria" panose="02040503050406030204" pitchFamily="18" charset="0"/>
              </a:rPr>
              <a:t>Those who’ve done the least to cause                    climate change</a:t>
            </a:r>
          </a:p>
          <a:p>
            <a:pPr lvl="1"/>
            <a:r>
              <a:rPr lang="en-GB" sz="3000" dirty="0">
                <a:effectLst/>
                <a:latin typeface="Calibri" panose="020F0502020204030204" pitchFamily="34" charset="0"/>
                <a:ea typeface="Cambria" panose="02040503050406030204" pitchFamily="18" charset="0"/>
              </a:rPr>
              <a:t>Are the least able to address it, </a:t>
            </a:r>
          </a:p>
          <a:p>
            <a:pPr lvl="1"/>
            <a:r>
              <a:rPr lang="en-GB" sz="3000" dirty="0">
                <a:latin typeface="Calibri" panose="020F0502020204030204" pitchFamily="34" charset="0"/>
                <a:ea typeface="Cambria" panose="02040503050406030204" pitchFamily="18" charset="0"/>
              </a:rPr>
              <a:t>AND </a:t>
            </a:r>
            <a:r>
              <a:rPr lang="en-GB" sz="3000" dirty="0">
                <a:effectLst/>
                <a:latin typeface="Calibri" panose="020F0502020204030204" pitchFamily="34" charset="0"/>
                <a:ea typeface="Cambria" panose="02040503050406030204" pitchFamily="18" charset="0"/>
              </a:rPr>
              <a:t>face the worst impacts </a:t>
            </a:r>
          </a:p>
          <a:p>
            <a:r>
              <a:rPr lang="en-GB" sz="3700" b="1" dirty="0"/>
              <a:t>Adaptation is not a question of                                     jobs vs environment – we can protect BOTH</a:t>
            </a:r>
          </a:p>
          <a:p>
            <a:pPr lvl="1"/>
            <a:r>
              <a:rPr lang="en-GB" sz="3000" dirty="0"/>
              <a:t>Adaptation will create decent, rewarding, permanent, local jobs</a:t>
            </a:r>
          </a:p>
          <a:p>
            <a:pPr lvl="1"/>
            <a:r>
              <a:rPr lang="en-GB" sz="3000" dirty="0"/>
              <a:t>Move debate on from pointing the finger at climate ‘bad guys’</a:t>
            </a:r>
          </a:p>
          <a:p>
            <a:pPr lvl="1"/>
            <a:r>
              <a:rPr lang="en-GB" sz="3000" dirty="0"/>
              <a:t>There is no job security in the hothouse earth scenario</a:t>
            </a:r>
          </a:p>
          <a:p>
            <a:r>
              <a:rPr lang="en-GB" sz="3700" b="1" dirty="0"/>
              <a:t>IMPOSSIBLE to achieve ANY core TU goals </a:t>
            </a:r>
            <a:r>
              <a:rPr lang="en-GB" sz="3700" dirty="0"/>
              <a:t>(social justice, community revitalisation, health / wellbeing, poverty reduction) </a:t>
            </a:r>
            <a:r>
              <a:rPr lang="en-GB" sz="3700" b="1" u="sng" dirty="0"/>
              <a:t>unless</a:t>
            </a:r>
            <a:r>
              <a:rPr lang="en-GB" sz="3700" b="1" dirty="0"/>
              <a:t> we adapt</a:t>
            </a:r>
          </a:p>
          <a:p>
            <a:r>
              <a:rPr lang="en-GB" sz="3700" dirty="0"/>
              <a:t>Adaptation demonstrates international solidarity and intergenerational fairness</a:t>
            </a:r>
          </a:p>
          <a:p>
            <a:pPr lvl="1"/>
            <a:r>
              <a:rPr lang="en-GB" sz="3000" dirty="0"/>
              <a:t>resource scarcity caused by climate change exacerbates conflict</a:t>
            </a:r>
          </a:p>
          <a:p>
            <a:r>
              <a:rPr lang="en-GB" sz="3700" dirty="0"/>
              <a:t>Well-planned climate change adaptation brings </a:t>
            </a:r>
            <a:r>
              <a:rPr lang="en-GB" sz="3700" b="1" dirty="0"/>
              <a:t>a host of cobenefits</a:t>
            </a:r>
          </a:p>
        </p:txBody>
      </p:sp>
      <p:pic>
        <p:nvPicPr>
          <p:cNvPr id="7" name="Picture 6">
            <a:extLst>
              <a:ext uri="{FF2B5EF4-FFF2-40B4-BE49-F238E27FC236}">
                <a16:creationId xmlns:a16="http://schemas.microsoft.com/office/drawing/2014/main" id="{6AB7D32B-3BF1-4758-8784-B335B55160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896" y="3384659"/>
            <a:ext cx="4394579" cy="2932219"/>
          </a:xfrm>
          <a:prstGeom prst="rect">
            <a:avLst/>
          </a:prstGeom>
        </p:spPr>
      </p:pic>
      <p:pic>
        <p:nvPicPr>
          <p:cNvPr id="15" name="Picture 14">
            <a:extLst>
              <a:ext uri="{FF2B5EF4-FFF2-40B4-BE49-F238E27FC236}">
                <a16:creationId xmlns:a16="http://schemas.microsoft.com/office/drawing/2014/main" id="{A9CB3626-7126-4D07-BA7A-B57476643E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04919" y="1011372"/>
            <a:ext cx="6848446" cy="855224"/>
          </a:xfrm>
          <a:prstGeom prst="rect">
            <a:avLst/>
          </a:prstGeom>
          <a:ln w="12700">
            <a:solidFill>
              <a:schemeClr val="bg1">
                <a:lumMod val="65000"/>
              </a:schemeClr>
            </a:solidFill>
          </a:ln>
          <a:effectLst>
            <a:outerShdw blurRad="50800" dist="63500" dir="2700000" algn="tl" rotWithShape="0">
              <a:prstClr val="black">
                <a:alpha val="40000"/>
              </a:prstClr>
            </a:outerShdw>
          </a:effectLst>
        </p:spPr>
      </p:pic>
      <p:pic>
        <p:nvPicPr>
          <p:cNvPr id="5" name="Picture 4">
            <a:extLst>
              <a:ext uri="{FF2B5EF4-FFF2-40B4-BE49-F238E27FC236}">
                <a16:creationId xmlns:a16="http://schemas.microsoft.com/office/drawing/2014/main" id="{441A845A-EA32-4252-BD45-DA040628703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86212">
            <a:off x="8216689" y="598305"/>
            <a:ext cx="3768198" cy="596773"/>
          </a:xfrm>
          <a:prstGeom prst="rect">
            <a:avLst/>
          </a:prstGeom>
          <a:noFill/>
          <a:ln>
            <a:solidFill>
              <a:schemeClr val="bg1">
                <a:lumMod val="65000"/>
              </a:schemeClr>
            </a:solidFill>
          </a:ln>
          <a:effectLst>
            <a:outerShdw blurRad="50800" dist="63500" dir="2700000" algn="tl" rotWithShape="0">
              <a:prstClr val="black">
                <a:alpha val="40000"/>
              </a:prstClr>
            </a:outerShdw>
          </a:effectLst>
        </p:spPr>
      </p:pic>
      <p:pic>
        <p:nvPicPr>
          <p:cNvPr id="6" name="Picture 5">
            <a:extLst>
              <a:ext uri="{FF2B5EF4-FFF2-40B4-BE49-F238E27FC236}">
                <a16:creationId xmlns:a16="http://schemas.microsoft.com/office/drawing/2014/main" id="{BF1F0FF7-4032-4AA7-AB35-06F36BFD625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49776" y="2967219"/>
            <a:ext cx="4586679" cy="435688"/>
          </a:xfrm>
          <a:prstGeom prst="rect">
            <a:avLst/>
          </a:prstGeom>
        </p:spPr>
      </p:pic>
      <p:pic>
        <p:nvPicPr>
          <p:cNvPr id="4" name="Picture 3">
            <a:extLst>
              <a:ext uri="{FF2B5EF4-FFF2-40B4-BE49-F238E27FC236}">
                <a16:creationId xmlns:a16="http://schemas.microsoft.com/office/drawing/2014/main" id="{256DA7E4-EABF-45D7-A980-99E71F50305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17603" y="1555643"/>
            <a:ext cx="5255207" cy="1207113"/>
          </a:xfrm>
          <a:prstGeom prst="rect">
            <a:avLst/>
          </a:prstGeom>
        </p:spPr>
      </p:pic>
      <p:pic>
        <p:nvPicPr>
          <p:cNvPr id="10" name="Picture 9">
            <a:extLst>
              <a:ext uri="{FF2B5EF4-FFF2-40B4-BE49-F238E27FC236}">
                <a16:creationId xmlns:a16="http://schemas.microsoft.com/office/drawing/2014/main" id="{636F7984-3F34-4DC0-914C-624201DD739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233488" y="2239655"/>
            <a:ext cx="5009057" cy="721025"/>
          </a:xfrm>
          <a:prstGeom prst="rect">
            <a:avLst/>
          </a:prstGeom>
          <a:ln>
            <a:solidFill>
              <a:srgbClr val="FF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7717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6715-C06C-4B94-B2E0-1C5D91B7A6BF}"/>
              </a:ext>
            </a:extLst>
          </p:cNvPr>
          <p:cNvSpPr>
            <a:spLocks noGrp="1"/>
          </p:cNvSpPr>
          <p:nvPr>
            <p:ph type="title"/>
          </p:nvPr>
        </p:nvSpPr>
        <p:spPr/>
        <p:txBody>
          <a:bodyPr/>
          <a:lstStyle/>
          <a:p>
            <a:r>
              <a:rPr lang="en-GB" b="1" dirty="0"/>
              <a:t>What do we know about climate risks today?</a:t>
            </a:r>
          </a:p>
        </p:txBody>
      </p:sp>
      <p:sp>
        <p:nvSpPr>
          <p:cNvPr id="3" name="Title 1">
            <a:extLst>
              <a:ext uri="{FF2B5EF4-FFF2-40B4-BE49-F238E27FC236}">
                <a16:creationId xmlns:a16="http://schemas.microsoft.com/office/drawing/2014/main" id="{345940E8-B28A-475C-9725-CEEDE94DF81C}"/>
              </a:ext>
            </a:extLst>
          </p:cNvPr>
          <p:cNvSpPr txBox="1">
            <a:spLocks/>
          </p:cNvSpPr>
          <p:nvPr/>
        </p:nvSpPr>
        <p:spPr>
          <a:xfrm>
            <a:off x="3313677" y="3001388"/>
            <a:ext cx="9486122" cy="8552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chemeClr val="bg1"/>
                </a:solidFill>
                <a:latin typeface="+mj-lt"/>
                <a:ea typeface="+mj-ea"/>
                <a:cs typeface="+mj-cs"/>
              </a:defRPr>
            </a:lvl1pPr>
          </a:lstStyle>
          <a:p>
            <a:endParaRPr lang="en-GB" sz="2400" dirty="0">
              <a:solidFill>
                <a:srgbClr val="59777D"/>
              </a:solidFill>
              <a:latin typeface="Calibri" panose="020F0502020204030204" pitchFamily="34" charset="0"/>
              <a:ea typeface="Cambria" panose="02040503050406030204" pitchFamily="18" charset="0"/>
              <a:cs typeface="+mn-cs"/>
            </a:endParaRPr>
          </a:p>
        </p:txBody>
      </p:sp>
    </p:spTree>
    <p:extLst>
      <p:ext uri="{BB962C8B-B14F-4D97-AF65-F5344CB8AC3E}">
        <p14:creationId xmlns:p14="http://schemas.microsoft.com/office/powerpoint/2010/main" val="2190340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3752415-8512-4EE6-91C1-E3689840020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12415" y="1719339"/>
            <a:ext cx="4713518" cy="2876944"/>
          </a:xfrm>
          <a:prstGeom prst="rect">
            <a:avLst/>
          </a:prstGeom>
        </p:spPr>
      </p:pic>
      <p:pic>
        <p:nvPicPr>
          <p:cNvPr id="3" name="Picture 2">
            <a:extLst>
              <a:ext uri="{FF2B5EF4-FFF2-40B4-BE49-F238E27FC236}">
                <a16:creationId xmlns:a16="http://schemas.microsoft.com/office/drawing/2014/main" id="{4A0F749D-4461-4524-B13B-80056F4F9D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65309" y="1230594"/>
            <a:ext cx="3346141" cy="2461608"/>
          </a:xfrm>
          <a:prstGeom prst="rect">
            <a:avLst/>
          </a:prstGeom>
        </p:spPr>
      </p:pic>
      <p:sp>
        <p:nvSpPr>
          <p:cNvPr id="2" name="Title 1">
            <a:extLst>
              <a:ext uri="{FF2B5EF4-FFF2-40B4-BE49-F238E27FC236}">
                <a16:creationId xmlns:a16="http://schemas.microsoft.com/office/drawing/2014/main" id="{E7746715-C06C-4B94-B2E0-1C5D91B7A6BF}"/>
              </a:ext>
            </a:extLst>
          </p:cNvPr>
          <p:cNvSpPr>
            <a:spLocks noGrp="1"/>
          </p:cNvSpPr>
          <p:nvPr>
            <p:ph type="title"/>
          </p:nvPr>
        </p:nvSpPr>
        <p:spPr/>
        <p:txBody>
          <a:bodyPr/>
          <a:lstStyle/>
          <a:p>
            <a:r>
              <a:rPr lang="en-GB" b="1" dirty="0"/>
              <a:t>Climate change is already happening in Scotland</a:t>
            </a:r>
          </a:p>
        </p:txBody>
      </p:sp>
      <p:sp>
        <p:nvSpPr>
          <p:cNvPr id="4" name="Content Placeholder 1">
            <a:extLst>
              <a:ext uri="{FF2B5EF4-FFF2-40B4-BE49-F238E27FC236}">
                <a16:creationId xmlns:a16="http://schemas.microsoft.com/office/drawing/2014/main" id="{4090F781-494E-4398-B7C7-A46DC6823394}"/>
              </a:ext>
            </a:extLst>
          </p:cNvPr>
          <p:cNvSpPr>
            <a:spLocks noGrp="1"/>
          </p:cNvSpPr>
          <p:nvPr>
            <p:ph idx="1"/>
          </p:nvPr>
        </p:nvSpPr>
        <p:spPr>
          <a:xfrm>
            <a:off x="148907" y="1237643"/>
            <a:ext cx="4102128" cy="2876944"/>
          </a:xfrm>
        </p:spPr>
        <p:txBody>
          <a:bodyPr>
            <a:normAutofit fontScale="77500" lnSpcReduction="20000"/>
          </a:bodyPr>
          <a:lstStyle/>
          <a:p>
            <a:r>
              <a:rPr lang="en-GB" sz="2800" b="1" dirty="0"/>
              <a:t>Record breaking extremes of all weather types</a:t>
            </a:r>
          </a:p>
          <a:p>
            <a:r>
              <a:rPr lang="en-GB" sz="2800" b="1" dirty="0"/>
              <a:t>NOT just flooding</a:t>
            </a:r>
          </a:p>
          <a:p>
            <a:r>
              <a:rPr lang="en-GB" sz="2800" b="1" dirty="0"/>
              <a:t>Impacts are starting to hurt </a:t>
            </a:r>
          </a:p>
          <a:p>
            <a:pPr lvl="1"/>
            <a:r>
              <a:rPr lang="en-GB" sz="2300" dirty="0"/>
              <a:t>Cascading impacts can devastate communities for months, </a:t>
            </a:r>
            <a:r>
              <a:rPr lang="en-GB" sz="2300" b="1" dirty="0"/>
              <a:t>lives are being lost</a:t>
            </a:r>
          </a:p>
          <a:p>
            <a:pPr lvl="1"/>
            <a:r>
              <a:rPr lang="en-GB" sz="2300" dirty="0"/>
              <a:t>Even brand new buildings or the latest infrastructure recently inspected can fail</a:t>
            </a:r>
          </a:p>
          <a:p>
            <a:pPr marL="0" indent="0">
              <a:buNone/>
            </a:pPr>
            <a:endParaRPr lang="en-GB" dirty="0"/>
          </a:p>
          <a:p>
            <a:endParaRPr lang="en-GB" dirty="0"/>
          </a:p>
        </p:txBody>
      </p:sp>
      <p:pic>
        <p:nvPicPr>
          <p:cNvPr id="5" name="Picture 4">
            <a:extLst>
              <a:ext uri="{FF2B5EF4-FFF2-40B4-BE49-F238E27FC236}">
                <a16:creationId xmlns:a16="http://schemas.microsoft.com/office/drawing/2014/main" id="{609EA7F0-31FE-4914-9463-7CEE98D2D7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6707" y="4568868"/>
            <a:ext cx="4194412" cy="1987468"/>
          </a:xfrm>
          <a:prstGeom prst="rect">
            <a:avLst/>
          </a:prstGeom>
        </p:spPr>
      </p:pic>
      <p:pic>
        <p:nvPicPr>
          <p:cNvPr id="6" name="Picture 5">
            <a:extLst>
              <a:ext uri="{FF2B5EF4-FFF2-40B4-BE49-F238E27FC236}">
                <a16:creationId xmlns:a16="http://schemas.microsoft.com/office/drawing/2014/main" id="{5576E6EA-2B69-4EE1-8527-0F35C5B6B3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168" y="4234614"/>
            <a:ext cx="3560373" cy="566977"/>
          </a:xfrm>
          <a:prstGeom prst="rect">
            <a:avLst/>
          </a:prstGeom>
        </p:spPr>
      </p:pic>
      <p:pic>
        <p:nvPicPr>
          <p:cNvPr id="8" name="Picture 7">
            <a:extLst>
              <a:ext uri="{FF2B5EF4-FFF2-40B4-BE49-F238E27FC236}">
                <a16:creationId xmlns:a16="http://schemas.microsoft.com/office/drawing/2014/main" id="{008FD19F-BA63-4F8E-B2F4-A4A45FF5C7A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1126241">
            <a:off x="288030" y="6012208"/>
            <a:ext cx="3316511" cy="493819"/>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65C6FAEC-2708-4614-9287-E645A7E0903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52898" y="4709648"/>
            <a:ext cx="3554276" cy="1993565"/>
          </a:xfrm>
          <a:prstGeom prst="rect">
            <a:avLst/>
          </a:prstGeom>
        </p:spPr>
      </p:pic>
      <p:pic>
        <p:nvPicPr>
          <p:cNvPr id="10" name="Picture 9">
            <a:extLst>
              <a:ext uri="{FF2B5EF4-FFF2-40B4-BE49-F238E27FC236}">
                <a16:creationId xmlns:a16="http://schemas.microsoft.com/office/drawing/2014/main" id="{FCB4AD35-3C5F-419A-97B1-4B4043C0CF9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025813" y="1234336"/>
            <a:ext cx="3158002" cy="504795"/>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6AC0ED97-0D53-428D-8CF6-1552D271540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203421">
            <a:off x="7170143" y="1326118"/>
            <a:ext cx="4708187" cy="758512"/>
          </a:xfrm>
          <a:prstGeom prst="rect">
            <a:avLst/>
          </a:prstGeom>
          <a:ln>
            <a:solidFill>
              <a:schemeClr val="tx1">
                <a:lumMod val="50000"/>
                <a:lumOff val="50000"/>
              </a:schemeClr>
            </a:solidFill>
          </a:ln>
          <a:effectLst>
            <a:outerShdw blurRad="50800" dist="50800" dir="5400000" algn="ctr" rotWithShape="0">
              <a:schemeClr val="bg1">
                <a:lumMod val="65000"/>
              </a:schemeClr>
            </a:outerShdw>
          </a:effectLst>
        </p:spPr>
      </p:pic>
      <p:sp>
        <p:nvSpPr>
          <p:cNvPr id="12" name="Speech Bubble: Oval 11">
            <a:extLst>
              <a:ext uri="{FF2B5EF4-FFF2-40B4-BE49-F238E27FC236}">
                <a16:creationId xmlns:a16="http://schemas.microsoft.com/office/drawing/2014/main" id="{36723C80-4042-4252-8885-E6EDF84161CF}"/>
              </a:ext>
            </a:extLst>
          </p:cNvPr>
          <p:cNvSpPr/>
          <p:nvPr/>
        </p:nvSpPr>
        <p:spPr>
          <a:xfrm>
            <a:off x="4525160" y="2800957"/>
            <a:ext cx="3685158" cy="1353863"/>
          </a:xfrm>
          <a:prstGeom prst="wedgeEllipseCallout">
            <a:avLst>
              <a:gd name="adj1" fmla="val -65635"/>
              <a:gd name="adj2" fmla="val 242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i="0" dirty="0">
                <a:solidFill>
                  <a:schemeClr val="bg1"/>
                </a:solidFill>
                <a:effectLst/>
                <a:latin typeface="arial" panose="020B0604020202020204" pitchFamily="34" charset="0"/>
              </a:rPr>
              <a:t>“</a:t>
            </a:r>
            <a:r>
              <a:rPr lang="en-GB" sz="2000" b="1" dirty="0">
                <a:effectLst/>
                <a:latin typeface="Calibri" panose="020F0502020204030204" pitchFamily="34" charset="0"/>
                <a:ea typeface="Calibri" panose="020F0502020204030204" pitchFamily="34" charset="0"/>
              </a:rPr>
              <a:t>Climate change has arrived.” </a:t>
            </a:r>
          </a:p>
          <a:p>
            <a:pPr algn="ctr"/>
            <a:r>
              <a:rPr lang="en-GB" b="1" i="0" dirty="0">
                <a:solidFill>
                  <a:schemeClr val="bg1"/>
                </a:solidFill>
                <a:effectLst/>
                <a:latin typeface="arial" panose="020B0604020202020204" pitchFamily="34" charset="0"/>
              </a:rPr>
              <a:t>Baroness Brown</a:t>
            </a:r>
            <a:endParaRPr lang="en-GB" dirty="0">
              <a:solidFill>
                <a:schemeClr val="bg1"/>
              </a:solidFill>
            </a:endParaRPr>
          </a:p>
        </p:txBody>
      </p:sp>
      <p:pic>
        <p:nvPicPr>
          <p:cNvPr id="13" name="Picture 12">
            <a:extLst>
              <a:ext uri="{FF2B5EF4-FFF2-40B4-BE49-F238E27FC236}">
                <a16:creationId xmlns:a16="http://schemas.microsoft.com/office/drawing/2014/main" id="{A998984E-633A-49C9-AD1A-5D266AD6F40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1406539">
            <a:off x="9168219" y="2931"/>
            <a:ext cx="2933925" cy="1407198"/>
          </a:xfrm>
          <a:prstGeom prst="rect">
            <a:avLst/>
          </a:prstGeom>
        </p:spPr>
      </p:pic>
      <p:pic>
        <p:nvPicPr>
          <p:cNvPr id="15" name="Picture 14">
            <a:extLst>
              <a:ext uri="{FF2B5EF4-FFF2-40B4-BE49-F238E27FC236}">
                <a16:creationId xmlns:a16="http://schemas.microsoft.com/office/drawing/2014/main" id="{ECCDAE6C-0860-4C23-84EE-94AFA69D460F}"/>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rot="353037">
            <a:off x="3818949" y="4036595"/>
            <a:ext cx="3563379" cy="780922"/>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CED954F5-CD77-4BB7-9311-75F8AAD591C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323140" flipH="1">
            <a:off x="9559689" y="4160805"/>
            <a:ext cx="2375201" cy="1743075"/>
          </a:xfrm>
          <a:prstGeom prst="rect">
            <a:avLst/>
          </a:prstGeom>
          <a:ln>
            <a:solidFill>
              <a:schemeClr val="tx1">
                <a:lumMod val="50000"/>
                <a:lumOff val="50000"/>
              </a:schemeClr>
            </a:solidFill>
          </a:ln>
        </p:spPr>
      </p:pic>
      <p:pic>
        <p:nvPicPr>
          <p:cNvPr id="17" name="Picture 16">
            <a:extLst>
              <a:ext uri="{FF2B5EF4-FFF2-40B4-BE49-F238E27FC236}">
                <a16:creationId xmlns:a16="http://schemas.microsoft.com/office/drawing/2014/main" id="{E1BC1582-B879-4398-8927-1E35D4F58837}"/>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rot="469217">
            <a:off x="8896230" y="3408185"/>
            <a:ext cx="3330102" cy="830427"/>
          </a:xfrm>
          <a:prstGeom prst="rect">
            <a:avLst/>
          </a:prstGeom>
          <a:ln>
            <a:solidFill>
              <a:schemeClr val="bg1">
                <a:lumMod val="65000"/>
              </a:schemeClr>
            </a:solidFill>
          </a:ln>
          <a:effectLst>
            <a:outerShdw blurRad="50800" dist="50800" dir="5400000" algn="t" rotWithShape="0">
              <a:prstClr val="black">
                <a:alpha val="40000"/>
              </a:prstClr>
            </a:outerShdw>
          </a:effectLst>
        </p:spPr>
      </p:pic>
      <p:pic>
        <p:nvPicPr>
          <p:cNvPr id="19" name="Picture 18">
            <a:extLst>
              <a:ext uri="{FF2B5EF4-FFF2-40B4-BE49-F238E27FC236}">
                <a16:creationId xmlns:a16="http://schemas.microsoft.com/office/drawing/2014/main" id="{6ED32335-CB97-439C-858D-C8F831398A1E}"/>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285161" y="4970332"/>
            <a:ext cx="2395936" cy="1963082"/>
          </a:xfrm>
          <a:prstGeom prst="rect">
            <a:avLst/>
          </a:prstGeom>
        </p:spPr>
      </p:pic>
      <p:pic>
        <p:nvPicPr>
          <p:cNvPr id="18" name="Picture 17">
            <a:extLst>
              <a:ext uri="{FF2B5EF4-FFF2-40B4-BE49-F238E27FC236}">
                <a16:creationId xmlns:a16="http://schemas.microsoft.com/office/drawing/2014/main" id="{DE73B555-EEED-4109-B6C7-FBACE2289AF6}"/>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6939563" y="4483292"/>
            <a:ext cx="3795315" cy="549052"/>
          </a:xfrm>
          <a:prstGeom prst="rect">
            <a:avLst/>
          </a:prstGeom>
          <a:ln>
            <a:solidFill>
              <a:schemeClr val="tx1">
                <a:lumMod val="50000"/>
                <a:lumOff val="50000"/>
              </a:schemeClr>
            </a:solidFill>
          </a:ln>
          <a:effectLst>
            <a:outerShdw blurRad="50800" dist="63500" dir="5400000" algn="t" rotWithShape="0">
              <a:prstClr val="black">
                <a:alpha val="40000"/>
              </a:prstClr>
            </a:outerShdw>
          </a:effectLst>
        </p:spPr>
      </p:pic>
      <p:pic>
        <p:nvPicPr>
          <p:cNvPr id="20" name="Picture 19">
            <a:extLst>
              <a:ext uri="{FF2B5EF4-FFF2-40B4-BE49-F238E27FC236}">
                <a16:creationId xmlns:a16="http://schemas.microsoft.com/office/drawing/2014/main" id="{5A3C5B1E-E356-4EBD-8D44-D6F1DECF080E}"/>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6595331" y="6157211"/>
            <a:ext cx="5596669" cy="650105"/>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387A603F-F375-4551-8EA1-A214A8813303}"/>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125570" y="1887071"/>
            <a:ext cx="5713109" cy="958680"/>
          </a:xfrm>
          <a:prstGeom prst="rect">
            <a:avLst/>
          </a:prstGeom>
        </p:spPr>
      </p:pic>
    </p:spTree>
    <p:extLst>
      <p:ext uri="{BB962C8B-B14F-4D97-AF65-F5344CB8AC3E}">
        <p14:creationId xmlns:p14="http://schemas.microsoft.com/office/powerpoint/2010/main" val="608128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6715-C06C-4B94-B2E0-1C5D91B7A6BF}"/>
              </a:ext>
            </a:extLst>
          </p:cNvPr>
          <p:cNvSpPr>
            <a:spLocks noGrp="1"/>
          </p:cNvSpPr>
          <p:nvPr>
            <p:ph type="title"/>
          </p:nvPr>
        </p:nvSpPr>
        <p:spPr/>
        <p:txBody>
          <a:bodyPr>
            <a:normAutofit/>
          </a:bodyPr>
          <a:lstStyle/>
          <a:p>
            <a:r>
              <a:rPr lang="en-GB" b="1" dirty="0"/>
              <a:t>Climate projections are NOT predictions</a:t>
            </a:r>
          </a:p>
        </p:txBody>
      </p:sp>
      <p:sp>
        <p:nvSpPr>
          <p:cNvPr id="7" name="Content Placeholder 2">
            <a:extLst>
              <a:ext uri="{FF2B5EF4-FFF2-40B4-BE49-F238E27FC236}">
                <a16:creationId xmlns:a16="http://schemas.microsoft.com/office/drawing/2014/main" id="{35CD7914-EA2E-4648-849D-65BF0870E57B}"/>
              </a:ext>
            </a:extLst>
          </p:cNvPr>
          <p:cNvSpPr>
            <a:spLocks noGrp="1"/>
          </p:cNvSpPr>
          <p:nvPr>
            <p:ph idx="1"/>
          </p:nvPr>
        </p:nvSpPr>
        <p:spPr>
          <a:xfrm>
            <a:off x="489283" y="1335506"/>
            <a:ext cx="7728284" cy="4962108"/>
          </a:xfrm>
        </p:spPr>
        <p:txBody>
          <a:bodyPr>
            <a:normAutofit fontScale="92500"/>
          </a:bodyPr>
          <a:lstStyle/>
          <a:p>
            <a:r>
              <a:rPr lang="en-GB" sz="2600" b="1" dirty="0"/>
              <a:t>There are many sources of uncertainty:</a:t>
            </a:r>
          </a:p>
          <a:p>
            <a:pPr lvl="1"/>
            <a:r>
              <a:rPr lang="en-GB" sz="2200" dirty="0"/>
              <a:t>Models rely on educated guesses about people yet to be born   using technologies not yet invented (not all will be right)</a:t>
            </a:r>
          </a:p>
          <a:p>
            <a:pPr lvl="1"/>
            <a:r>
              <a:rPr lang="en-GB" sz="2200" dirty="0"/>
              <a:t>Intricate interactions between earth systems and human                                                                                activity too complex to model perfectly; plus big modelling gaps </a:t>
            </a:r>
          </a:p>
          <a:p>
            <a:pPr lvl="1"/>
            <a:r>
              <a:rPr lang="en-GB" sz="2200" dirty="0"/>
              <a:t>Climate change isn’t linear - we’re destabilising climate patterns. Weirding not warming – harder to model AND adapt to</a:t>
            </a:r>
          </a:p>
          <a:p>
            <a:r>
              <a:rPr kumimoji="0" lang="en-GB" sz="2600" b="1" i="0" u="none" strike="noStrike" kern="1200" cap="none" spc="0" normalizeH="0" baseline="0" noProof="0" dirty="0">
                <a:ln>
                  <a:noFill/>
                </a:ln>
                <a:solidFill>
                  <a:srgbClr val="59777D"/>
                </a:solidFill>
                <a:effectLst/>
                <a:uLnTx/>
                <a:uFillTx/>
                <a:ea typeface="+mn-ea"/>
                <a:cs typeface="+mn-cs"/>
              </a:rPr>
              <a:t>Today’s observations are rewriting scientific understanding - we must use the precautionary principle</a:t>
            </a:r>
          </a:p>
          <a:p>
            <a:pPr lvl="1"/>
            <a:r>
              <a:rPr lang="en-GB" sz="2200" b="1" dirty="0"/>
              <a:t>Models significantly underestimate warming </a:t>
            </a:r>
          </a:p>
          <a:p>
            <a:pPr lvl="1"/>
            <a:r>
              <a:rPr lang="en-GB" sz="2200" dirty="0"/>
              <a:t>Unrealistic assumptions about deployment of negative emissions technologies</a:t>
            </a:r>
          </a:p>
          <a:p>
            <a:pPr lvl="1"/>
            <a:r>
              <a:rPr lang="en-GB" sz="2200" dirty="0"/>
              <a:t>The future is going to be messy and surprising</a:t>
            </a:r>
          </a:p>
        </p:txBody>
      </p:sp>
      <p:pic>
        <p:nvPicPr>
          <p:cNvPr id="8" name="Picture 7">
            <a:extLst>
              <a:ext uri="{FF2B5EF4-FFF2-40B4-BE49-F238E27FC236}">
                <a16:creationId xmlns:a16="http://schemas.microsoft.com/office/drawing/2014/main" id="{BC6EEEC1-486E-4345-844D-6893743020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7455" y="1335506"/>
            <a:ext cx="4029805" cy="2206943"/>
          </a:xfrm>
          <a:prstGeom prst="rect">
            <a:avLst/>
          </a:prstGeom>
        </p:spPr>
      </p:pic>
      <p:pic>
        <p:nvPicPr>
          <p:cNvPr id="9" name="Picture 8">
            <a:extLst>
              <a:ext uri="{FF2B5EF4-FFF2-40B4-BE49-F238E27FC236}">
                <a16:creationId xmlns:a16="http://schemas.microsoft.com/office/drawing/2014/main" id="{09AE8C1B-42AB-4B80-8F73-902E0D19F0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17567" y="3888053"/>
            <a:ext cx="3784823" cy="2130802"/>
          </a:xfrm>
          <a:prstGeom prst="rect">
            <a:avLst/>
          </a:prstGeom>
        </p:spPr>
      </p:pic>
    </p:spTree>
    <p:extLst>
      <p:ext uri="{BB962C8B-B14F-4D97-AF65-F5344CB8AC3E}">
        <p14:creationId xmlns:p14="http://schemas.microsoft.com/office/powerpoint/2010/main" val="453536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6715-C06C-4B94-B2E0-1C5D91B7A6BF}"/>
              </a:ext>
            </a:extLst>
          </p:cNvPr>
          <p:cNvSpPr>
            <a:spLocks noGrp="1"/>
          </p:cNvSpPr>
          <p:nvPr>
            <p:ph type="title"/>
          </p:nvPr>
        </p:nvSpPr>
        <p:spPr/>
        <p:txBody>
          <a:bodyPr>
            <a:normAutofit/>
          </a:bodyPr>
          <a:lstStyle/>
          <a:p>
            <a:r>
              <a:rPr lang="en-GB" b="1" dirty="0"/>
              <a:t>Meeting current legislation ≠ safety</a:t>
            </a:r>
          </a:p>
        </p:txBody>
      </p:sp>
      <p:sp>
        <p:nvSpPr>
          <p:cNvPr id="3" name="Content Placeholder 1">
            <a:extLst>
              <a:ext uri="{FF2B5EF4-FFF2-40B4-BE49-F238E27FC236}">
                <a16:creationId xmlns:a16="http://schemas.microsoft.com/office/drawing/2014/main" id="{AAD9BF9C-BC15-4510-8C59-7D6D2D21C4D2}"/>
              </a:ext>
            </a:extLst>
          </p:cNvPr>
          <p:cNvSpPr>
            <a:spLocks noGrp="1"/>
          </p:cNvSpPr>
          <p:nvPr>
            <p:ph idx="1"/>
          </p:nvPr>
        </p:nvSpPr>
        <p:spPr>
          <a:xfrm>
            <a:off x="276836" y="1245785"/>
            <a:ext cx="5819164" cy="5090182"/>
          </a:xfrm>
        </p:spPr>
        <p:txBody>
          <a:bodyPr>
            <a:normAutofit/>
          </a:bodyPr>
          <a:lstStyle/>
          <a:p>
            <a:r>
              <a:rPr lang="en-GB" sz="2400" dirty="0">
                <a:latin typeface="Calibri" panose="020F0502020204030204" pitchFamily="34" charset="0"/>
                <a:cs typeface="Times New Roman" panose="02020603050405020304" pitchFamily="18" charset="0"/>
              </a:rPr>
              <a:t>According to UKCCRA3, UK:</a:t>
            </a:r>
          </a:p>
          <a:p>
            <a:pPr lvl="1"/>
            <a:r>
              <a:rPr lang="en-GB" sz="2800" b="1" dirty="0"/>
              <a:t>“failing to keep pace with the worsening reality” </a:t>
            </a:r>
          </a:p>
          <a:p>
            <a:pPr lvl="1"/>
            <a:r>
              <a:rPr lang="en-GB" sz="2100" dirty="0">
                <a:latin typeface="Calibri" panose="020F0502020204030204" pitchFamily="34" charset="0"/>
                <a:cs typeface="Times New Roman" panose="02020603050405020304" pitchFamily="18" charset="0"/>
              </a:rPr>
              <a:t>less well prepared now than 5 years ago</a:t>
            </a:r>
          </a:p>
          <a:p>
            <a:pPr lvl="1"/>
            <a:r>
              <a:rPr lang="en-GB" sz="2100" dirty="0">
                <a:latin typeface="Calibri" panose="020F0502020204030204" pitchFamily="34" charset="0"/>
                <a:cs typeface="Times New Roman" panose="02020603050405020304" pitchFamily="18" charset="0"/>
              </a:rPr>
              <a:t>plans are inadequate to cope even with a 2°C temperature rise</a:t>
            </a:r>
          </a:p>
          <a:p>
            <a:pPr lvl="1"/>
            <a:r>
              <a:rPr lang="en-GB" sz="2100" dirty="0">
                <a:latin typeface="Calibri" panose="020F0502020204030204" pitchFamily="34" charset="0"/>
                <a:cs typeface="Times New Roman" panose="02020603050405020304" pitchFamily="18" charset="0"/>
              </a:rPr>
              <a:t>has the resources to respond effectively, but it has not yet chosen to do so</a:t>
            </a:r>
          </a:p>
          <a:p>
            <a:r>
              <a:rPr lang="en-GB" sz="2400" dirty="0">
                <a:effectLst/>
                <a:latin typeface="Calibri" panose="020F0502020204030204" pitchFamily="34" charset="0"/>
                <a:ea typeface="Times New Roman" panose="02020603050405020304" pitchFamily="18" charset="0"/>
                <a:cs typeface="Times New Roman" panose="02020603050405020304" pitchFamily="18" charset="0"/>
              </a:rPr>
              <a:t>Of the 61 climate change risks and opportunities identified for Scotland:</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lvl="1"/>
            <a:r>
              <a:rPr lang="en-GB" sz="2100" dirty="0">
                <a:effectLst/>
                <a:latin typeface="Calibri" panose="020F0502020204030204" pitchFamily="34" charset="0"/>
                <a:ea typeface="Times New Roman" panose="02020603050405020304" pitchFamily="18" charset="0"/>
              </a:rPr>
              <a:t>More action is needed </a:t>
            </a:r>
            <a:r>
              <a:rPr lang="en-GB" sz="2100" u="sng" dirty="0">
                <a:effectLst/>
                <a:latin typeface="Calibri" panose="020F0502020204030204" pitchFamily="34" charset="0"/>
                <a:ea typeface="Times New Roman" panose="02020603050405020304" pitchFamily="18" charset="0"/>
              </a:rPr>
              <a:t>now</a:t>
            </a:r>
            <a:r>
              <a:rPr lang="en-GB" sz="2100" dirty="0">
                <a:effectLst/>
                <a:latin typeface="Calibri" panose="020F0502020204030204" pitchFamily="34" charset="0"/>
                <a:ea typeface="Times New Roman" panose="02020603050405020304" pitchFamily="18" charset="0"/>
              </a:rPr>
              <a:t> to address 33 </a:t>
            </a:r>
          </a:p>
          <a:p>
            <a:pPr lvl="1"/>
            <a:r>
              <a:rPr lang="en-GB" sz="2100" dirty="0">
                <a:latin typeface="Calibri" panose="020F0502020204030204" pitchFamily="34" charset="0"/>
                <a:ea typeface="Times New Roman" panose="02020603050405020304" pitchFamily="18" charset="0"/>
              </a:rPr>
              <a:t>S</a:t>
            </a:r>
            <a:r>
              <a:rPr lang="en-GB" sz="2100" dirty="0">
                <a:effectLst/>
                <a:latin typeface="Calibri" panose="020F0502020204030204" pitchFamily="34" charset="0"/>
                <a:ea typeface="Times New Roman" panose="02020603050405020304" pitchFamily="18" charset="0"/>
              </a:rPr>
              <a:t>ustaining current action only deemed appropriate in 4 cases</a:t>
            </a:r>
            <a:endParaRPr lang="en-GB" sz="1900" dirty="0"/>
          </a:p>
          <a:p>
            <a:endParaRPr lang="en-GB" sz="2400" dirty="0"/>
          </a:p>
        </p:txBody>
      </p:sp>
      <p:pic>
        <p:nvPicPr>
          <p:cNvPr id="7" name="Picture 6">
            <a:extLst>
              <a:ext uri="{FF2B5EF4-FFF2-40B4-BE49-F238E27FC236}">
                <a16:creationId xmlns:a16="http://schemas.microsoft.com/office/drawing/2014/main" id="{5D76E4AA-BFB7-447B-9129-A93B7707AA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6251" y="2433201"/>
            <a:ext cx="5738913" cy="3595874"/>
          </a:xfrm>
          <a:prstGeom prst="rect">
            <a:avLst/>
          </a:prstGeom>
        </p:spPr>
      </p:pic>
      <p:sp>
        <p:nvSpPr>
          <p:cNvPr id="9" name="TextBox 8">
            <a:extLst>
              <a:ext uri="{FF2B5EF4-FFF2-40B4-BE49-F238E27FC236}">
                <a16:creationId xmlns:a16="http://schemas.microsoft.com/office/drawing/2014/main" id="{8542ABBF-8241-4232-9DE8-1474880F948B}"/>
              </a:ext>
            </a:extLst>
          </p:cNvPr>
          <p:cNvSpPr txBox="1"/>
          <p:nvPr/>
        </p:nvSpPr>
        <p:spPr>
          <a:xfrm>
            <a:off x="6711820" y="1444568"/>
            <a:ext cx="6096000" cy="830997"/>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GB" sz="2400" b="1" i="0" u="none" strike="noStrike" kern="1200" cap="none" spc="0" normalizeH="0" baseline="0" noProof="0" dirty="0">
                <a:ln>
                  <a:noFill/>
                </a:ln>
                <a:solidFill>
                  <a:srgbClr val="59777D"/>
                </a:solidFill>
                <a:effectLst/>
                <a:uLnTx/>
                <a:uFillTx/>
                <a:latin typeface="Calibri" panose="020F0502020204030204" pitchFamily="34" charset="0"/>
                <a:ea typeface="Cambria" panose="02040503050406030204" pitchFamily="18" charset="0"/>
                <a:cs typeface="+mn-cs"/>
              </a:rPr>
              <a:t>Guidance and regulations lagging 13-20    years behind the science. </a:t>
            </a:r>
          </a:p>
        </p:txBody>
      </p:sp>
    </p:spTree>
    <p:extLst>
      <p:ext uri="{BB962C8B-B14F-4D97-AF65-F5344CB8AC3E}">
        <p14:creationId xmlns:p14="http://schemas.microsoft.com/office/powerpoint/2010/main" val="2543651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6715-C06C-4B94-B2E0-1C5D91B7A6BF}"/>
              </a:ext>
            </a:extLst>
          </p:cNvPr>
          <p:cNvSpPr>
            <a:spLocks noGrp="1"/>
          </p:cNvSpPr>
          <p:nvPr>
            <p:ph type="title"/>
          </p:nvPr>
        </p:nvSpPr>
        <p:spPr/>
        <p:txBody>
          <a:bodyPr>
            <a:normAutofit/>
          </a:bodyPr>
          <a:lstStyle/>
          <a:p>
            <a:r>
              <a:rPr lang="en-GB" b="1" dirty="0"/>
              <a:t>What workplace climate issues did TU reps tell us about?</a:t>
            </a:r>
          </a:p>
        </p:txBody>
      </p:sp>
      <p:pic>
        <p:nvPicPr>
          <p:cNvPr id="3" name="Picture 2">
            <a:extLst>
              <a:ext uri="{FF2B5EF4-FFF2-40B4-BE49-F238E27FC236}">
                <a16:creationId xmlns:a16="http://schemas.microsoft.com/office/drawing/2014/main" id="{E720EC48-5886-4D41-A9D2-EEAA1789FFD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49251" y="1306695"/>
            <a:ext cx="9311425" cy="4981540"/>
          </a:xfrm>
          <a:prstGeom prst="rect">
            <a:avLst/>
          </a:prstGeom>
        </p:spPr>
      </p:pic>
    </p:spTree>
    <p:extLst>
      <p:ext uri="{BB962C8B-B14F-4D97-AF65-F5344CB8AC3E}">
        <p14:creationId xmlns:p14="http://schemas.microsoft.com/office/powerpoint/2010/main" val="764293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6715-C06C-4B94-B2E0-1C5D91B7A6BF}"/>
              </a:ext>
            </a:extLst>
          </p:cNvPr>
          <p:cNvSpPr>
            <a:spLocks noGrp="1"/>
          </p:cNvSpPr>
          <p:nvPr>
            <p:ph type="title"/>
          </p:nvPr>
        </p:nvSpPr>
        <p:spPr/>
        <p:txBody>
          <a:bodyPr>
            <a:normAutofit/>
          </a:bodyPr>
          <a:lstStyle/>
          <a:p>
            <a:r>
              <a:rPr lang="en-GB" b="1" dirty="0"/>
              <a:t>How do TU reps feel that their workplace will cope?</a:t>
            </a:r>
          </a:p>
        </p:txBody>
      </p:sp>
      <p:sp>
        <p:nvSpPr>
          <p:cNvPr id="4" name="Content Placeholder 1">
            <a:extLst>
              <a:ext uri="{FF2B5EF4-FFF2-40B4-BE49-F238E27FC236}">
                <a16:creationId xmlns:a16="http://schemas.microsoft.com/office/drawing/2014/main" id="{24495CE0-C0AA-4378-B52D-BB0F664446FE}"/>
              </a:ext>
            </a:extLst>
          </p:cNvPr>
          <p:cNvSpPr>
            <a:spLocks noGrp="1"/>
          </p:cNvSpPr>
          <p:nvPr>
            <p:ph idx="1"/>
          </p:nvPr>
        </p:nvSpPr>
        <p:spPr>
          <a:xfrm>
            <a:off x="273699" y="1224398"/>
            <a:ext cx="7342292" cy="4697962"/>
          </a:xfrm>
        </p:spPr>
        <p:txBody>
          <a:bodyPr>
            <a:normAutofit/>
          </a:bodyPr>
          <a:lstStyle/>
          <a:p>
            <a:r>
              <a:rPr lang="en-GB" sz="2400" b="1" dirty="0"/>
              <a:t>Only 16.7% </a:t>
            </a:r>
            <a:r>
              <a:rPr lang="en-GB" sz="2400" dirty="0"/>
              <a:t>felt that their workplace </a:t>
            </a:r>
            <a:r>
              <a:rPr lang="en-GB" sz="2400" b="1" u="sng" dirty="0"/>
              <a:t>was</a:t>
            </a:r>
            <a:r>
              <a:rPr lang="en-GB" sz="2400" dirty="0"/>
              <a:t> sufficiently resilient to weather-related risks</a:t>
            </a:r>
          </a:p>
          <a:p>
            <a:r>
              <a:rPr lang="en-GB" sz="2400" b="1" dirty="0"/>
              <a:t>72%</a:t>
            </a:r>
            <a:r>
              <a:rPr lang="en-GB" sz="2400" dirty="0"/>
              <a:t> said climate impacts were happening </a:t>
            </a:r>
            <a:r>
              <a:rPr lang="en-GB" sz="2400" u="sng" dirty="0"/>
              <a:t>more frequently </a:t>
            </a:r>
            <a:r>
              <a:rPr lang="en-GB" sz="2400" dirty="0"/>
              <a:t>and / or had </a:t>
            </a:r>
            <a:r>
              <a:rPr lang="en-GB" sz="2400" u="sng" dirty="0"/>
              <a:t>more severe effects </a:t>
            </a:r>
            <a:r>
              <a:rPr lang="en-GB" sz="2400" dirty="0"/>
              <a:t>on their workplace and workers</a:t>
            </a:r>
          </a:p>
        </p:txBody>
      </p:sp>
      <p:sp>
        <p:nvSpPr>
          <p:cNvPr id="5" name="Speech Bubble: Oval 4">
            <a:extLst>
              <a:ext uri="{FF2B5EF4-FFF2-40B4-BE49-F238E27FC236}">
                <a16:creationId xmlns:a16="http://schemas.microsoft.com/office/drawing/2014/main" id="{EA63D345-E0F7-40BD-AAAD-606BC35595A8}"/>
              </a:ext>
            </a:extLst>
          </p:cNvPr>
          <p:cNvSpPr/>
          <p:nvPr/>
        </p:nvSpPr>
        <p:spPr>
          <a:xfrm>
            <a:off x="7519737" y="924997"/>
            <a:ext cx="4672263" cy="2069432"/>
          </a:xfrm>
          <a:prstGeom prst="wedgeEllipseCallout">
            <a:avLst>
              <a:gd name="adj1" fmla="val -64271"/>
              <a:gd name="adj2" fmla="val -261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i="0" dirty="0">
                <a:solidFill>
                  <a:schemeClr val="bg1"/>
                </a:solidFill>
                <a:effectLst/>
                <a:latin typeface="National2"/>
              </a:rPr>
              <a:t>After raising the matter for years we now have outdoor trousers, jackets and boots that are freezing … poorly fitted … and aren't suitable for the winter</a:t>
            </a:r>
            <a:endParaRPr lang="en-GB" b="1" dirty="0">
              <a:solidFill>
                <a:schemeClr val="bg1"/>
              </a:solidFill>
            </a:endParaRPr>
          </a:p>
        </p:txBody>
      </p:sp>
      <p:sp>
        <p:nvSpPr>
          <p:cNvPr id="6" name="Speech Bubble: Oval 5">
            <a:extLst>
              <a:ext uri="{FF2B5EF4-FFF2-40B4-BE49-F238E27FC236}">
                <a16:creationId xmlns:a16="http://schemas.microsoft.com/office/drawing/2014/main" id="{0025B013-69E3-454E-A05D-95E2BC911C6E}"/>
              </a:ext>
            </a:extLst>
          </p:cNvPr>
          <p:cNvSpPr/>
          <p:nvPr/>
        </p:nvSpPr>
        <p:spPr>
          <a:xfrm>
            <a:off x="-64576" y="3428999"/>
            <a:ext cx="3868560" cy="2955147"/>
          </a:xfrm>
          <a:prstGeom prst="wedgeEllipseCallout">
            <a:avLst>
              <a:gd name="adj1" fmla="val 47762"/>
              <a:gd name="adj2" fmla="val -6005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i="0" dirty="0">
                <a:solidFill>
                  <a:schemeClr val="bg1"/>
                </a:solidFill>
                <a:effectLst/>
                <a:latin typeface="National2"/>
              </a:rPr>
              <a:t>Railway is frequently disrupted by extreme weather events … causing delays, late running, enforced overtime, angry passengers, cancelled services, overcrowding…</a:t>
            </a:r>
            <a:endParaRPr lang="en-GB" b="1" dirty="0">
              <a:solidFill>
                <a:schemeClr val="bg1"/>
              </a:solidFill>
            </a:endParaRPr>
          </a:p>
        </p:txBody>
      </p:sp>
      <p:sp>
        <p:nvSpPr>
          <p:cNvPr id="8" name="Speech Bubble: Oval 7">
            <a:extLst>
              <a:ext uri="{FF2B5EF4-FFF2-40B4-BE49-F238E27FC236}">
                <a16:creationId xmlns:a16="http://schemas.microsoft.com/office/drawing/2014/main" id="{F88C969D-4AAC-4DF0-A266-655B8040C5D8}"/>
              </a:ext>
            </a:extLst>
          </p:cNvPr>
          <p:cNvSpPr/>
          <p:nvPr/>
        </p:nvSpPr>
        <p:spPr>
          <a:xfrm>
            <a:off x="3236495" y="4733367"/>
            <a:ext cx="2765872" cy="1800470"/>
          </a:xfrm>
          <a:prstGeom prst="wedgeEllipseCallout">
            <a:avLst>
              <a:gd name="adj1" fmla="val -19350"/>
              <a:gd name="adj2" fmla="val -752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i="0" dirty="0">
                <a:solidFill>
                  <a:schemeClr val="bg1"/>
                </a:solidFill>
                <a:effectLst/>
                <a:latin typeface="National2"/>
              </a:rPr>
              <a:t>The Beast from the East closed all of our buildings. We just couldn’t cope</a:t>
            </a:r>
            <a:endParaRPr lang="en-GB" b="1" dirty="0">
              <a:solidFill>
                <a:schemeClr val="bg1"/>
              </a:solidFill>
            </a:endParaRPr>
          </a:p>
        </p:txBody>
      </p:sp>
      <p:sp>
        <p:nvSpPr>
          <p:cNvPr id="9" name="Speech Bubble: Oval 8">
            <a:extLst>
              <a:ext uri="{FF2B5EF4-FFF2-40B4-BE49-F238E27FC236}">
                <a16:creationId xmlns:a16="http://schemas.microsoft.com/office/drawing/2014/main" id="{61C4EA32-9E53-4E87-85F7-00B7095D5DAE}"/>
              </a:ext>
            </a:extLst>
          </p:cNvPr>
          <p:cNvSpPr/>
          <p:nvPr/>
        </p:nvSpPr>
        <p:spPr>
          <a:xfrm>
            <a:off x="3916277" y="2994429"/>
            <a:ext cx="4037989" cy="1525556"/>
          </a:xfrm>
          <a:prstGeom prst="wedgeEllipseCallout">
            <a:avLst>
              <a:gd name="adj1" fmla="val -50542"/>
              <a:gd name="adj2" fmla="val -4420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i="0" dirty="0">
                <a:solidFill>
                  <a:schemeClr val="bg1"/>
                </a:solidFill>
                <a:effectLst/>
                <a:latin typeface="National2"/>
              </a:rPr>
              <a:t>Unpredictable weather patterns are impacting negatively on planned activities and events. It’s hard to plan</a:t>
            </a:r>
            <a:endParaRPr lang="en-GB" b="1" dirty="0">
              <a:solidFill>
                <a:schemeClr val="bg1"/>
              </a:solidFill>
            </a:endParaRPr>
          </a:p>
        </p:txBody>
      </p:sp>
      <p:sp>
        <p:nvSpPr>
          <p:cNvPr id="10" name="Speech Bubble: Oval 9">
            <a:extLst>
              <a:ext uri="{FF2B5EF4-FFF2-40B4-BE49-F238E27FC236}">
                <a16:creationId xmlns:a16="http://schemas.microsoft.com/office/drawing/2014/main" id="{EC28CB61-FF91-4DEF-A143-C7BD6989DFC4}"/>
              </a:ext>
            </a:extLst>
          </p:cNvPr>
          <p:cNvSpPr/>
          <p:nvPr/>
        </p:nvSpPr>
        <p:spPr>
          <a:xfrm>
            <a:off x="6017799" y="4733367"/>
            <a:ext cx="2370219" cy="1731810"/>
          </a:xfrm>
          <a:prstGeom prst="wedgeEllipseCallout">
            <a:avLst>
              <a:gd name="adj1" fmla="val -33923"/>
              <a:gd name="adj2" fmla="val -629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i="0" dirty="0">
                <a:solidFill>
                  <a:schemeClr val="bg1"/>
                </a:solidFill>
                <a:effectLst/>
                <a:latin typeface="National2"/>
              </a:rPr>
              <a:t>Weather affecting trains is reported to staff so they can leave early</a:t>
            </a:r>
            <a:endParaRPr lang="en-GB" b="1" dirty="0">
              <a:solidFill>
                <a:schemeClr val="bg1"/>
              </a:solidFill>
            </a:endParaRPr>
          </a:p>
        </p:txBody>
      </p:sp>
      <p:sp>
        <p:nvSpPr>
          <p:cNvPr id="11" name="Speech Bubble: Oval 10">
            <a:extLst>
              <a:ext uri="{FF2B5EF4-FFF2-40B4-BE49-F238E27FC236}">
                <a16:creationId xmlns:a16="http://schemas.microsoft.com/office/drawing/2014/main" id="{3C4D40A0-AF70-43DB-A40A-E85D46B83856}"/>
              </a:ext>
            </a:extLst>
          </p:cNvPr>
          <p:cNvSpPr/>
          <p:nvPr/>
        </p:nvSpPr>
        <p:spPr>
          <a:xfrm>
            <a:off x="8388018" y="5017169"/>
            <a:ext cx="3896224" cy="1800470"/>
          </a:xfrm>
          <a:prstGeom prst="wedgeEllipseCallout">
            <a:avLst>
              <a:gd name="adj1" fmla="val -52921"/>
              <a:gd name="adj2" fmla="val -5582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i="0" dirty="0">
                <a:solidFill>
                  <a:schemeClr val="bg1"/>
                </a:solidFill>
                <a:effectLst/>
                <a:latin typeface="National2"/>
              </a:rPr>
              <a:t>In the heatwave of 2018 a local substation failed in the heat – the fire alarms were triggered and we all had to go home</a:t>
            </a:r>
            <a:endParaRPr lang="en-GB" b="1" dirty="0">
              <a:solidFill>
                <a:schemeClr val="bg1"/>
              </a:solidFill>
            </a:endParaRPr>
          </a:p>
        </p:txBody>
      </p:sp>
      <p:sp>
        <p:nvSpPr>
          <p:cNvPr id="12" name="Speech Bubble: Oval 11">
            <a:extLst>
              <a:ext uri="{FF2B5EF4-FFF2-40B4-BE49-F238E27FC236}">
                <a16:creationId xmlns:a16="http://schemas.microsoft.com/office/drawing/2014/main" id="{C74422E3-23C7-4BE5-9991-64A9A67DA3A1}"/>
              </a:ext>
            </a:extLst>
          </p:cNvPr>
          <p:cNvSpPr/>
          <p:nvPr/>
        </p:nvSpPr>
        <p:spPr>
          <a:xfrm>
            <a:off x="8154011" y="3106101"/>
            <a:ext cx="4037989" cy="1911067"/>
          </a:xfrm>
          <a:prstGeom prst="wedgeEllipseCallout">
            <a:avLst>
              <a:gd name="adj1" fmla="val -52921"/>
              <a:gd name="adj2" fmla="val -5582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i="0" dirty="0">
                <a:solidFill>
                  <a:schemeClr val="bg1"/>
                </a:solidFill>
                <a:effectLst/>
                <a:latin typeface="National2"/>
              </a:rPr>
              <a:t>We have carers walking between clients in knee deep snow wearing only canvas shoes because they can’t afford winter boots, let alone a car</a:t>
            </a:r>
            <a:endParaRPr lang="en-GB" b="1" dirty="0">
              <a:solidFill>
                <a:schemeClr val="bg1"/>
              </a:solidFill>
            </a:endParaRPr>
          </a:p>
        </p:txBody>
      </p:sp>
    </p:spTree>
    <p:extLst>
      <p:ext uri="{BB962C8B-B14F-4D97-AF65-F5344CB8AC3E}">
        <p14:creationId xmlns:p14="http://schemas.microsoft.com/office/powerpoint/2010/main" val="1152945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9D67CD-0CB6-4A2B-9A21-277A9C308132}"/>
              </a:ext>
            </a:extLst>
          </p:cNvPr>
          <p:cNvSpPr>
            <a:spLocks noGrp="1"/>
          </p:cNvSpPr>
          <p:nvPr>
            <p:ph type="title"/>
          </p:nvPr>
        </p:nvSpPr>
        <p:spPr/>
        <p:txBody>
          <a:bodyPr/>
          <a:lstStyle/>
          <a:p>
            <a:r>
              <a:rPr lang="en-GB" b="1" dirty="0"/>
              <a:t>Climate risk and adaptation basics</a:t>
            </a:r>
          </a:p>
        </p:txBody>
      </p:sp>
      <p:sp>
        <p:nvSpPr>
          <p:cNvPr id="7" name="Content Placeholder 6">
            <a:extLst>
              <a:ext uri="{FF2B5EF4-FFF2-40B4-BE49-F238E27FC236}">
                <a16:creationId xmlns:a16="http://schemas.microsoft.com/office/drawing/2014/main" id="{DDA1A62D-7129-4FFA-A425-1E008FE28890}"/>
              </a:ext>
            </a:extLst>
          </p:cNvPr>
          <p:cNvSpPr>
            <a:spLocks noGrp="1"/>
          </p:cNvSpPr>
          <p:nvPr>
            <p:ph idx="1"/>
          </p:nvPr>
        </p:nvSpPr>
        <p:spPr>
          <a:xfrm>
            <a:off x="860120" y="3103325"/>
            <a:ext cx="10972800" cy="4697962"/>
          </a:xfrm>
        </p:spPr>
        <p:txBody>
          <a:bodyPr/>
          <a:lstStyle/>
          <a:p>
            <a:pPr marL="0" indent="0">
              <a:buNone/>
            </a:pPr>
            <a:r>
              <a:rPr lang="en-GB" dirty="0"/>
              <a:t>If adaptation is about becoming more resilient where to start?</a:t>
            </a:r>
          </a:p>
        </p:txBody>
      </p:sp>
    </p:spTree>
    <p:extLst>
      <p:ext uri="{BB962C8B-B14F-4D97-AF65-F5344CB8AC3E}">
        <p14:creationId xmlns:p14="http://schemas.microsoft.com/office/powerpoint/2010/main" val="1295955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E0142A-B4C0-481C-B9C5-FF2201D253C6}"/>
              </a:ext>
            </a:extLst>
          </p:cNvPr>
          <p:cNvSpPr>
            <a:spLocks noGrp="1"/>
          </p:cNvSpPr>
          <p:nvPr>
            <p:ph idx="1"/>
          </p:nvPr>
        </p:nvSpPr>
        <p:spPr>
          <a:xfrm>
            <a:off x="384705" y="1330036"/>
            <a:ext cx="7857079" cy="4747148"/>
          </a:xfrm>
        </p:spPr>
        <p:txBody>
          <a:bodyPr>
            <a:normAutofit fontScale="55000" lnSpcReduction="20000"/>
          </a:bodyPr>
          <a:lstStyle/>
          <a:p>
            <a:r>
              <a:rPr lang="en-GB" sz="3300" dirty="0"/>
              <a:t>“A process of adjustment to the impacts of climate change, including actions taken to reduce the negative impacts of climate change, or to take advantage of emerging opportunities”.</a:t>
            </a:r>
          </a:p>
          <a:p>
            <a:endParaRPr lang="en-GB" sz="1600" dirty="0"/>
          </a:p>
          <a:p>
            <a:pPr>
              <a:spcAft>
                <a:spcPts val="600"/>
              </a:spcAft>
            </a:pPr>
            <a:r>
              <a:rPr lang="en-GB" sz="3600" b="1" dirty="0"/>
              <a:t>Adaptation is not just about averting disaster - timely, well planned, adaptation could deliver a better world </a:t>
            </a:r>
          </a:p>
          <a:p>
            <a:pPr>
              <a:spcAft>
                <a:spcPts val="600"/>
              </a:spcAft>
            </a:pPr>
            <a:r>
              <a:rPr lang="en-GB" sz="3600" b="1" dirty="0"/>
              <a:t>Think about what other problems adaptation action could help to solve. </a:t>
            </a:r>
          </a:p>
          <a:p>
            <a:pPr lvl="1">
              <a:spcAft>
                <a:spcPts val="600"/>
              </a:spcAft>
            </a:pPr>
            <a:r>
              <a:rPr lang="en-GB" sz="3000" dirty="0"/>
              <a:t>Needs outcome based thinking – what do we want to achieve?</a:t>
            </a:r>
            <a:endParaRPr lang="en-GB" sz="3000" b="1" dirty="0"/>
          </a:p>
          <a:p>
            <a:r>
              <a:rPr lang="en-GB" sz="3600" b="1" dirty="0"/>
              <a:t>Adaptation action takes many different forms</a:t>
            </a:r>
            <a:r>
              <a:rPr lang="en-GB" sz="3600" dirty="0"/>
              <a:t>:</a:t>
            </a:r>
          </a:p>
          <a:p>
            <a:pPr lvl="1">
              <a:buFontTx/>
              <a:buChar char="-"/>
            </a:pPr>
            <a:r>
              <a:rPr lang="en-GB" sz="3000" dirty="0"/>
              <a:t>Building design and retrofit</a:t>
            </a:r>
          </a:p>
          <a:p>
            <a:pPr lvl="1">
              <a:buFontTx/>
              <a:buChar char="-"/>
            </a:pPr>
            <a:r>
              <a:rPr lang="en-GB" sz="3000" dirty="0"/>
              <a:t>Place making and planning policy</a:t>
            </a:r>
          </a:p>
          <a:p>
            <a:pPr lvl="1">
              <a:buFontTx/>
              <a:buChar char="-"/>
            </a:pPr>
            <a:r>
              <a:rPr lang="en-GB" sz="3000" dirty="0"/>
              <a:t>Land management and landscaping</a:t>
            </a:r>
          </a:p>
          <a:p>
            <a:pPr lvl="1">
              <a:spcAft>
                <a:spcPts val="600"/>
              </a:spcAft>
              <a:buFontTx/>
              <a:buChar char="-"/>
            </a:pPr>
            <a:r>
              <a:rPr lang="en-GB" sz="3000" dirty="0"/>
              <a:t>Soft adaptation – changes to policy, PPE, behaviour change</a:t>
            </a:r>
          </a:p>
          <a:p>
            <a:pPr>
              <a:spcBef>
                <a:spcPts val="600"/>
              </a:spcBef>
            </a:pPr>
            <a:r>
              <a:rPr lang="en-GB" sz="3600" b="1" dirty="0"/>
              <a:t>Adaptation planning must be undertaken at a range of scales:</a:t>
            </a:r>
          </a:p>
          <a:p>
            <a:pPr lvl="1"/>
            <a:r>
              <a:rPr lang="en-GB" sz="3300" dirty="0"/>
              <a:t>Households, organisations, towns, regions and whole sectors</a:t>
            </a:r>
          </a:p>
          <a:p>
            <a:pPr marL="0" indent="0">
              <a:buNone/>
            </a:pPr>
            <a:endParaRPr lang="en-GB" dirty="0"/>
          </a:p>
          <a:p>
            <a:pPr marL="0" indent="0">
              <a:buNone/>
            </a:pPr>
            <a:endParaRPr lang="en-GB" dirty="0"/>
          </a:p>
          <a:p>
            <a:pPr marL="0" indent="0">
              <a:buNone/>
            </a:pPr>
            <a:endParaRPr lang="en-GB" dirty="0"/>
          </a:p>
        </p:txBody>
      </p:sp>
      <p:sp>
        <p:nvSpPr>
          <p:cNvPr id="3" name="Title 2">
            <a:extLst>
              <a:ext uri="{FF2B5EF4-FFF2-40B4-BE49-F238E27FC236}">
                <a16:creationId xmlns:a16="http://schemas.microsoft.com/office/drawing/2014/main" id="{A68DC899-CF5D-4650-958F-9BB200D60657}"/>
              </a:ext>
            </a:extLst>
          </p:cNvPr>
          <p:cNvSpPr>
            <a:spLocks noGrp="1"/>
          </p:cNvSpPr>
          <p:nvPr>
            <p:ph type="title"/>
          </p:nvPr>
        </p:nvSpPr>
        <p:spPr/>
        <p:txBody>
          <a:bodyPr/>
          <a:lstStyle/>
          <a:p>
            <a:r>
              <a:rPr lang="en-GB" dirty="0"/>
              <a:t>What is adaptation planning?</a:t>
            </a:r>
          </a:p>
        </p:txBody>
      </p:sp>
      <p:pic>
        <p:nvPicPr>
          <p:cNvPr id="5" name="Picture 4">
            <a:extLst>
              <a:ext uri="{FF2B5EF4-FFF2-40B4-BE49-F238E27FC236}">
                <a16:creationId xmlns:a16="http://schemas.microsoft.com/office/drawing/2014/main" id="{0F186779-024C-47D5-9AC6-C06771E2763E}"/>
              </a:ext>
            </a:extLst>
          </p:cNvPr>
          <p:cNvPicPr>
            <a:picLocks noChangeAspect="1"/>
          </p:cNvPicPr>
          <p:nvPr/>
        </p:nvPicPr>
        <p:blipFill>
          <a:blip r:embed="rId3"/>
          <a:stretch>
            <a:fillRect/>
          </a:stretch>
        </p:blipFill>
        <p:spPr>
          <a:xfrm>
            <a:off x="8241784" y="2145782"/>
            <a:ext cx="3700593" cy="2219136"/>
          </a:xfrm>
          <a:prstGeom prst="rect">
            <a:avLst/>
          </a:prstGeom>
        </p:spPr>
      </p:pic>
      <p:pic>
        <p:nvPicPr>
          <p:cNvPr id="6" name="Picture 5">
            <a:extLst>
              <a:ext uri="{FF2B5EF4-FFF2-40B4-BE49-F238E27FC236}">
                <a16:creationId xmlns:a16="http://schemas.microsoft.com/office/drawing/2014/main" id="{A7154D96-0368-425D-A067-B059E39CC53E}"/>
              </a:ext>
            </a:extLst>
          </p:cNvPr>
          <p:cNvPicPr>
            <a:picLocks noChangeAspect="1"/>
          </p:cNvPicPr>
          <p:nvPr/>
        </p:nvPicPr>
        <p:blipFill>
          <a:blip r:embed="rId4"/>
          <a:stretch>
            <a:fillRect/>
          </a:stretch>
        </p:blipFill>
        <p:spPr>
          <a:xfrm>
            <a:off x="9966143" y="4540000"/>
            <a:ext cx="1841152" cy="1926503"/>
          </a:xfrm>
          <a:prstGeom prst="rect">
            <a:avLst/>
          </a:prstGeom>
        </p:spPr>
      </p:pic>
    </p:spTree>
    <p:extLst>
      <p:ext uri="{BB962C8B-B14F-4D97-AF65-F5344CB8AC3E}">
        <p14:creationId xmlns:p14="http://schemas.microsoft.com/office/powerpoint/2010/main" val="2672090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9D67CD-0CB6-4A2B-9A21-277A9C308132}"/>
              </a:ext>
            </a:extLst>
          </p:cNvPr>
          <p:cNvSpPr>
            <a:spLocks noGrp="1"/>
          </p:cNvSpPr>
          <p:nvPr>
            <p:ph type="title"/>
          </p:nvPr>
        </p:nvSpPr>
        <p:spPr/>
        <p:txBody>
          <a:bodyPr/>
          <a:lstStyle/>
          <a:p>
            <a:r>
              <a:rPr lang="en-GB" b="1" dirty="0"/>
              <a:t>How to identify potential climate risks in the workplace</a:t>
            </a:r>
          </a:p>
        </p:txBody>
      </p:sp>
      <p:sp>
        <p:nvSpPr>
          <p:cNvPr id="6" name="Content Placeholder 2">
            <a:extLst>
              <a:ext uri="{FF2B5EF4-FFF2-40B4-BE49-F238E27FC236}">
                <a16:creationId xmlns:a16="http://schemas.microsoft.com/office/drawing/2014/main" id="{628E59C5-0454-4435-BA1F-0797C82065B6}"/>
              </a:ext>
            </a:extLst>
          </p:cNvPr>
          <p:cNvSpPr>
            <a:spLocks noGrp="1"/>
          </p:cNvSpPr>
          <p:nvPr>
            <p:ph idx="1"/>
          </p:nvPr>
        </p:nvSpPr>
        <p:spPr>
          <a:xfrm>
            <a:off x="368969" y="1327760"/>
            <a:ext cx="10972800" cy="5273456"/>
          </a:xfrm>
        </p:spPr>
        <p:txBody>
          <a:bodyPr>
            <a:normAutofit fontScale="70000" lnSpcReduction="20000"/>
          </a:bodyPr>
          <a:lstStyle/>
          <a:p>
            <a:r>
              <a:rPr lang="en-GB" b="1" dirty="0"/>
              <a:t>Toolbox talks / gather observations</a:t>
            </a:r>
          </a:p>
          <a:p>
            <a:pPr lvl="1"/>
            <a:r>
              <a:rPr lang="en-GB" dirty="0"/>
              <a:t>From frontline staff, contacts from upstream and downstream</a:t>
            </a:r>
          </a:p>
          <a:p>
            <a:r>
              <a:rPr lang="en-GB" b="1" dirty="0"/>
              <a:t>Site walkabouts </a:t>
            </a:r>
            <a:r>
              <a:rPr lang="en-GB" dirty="0"/>
              <a:t>(similar to a fire safety audit) think about how buildings, sites and activities could be impacted by droughts, temperature extremes, storms, flooding, transport and supply chain disruption, loss of utilities and extreme winter conditions. </a:t>
            </a:r>
          </a:p>
          <a:p>
            <a:pPr lvl="1"/>
            <a:r>
              <a:rPr lang="en-GB" sz="2600" dirty="0"/>
              <a:t>Is there a mis-match between critical activities and vulnerable site location (i.e. pharmacy or servers in a basement would be at risk of flooding) and </a:t>
            </a:r>
          </a:p>
          <a:p>
            <a:pPr lvl="1"/>
            <a:r>
              <a:rPr lang="en-GB" sz="2600" dirty="0"/>
              <a:t>Are there other factors which might compound risks (i.e. buildings without openable windows)</a:t>
            </a:r>
          </a:p>
          <a:p>
            <a:pPr lvl="1"/>
            <a:r>
              <a:rPr lang="en-GB" sz="2600" dirty="0"/>
              <a:t>Are there parts of the site having problems already?</a:t>
            </a:r>
          </a:p>
          <a:p>
            <a:r>
              <a:rPr lang="en-GB" b="1" dirty="0"/>
              <a:t>Establish a working group </a:t>
            </a:r>
            <a:r>
              <a:rPr lang="en-GB" dirty="0"/>
              <a:t>i.e. to liaise with facilities management, business continuity, risk management and workplace health / wellbeing practitioners</a:t>
            </a:r>
          </a:p>
          <a:p>
            <a:r>
              <a:rPr lang="en-GB" b="1" dirty="0"/>
              <a:t>Near miss reporting </a:t>
            </a:r>
            <a:r>
              <a:rPr lang="en-GB" dirty="0"/>
              <a:t>and instances of ‘we were lucky that time’</a:t>
            </a:r>
          </a:p>
          <a:p>
            <a:r>
              <a:rPr lang="en-GB" b="1" dirty="0"/>
              <a:t>Identify pinch points</a:t>
            </a:r>
          </a:p>
          <a:p>
            <a:pPr lvl="1"/>
            <a:r>
              <a:rPr lang="en-GB" sz="2600" dirty="0"/>
              <a:t>Where is there rationalisation or JIT delivery in essential systems, stock storage and supply chains</a:t>
            </a:r>
          </a:p>
          <a:p>
            <a:r>
              <a:rPr lang="en-GB" b="1" dirty="0"/>
              <a:t>Build the evidence base for action </a:t>
            </a:r>
            <a:r>
              <a:rPr lang="en-GB" dirty="0"/>
              <a:t>keep a record of downtime, staff absences, damage and insurance claims, and other costs of climate events</a:t>
            </a:r>
          </a:p>
          <a:p>
            <a:r>
              <a:rPr lang="en-GB" b="1" dirty="0"/>
              <a:t>Watch the news</a:t>
            </a:r>
            <a:r>
              <a:rPr lang="en-GB" dirty="0"/>
              <a:t> for impacts on similar organisations (for sectoral issues that might affect yours in the future) and impacts on properties nearby (for risks based on location)</a:t>
            </a:r>
          </a:p>
        </p:txBody>
      </p:sp>
      <p:pic>
        <p:nvPicPr>
          <p:cNvPr id="2050" name="Picture 2" descr="Day 61: Identifying A11y Issues for Users Who Magnify Their Screen – 100  Days of A11y">
            <a:extLst>
              <a:ext uri="{FF2B5EF4-FFF2-40B4-BE49-F238E27FC236}">
                <a16:creationId xmlns:a16="http://schemas.microsoft.com/office/drawing/2014/main" id="{AF91D767-A03A-4829-BDE4-8EDE6097607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94842" y="134679"/>
            <a:ext cx="2756791" cy="170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778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08F71E-64CD-4F8E-86C8-8F8FEC7EAA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0626" y="2372664"/>
            <a:ext cx="3125019" cy="1875011"/>
          </a:xfrm>
          <a:prstGeom prst="rect">
            <a:avLst/>
          </a:prstGeom>
          <a:ln>
            <a:solidFill>
              <a:schemeClr val="bg1">
                <a:lumMod val="65000"/>
              </a:schemeClr>
            </a:solidFill>
          </a:ln>
        </p:spPr>
      </p:pic>
      <p:pic>
        <p:nvPicPr>
          <p:cNvPr id="16" name="Picture 15">
            <a:extLst>
              <a:ext uri="{FF2B5EF4-FFF2-40B4-BE49-F238E27FC236}">
                <a16:creationId xmlns:a16="http://schemas.microsoft.com/office/drawing/2014/main" id="{A37F5FCF-1E15-439D-BEDE-D054F9A14E5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43567" y="3759752"/>
            <a:ext cx="3987392" cy="2538178"/>
          </a:xfrm>
          <a:prstGeom prst="rect">
            <a:avLst/>
          </a:prstGeom>
        </p:spPr>
      </p:pic>
      <p:pic>
        <p:nvPicPr>
          <p:cNvPr id="29" name="Picture 28">
            <a:extLst>
              <a:ext uri="{FF2B5EF4-FFF2-40B4-BE49-F238E27FC236}">
                <a16:creationId xmlns:a16="http://schemas.microsoft.com/office/drawing/2014/main" id="{E0C618A7-784E-4EED-AF69-24DD1776BA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68176" y="2382625"/>
            <a:ext cx="3534840" cy="2247624"/>
          </a:xfrm>
          <a:prstGeom prst="rect">
            <a:avLst/>
          </a:prstGeom>
        </p:spPr>
      </p:pic>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59103" y="1257938"/>
            <a:ext cx="3237583" cy="934991"/>
          </a:xfrm>
          <a:prstGeom prst="rect">
            <a:avLst/>
          </a:prstGeom>
          <a:ln>
            <a:solidFill>
              <a:schemeClr val="accent4">
                <a:lumMod val="50000"/>
                <a:lumOff val="50000"/>
              </a:schemeClr>
            </a:solidFill>
          </a:ln>
          <a:effectLst>
            <a:outerShdw blurRad="292100" dist="139700" dir="2700000" algn="tl" rotWithShape="0">
              <a:srgbClr val="333333">
                <a:alpha val="65000"/>
              </a:srgbClr>
            </a:outerShdw>
          </a:effectLst>
        </p:spPr>
      </p:pic>
      <p:sp>
        <p:nvSpPr>
          <p:cNvPr id="33" name="Title 1">
            <a:extLst>
              <a:ext uri="{FF2B5EF4-FFF2-40B4-BE49-F238E27FC236}">
                <a16:creationId xmlns:a16="http://schemas.microsoft.com/office/drawing/2014/main" id="{7DF91F01-2B91-4939-A994-B1B9398AB119}"/>
              </a:ext>
            </a:extLst>
          </p:cNvPr>
          <p:cNvSpPr>
            <a:spLocks noGrp="1"/>
          </p:cNvSpPr>
          <p:nvPr>
            <p:ph type="title"/>
          </p:nvPr>
        </p:nvSpPr>
        <p:spPr>
          <a:xfrm>
            <a:off x="157726" y="165113"/>
            <a:ext cx="9968665" cy="762000"/>
          </a:xfrm>
        </p:spPr>
        <p:txBody>
          <a:bodyPr>
            <a:noAutofit/>
          </a:bodyPr>
          <a:lstStyle/>
          <a:p>
            <a:r>
              <a:rPr lang="en-GB" sz="2800" b="1" dirty="0"/>
              <a:t>The impacts from +1.25°C warming. How much worse can it get?</a:t>
            </a:r>
          </a:p>
        </p:txBody>
      </p:sp>
      <p:pic>
        <p:nvPicPr>
          <p:cNvPr id="13" name="Picture 12">
            <a:extLst>
              <a:ext uri="{FF2B5EF4-FFF2-40B4-BE49-F238E27FC236}">
                <a16:creationId xmlns:a16="http://schemas.microsoft.com/office/drawing/2014/main" id="{C3125AD5-B519-45C1-95A6-2BC527D853D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10869" y="4765618"/>
            <a:ext cx="2899359" cy="1766348"/>
          </a:xfrm>
          <a:prstGeom prst="rect">
            <a:avLst/>
          </a:prstGeom>
        </p:spPr>
      </p:pic>
      <p:pic>
        <p:nvPicPr>
          <p:cNvPr id="12" name="Picture 1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110228" y="4998912"/>
            <a:ext cx="3747473" cy="918007"/>
          </a:xfrm>
          <a:prstGeom prst="rect">
            <a:avLst/>
          </a:prstGeom>
          <a:ln>
            <a:solidFill>
              <a:schemeClr val="bg1">
                <a:lumMod val="65000"/>
              </a:schemeClr>
            </a:solidFill>
          </a:ln>
        </p:spPr>
      </p:pic>
      <p:pic>
        <p:nvPicPr>
          <p:cNvPr id="19" name="Picture 18">
            <a:extLst>
              <a:ext uri="{FF2B5EF4-FFF2-40B4-BE49-F238E27FC236}">
                <a16:creationId xmlns:a16="http://schemas.microsoft.com/office/drawing/2014/main" id="{BB2D9C8A-D9CA-4CF8-8AD9-52D906D95DB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199141">
            <a:off x="5415533" y="5348941"/>
            <a:ext cx="3521858" cy="559288"/>
          </a:xfrm>
          <a:prstGeom prst="rect">
            <a:avLst/>
          </a:prstGeom>
          <a:ln>
            <a:solidFill>
              <a:schemeClr val="bg1">
                <a:lumMod val="50000"/>
              </a:schemeClr>
            </a:solidFill>
          </a:ln>
          <a:effectLst>
            <a:outerShdw blurRad="50800" dist="38100" dir="8100000" algn="tr" rotWithShape="0">
              <a:prstClr val="black">
                <a:alpha val="40000"/>
              </a:prstClr>
            </a:outerShdw>
          </a:effectLst>
        </p:spPr>
      </p:pic>
      <p:pic>
        <p:nvPicPr>
          <p:cNvPr id="10" name="Picture 9"/>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881969" y="1012979"/>
            <a:ext cx="3349039" cy="916907"/>
          </a:xfrm>
          <a:prstGeom prst="rect">
            <a:avLst/>
          </a:prstGeom>
          <a:ln>
            <a:solidFill>
              <a:schemeClr val="accent4">
                <a:lumMod val="50000"/>
                <a:lumOff val="50000"/>
              </a:schemeClr>
            </a:solid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2923CB8A-C9F4-416C-A3B6-B9ED8479ADC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27617" y="5755218"/>
            <a:ext cx="3987882" cy="1085424"/>
          </a:xfrm>
          <a:prstGeom prst="rect">
            <a:avLst/>
          </a:prstGeom>
          <a:effectLst>
            <a:outerShdw blurRad="50800" dist="50800" dir="5400000" algn="ctr" rotWithShape="0">
              <a:schemeClr val="tx1">
                <a:lumMod val="50000"/>
                <a:lumOff val="50000"/>
              </a:schemeClr>
            </a:outerShdw>
          </a:effectLst>
        </p:spPr>
      </p:pic>
      <p:pic>
        <p:nvPicPr>
          <p:cNvPr id="23" name="Picture 22">
            <a:extLst>
              <a:ext uri="{FF2B5EF4-FFF2-40B4-BE49-F238E27FC236}">
                <a16:creationId xmlns:a16="http://schemas.microsoft.com/office/drawing/2014/main" id="{D70D9B4F-19E9-4A66-B256-2F672D63DA7C}"/>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rot="21386393">
            <a:off x="369203" y="3089118"/>
            <a:ext cx="3478992" cy="1195943"/>
          </a:xfrm>
          <a:prstGeom prst="rect">
            <a:avLst/>
          </a:prstGeom>
          <a:ln>
            <a:solidFill>
              <a:schemeClr val="bg1">
                <a:lumMod val="65000"/>
              </a:schemeClr>
            </a:solidFill>
          </a:ln>
          <a:effectLst>
            <a:outerShdw blurRad="50800" dist="63500" dir="2700000" algn="tl" rotWithShape="0">
              <a:prstClr val="black">
                <a:alpha val="40000"/>
              </a:prstClr>
            </a:outerShdw>
          </a:effectLst>
        </p:spPr>
      </p:pic>
      <p:pic>
        <p:nvPicPr>
          <p:cNvPr id="36" name="Picture 35">
            <a:extLst>
              <a:ext uri="{FF2B5EF4-FFF2-40B4-BE49-F238E27FC236}">
                <a16:creationId xmlns:a16="http://schemas.microsoft.com/office/drawing/2014/main" id="{5B21C220-296A-4437-835D-8710D40BEA3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846293" y="4508533"/>
            <a:ext cx="3215030" cy="509358"/>
          </a:xfrm>
          <a:prstGeom prst="rect">
            <a:avLst/>
          </a:prstGeom>
          <a:ln>
            <a:solidFill>
              <a:schemeClr val="accent4">
                <a:lumMod val="50000"/>
                <a:lumOff val="50000"/>
              </a:schemeClr>
            </a:solid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E89C2610-B184-492D-8FC7-4C040A67437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137070" y="6087765"/>
            <a:ext cx="2928791" cy="605122"/>
          </a:xfrm>
          <a:prstGeom prst="rect">
            <a:avLst/>
          </a:prstGeom>
        </p:spPr>
      </p:pic>
      <p:pic>
        <p:nvPicPr>
          <p:cNvPr id="14" name="Picture 13">
            <a:extLst>
              <a:ext uri="{FF2B5EF4-FFF2-40B4-BE49-F238E27FC236}">
                <a16:creationId xmlns:a16="http://schemas.microsoft.com/office/drawing/2014/main" id="{A7C5FBF2-24E2-4744-B936-E8A4ED7134E1}"/>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381075" y="5936133"/>
            <a:ext cx="3062025" cy="438104"/>
          </a:xfrm>
          <a:prstGeom prst="rect">
            <a:avLst/>
          </a:prstGeom>
          <a:ln>
            <a:solidFill>
              <a:schemeClr val="bg2"/>
            </a:solid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74CA600C-1A37-4926-A7FE-1724FC45C7A1}"/>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6432810" y="2673443"/>
            <a:ext cx="3987883" cy="526750"/>
          </a:xfrm>
          <a:prstGeom prst="rect">
            <a:avLst/>
          </a:prstGeom>
          <a:solidFill>
            <a:schemeClr val="bg1"/>
          </a:solidFill>
          <a:ln>
            <a:solidFill>
              <a:schemeClr val="bg1">
                <a:lumMod val="75000"/>
              </a:schemeClr>
            </a:solidFill>
          </a:ln>
          <a:effectLst>
            <a:outerShdw blurRad="292100" dist="139700" dir="2700000" algn="tl" rotWithShape="0">
              <a:srgbClr val="333333">
                <a:alpha val="65000"/>
              </a:srgbClr>
            </a:outerShdw>
          </a:effectLst>
        </p:spPr>
      </p:pic>
      <p:sp>
        <p:nvSpPr>
          <p:cNvPr id="28" name="Speech Bubble: Oval 27">
            <a:extLst>
              <a:ext uri="{FF2B5EF4-FFF2-40B4-BE49-F238E27FC236}">
                <a16:creationId xmlns:a16="http://schemas.microsoft.com/office/drawing/2014/main" id="{EF15E2EA-9CB7-4175-B21C-60CB7C900C72}"/>
              </a:ext>
            </a:extLst>
          </p:cNvPr>
          <p:cNvSpPr/>
          <p:nvPr/>
        </p:nvSpPr>
        <p:spPr>
          <a:xfrm>
            <a:off x="8306860" y="660452"/>
            <a:ext cx="4054258" cy="1746849"/>
          </a:xfrm>
          <a:prstGeom prst="wedgeEllipseCallout">
            <a:avLst>
              <a:gd name="adj1" fmla="val -66898"/>
              <a:gd name="adj2" fmla="val -99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0" i="0" dirty="0">
                <a:solidFill>
                  <a:schemeClr val="bg1"/>
                </a:solidFill>
                <a:effectLst/>
                <a:latin typeface="arial" panose="020B0604020202020204" pitchFamily="34" charset="0"/>
              </a:rPr>
              <a:t>“</a:t>
            </a:r>
            <a:r>
              <a:rPr lang="en-GB" sz="1600" b="1" i="0" dirty="0">
                <a:solidFill>
                  <a:schemeClr val="bg1"/>
                </a:solidFill>
                <a:effectLst/>
                <a:latin typeface="arial" panose="020B0604020202020204" pitchFamily="34" charset="0"/>
              </a:rPr>
              <a:t>Nowhere is safe</a:t>
            </a:r>
            <a:r>
              <a:rPr lang="en-GB" sz="1600" b="0" i="0" dirty="0">
                <a:solidFill>
                  <a:schemeClr val="bg1"/>
                </a:solidFill>
                <a:effectLst/>
                <a:latin typeface="arial" panose="020B0604020202020204" pitchFamily="34" charset="0"/>
              </a:rPr>
              <a:t> … who would have predicted a temperature of 48/49C in British Columbia?”               </a:t>
            </a:r>
            <a:r>
              <a:rPr lang="en-GB" sz="1600" b="1" i="0" dirty="0">
                <a:solidFill>
                  <a:schemeClr val="bg1"/>
                </a:solidFill>
                <a:effectLst/>
                <a:latin typeface="arial" panose="020B0604020202020204" pitchFamily="34" charset="0"/>
              </a:rPr>
              <a:t>Sir David King</a:t>
            </a:r>
            <a:endParaRPr lang="en-GB" sz="1600" dirty="0">
              <a:solidFill>
                <a:schemeClr val="bg1"/>
              </a:solidFill>
            </a:endParaRPr>
          </a:p>
        </p:txBody>
      </p:sp>
      <p:pic>
        <p:nvPicPr>
          <p:cNvPr id="21" name="Picture 20">
            <a:extLst>
              <a:ext uri="{FF2B5EF4-FFF2-40B4-BE49-F238E27FC236}">
                <a16:creationId xmlns:a16="http://schemas.microsoft.com/office/drawing/2014/main" id="{D9B99FB5-7936-4A21-9919-E17F3D28BA99}"/>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94832" y="4434793"/>
            <a:ext cx="3751461" cy="557567"/>
          </a:xfrm>
          <a:prstGeom prst="rect">
            <a:avLst/>
          </a:prstGeom>
          <a:ln>
            <a:solidFill>
              <a:schemeClr val="accent5">
                <a:lumMod val="50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442A2D92-9E44-4114-AF87-FC05723F54DD}"/>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7284214" y="3310170"/>
            <a:ext cx="4836118" cy="646155"/>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rot="21399790">
            <a:off x="4185830" y="1918488"/>
            <a:ext cx="4626091" cy="544632"/>
          </a:xfrm>
          <a:prstGeom prst="rect">
            <a:avLst/>
          </a:prstGeom>
          <a:ln>
            <a:solidFill>
              <a:schemeClr val="bg1">
                <a:lumMod val="65000"/>
              </a:schemeClr>
            </a:solid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D0EA38A7-299C-42E9-AAD0-B54FA9130B73}"/>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40093" y="2339680"/>
            <a:ext cx="4261038" cy="650270"/>
          </a:xfrm>
          <a:prstGeom prst="rect">
            <a:avLst/>
          </a:prstGeom>
          <a:noFill/>
          <a:ln>
            <a:solidFill>
              <a:schemeClr val="tx1">
                <a:lumMod val="50000"/>
                <a:lumOff val="50000"/>
              </a:schemeClr>
            </a:solidFill>
          </a:ln>
          <a:effectLst>
            <a:outerShdw blurRad="50800" dist="38100" dir="2700000" algn="tl" rotWithShape="0">
              <a:schemeClr val="tx1">
                <a:lumMod val="50000"/>
                <a:lumOff val="50000"/>
                <a:alpha val="40000"/>
              </a:schemeClr>
            </a:outerShdw>
          </a:effectLst>
        </p:spPr>
      </p:pic>
    </p:spTree>
    <p:extLst>
      <p:ext uri="{BB962C8B-B14F-4D97-AF65-F5344CB8AC3E}">
        <p14:creationId xmlns:p14="http://schemas.microsoft.com/office/powerpoint/2010/main" val="2235289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D0BE8-5E1D-45E0-9601-2D731949AF43}"/>
              </a:ext>
            </a:extLst>
          </p:cNvPr>
          <p:cNvSpPr>
            <a:spLocks noGrp="1"/>
          </p:cNvSpPr>
          <p:nvPr>
            <p:ph type="title"/>
          </p:nvPr>
        </p:nvSpPr>
        <p:spPr>
          <a:xfrm>
            <a:off x="273698" y="134679"/>
            <a:ext cx="9486122" cy="855224"/>
          </a:xfrm>
        </p:spPr>
        <p:txBody>
          <a:bodyPr anchor="ctr">
            <a:normAutofit/>
          </a:bodyPr>
          <a:lstStyle/>
          <a:p>
            <a:r>
              <a:rPr lang="en-GB" b="1" dirty="0"/>
              <a:t>UKCCRA3 Ten principles of good adaptation</a:t>
            </a:r>
          </a:p>
        </p:txBody>
      </p:sp>
      <p:pic>
        <p:nvPicPr>
          <p:cNvPr id="5" name="Picture 4">
            <a:extLst>
              <a:ext uri="{FF2B5EF4-FFF2-40B4-BE49-F238E27FC236}">
                <a16:creationId xmlns:a16="http://schemas.microsoft.com/office/drawing/2014/main" id="{7858FE6D-4074-45A2-8D6E-EADDDF6072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41755" y="1190342"/>
            <a:ext cx="7518065" cy="5168670"/>
          </a:xfrm>
          <a:prstGeom prst="rect">
            <a:avLst/>
          </a:prstGeom>
        </p:spPr>
      </p:pic>
    </p:spTree>
    <p:extLst>
      <p:ext uri="{BB962C8B-B14F-4D97-AF65-F5344CB8AC3E}">
        <p14:creationId xmlns:p14="http://schemas.microsoft.com/office/powerpoint/2010/main" val="2490683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3E154B-AEF3-4EC8-961A-72664F796F99}"/>
              </a:ext>
            </a:extLst>
          </p:cNvPr>
          <p:cNvPicPr>
            <a:picLocks noChangeAspect="1"/>
          </p:cNvPicPr>
          <p:nvPr/>
        </p:nvPicPr>
        <p:blipFill>
          <a:blip r:embed="rId3"/>
          <a:stretch>
            <a:fillRect/>
          </a:stretch>
        </p:blipFill>
        <p:spPr>
          <a:xfrm>
            <a:off x="10002605" y="5452660"/>
            <a:ext cx="2182557" cy="1322947"/>
          </a:xfrm>
          <a:prstGeom prst="rect">
            <a:avLst/>
          </a:prstGeom>
        </p:spPr>
      </p:pic>
      <p:pic>
        <p:nvPicPr>
          <p:cNvPr id="9" name="Picture 8">
            <a:extLst>
              <a:ext uri="{FF2B5EF4-FFF2-40B4-BE49-F238E27FC236}">
                <a16:creationId xmlns:a16="http://schemas.microsoft.com/office/drawing/2014/main" id="{A74C15A6-7DE5-431D-AC29-D786A9FDB1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04116" y="2529762"/>
            <a:ext cx="2743438" cy="1798476"/>
          </a:xfrm>
          <a:prstGeom prst="rect">
            <a:avLst/>
          </a:prstGeom>
        </p:spPr>
      </p:pic>
      <p:sp>
        <p:nvSpPr>
          <p:cNvPr id="3" name="Title 2">
            <a:extLst>
              <a:ext uri="{FF2B5EF4-FFF2-40B4-BE49-F238E27FC236}">
                <a16:creationId xmlns:a16="http://schemas.microsoft.com/office/drawing/2014/main" id="{BC9D67CD-0CB6-4A2B-9A21-277A9C308132}"/>
              </a:ext>
            </a:extLst>
          </p:cNvPr>
          <p:cNvSpPr>
            <a:spLocks noGrp="1"/>
          </p:cNvSpPr>
          <p:nvPr>
            <p:ph type="title"/>
          </p:nvPr>
        </p:nvSpPr>
        <p:spPr/>
        <p:txBody>
          <a:bodyPr/>
          <a:lstStyle/>
          <a:p>
            <a:r>
              <a:rPr lang="en-GB" b="1" dirty="0"/>
              <a:t>Basics of good adaptation</a:t>
            </a:r>
          </a:p>
        </p:txBody>
      </p:sp>
      <p:sp>
        <p:nvSpPr>
          <p:cNvPr id="7" name="Content Placeholder 2">
            <a:extLst>
              <a:ext uri="{FF2B5EF4-FFF2-40B4-BE49-F238E27FC236}">
                <a16:creationId xmlns:a16="http://schemas.microsoft.com/office/drawing/2014/main" id="{B900694E-76CF-411C-8157-A664D7E0459F}"/>
              </a:ext>
            </a:extLst>
          </p:cNvPr>
          <p:cNvSpPr>
            <a:spLocks noGrp="1"/>
          </p:cNvSpPr>
          <p:nvPr>
            <p:ph idx="1"/>
          </p:nvPr>
        </p:nvSpPr>
        <p:spPr>
          <a:xfrm>
            <a:off x="421105" y="1215026"/>
            <a:ext cx="11161295" cy="5185774"/>
          </a:xfrm>
        </p:spPr>
        <p:txBody>
          <a:bodyPr>
            <a:normAutofit fontScale="47500" lnSpcReduction="20000"/>
          </a:bodyPr>
          <a:lstStyle/>
          <a:p>
            <a:r>
              <a:rPr lang="en-GB" sz="4600" b="1" dirty="0"/>
              <a:t>Common sense NOT rocket science </a:t>
            </a:r>
          </a:p>
          <a:p>
            <a:pPr lvl="1"/>
            <a:r>
              <a:rPr lang="en-GB" sz="3800" dirty="0"/>
              <a:t>Not one size fits all – location specific, industry specific, individual specific</a:t>
            </a:r>
          </a:p>
          <a:p>
            <a:pPr lvl="1"/>
            <a:r>
              <a:rPr lang="en-GB" sz="3800" dirty="0"/>
              <a:t>Difficult to retrofit</a:t>
            </a:r>
          </a:p>
          <a:p>
            <a:r>
              <a:rPr lang="en-GB" sz="4600" b="1" dirty="0"/>
              <a:t>Go for win-wins</a:t>
            </a:r>
          </a:p>
          <a:p>
            <a:pPr lvl="1"/>
            <a:r>
              <a:rPr lang="en-GB" sz="3800" dirty="0"/>
              <a:t>Flexible solutions that can cope with a range of different climate extremes</a:t>
            </a:r>
          </a:p>
          <a:p>
            <a:pPr lvl="1"/>
            <a:r>
              <a:rPr lang="en-GB" sz="3800" dirty="0"/>
              <a:t>Choose solutions which help tackle other problems too</a:t>
            </a:r>
          </a:p>
          <a:p>
            <a:pPr lvl="1"/>
            <a:r>
              <a:rPr lang="en-GB" sz="3800" dirty="0"/>
              <a:t>Avoid adaptation choices that increase GHG emissions</a:t>
            </a:r>
          </a:p>
          <a:p>
            <a:pPr lvl="1"/>
            <a:r>
              <a:rPr lang="en-GB" sz="3800" dirty="0"/>
              <a:t>Systems should fail to safety not fail to risk</a:t>
            </a:r>
          </a:p>
          <a:p>
            <a:r>
              <a:rPr lang="en-GB" sz="4600" b="1" dirty="0"/>
              <a:t>Redundancy / spare capacity in supply chains, infrastructure etc</a:t>
            </a:r>
          </a:p>
          <a:p>
            <a:r>
              <a:rPr lang="en-GB" sz="4600" b="1" dirty="0"/>
              <a:t>Develop contingency plans (and supplies) BEFORE problems arise</a:t>
            </a:r>
          </a:p>
          <a:p>
            <a:pPr lvl="1"/>
            <a:r>
              <a:rPr lang="en-GB" sz="3800" dirty="0"/>
              <a:t>Involve upstream / downstream bodies in emergency preparedness exercises</a:t>
            </a:r>
          </a:p>
          <a:p>
            <a:r>
              <a:rPr lang="en-GB" sz="4600" b="1" dirty="0"/>
              <a:t>Learn from experience, solutions need to evolve</a:t>
            </a:r>
            <a:r>
              <a:rPr lang="en-GB" sz="4600" dirty="0"/>
              <a:t>:</a:t>
            </a:r>
          </a:p>
          <a:p>
            <a:pPr lvl="1"/>
            <a:r>
              <a:rPr lang="en-GB" sz="3800" dirty="0"/>
              <a:t>Evaluate adaptation actions to see how they fared. What could be improved?</a:t>
            </a:r>
          </a:p>
          <a:p>
            <a:r>
              <a:rPr lang="en-GB" sz="4600" b="1" dirty="0"/>
              <a:t>Be led by the science and </a:t>
            </a:r>
            <a:r>
              <a:rPr lang="en-GB" sz="4600" b="1" u="sng" dirty="0"/>
              <a:t>use</a:t>
            </a:r>
            <a:r>
              <a:rPr lang="en-GB" sz="4600" b="1" dirty="0"/>
              <a:t> weather warnings</a:t>
            </a:r>
          </a:p>
          <a:p>
            <a:pPr lvl="1"/>
            <a:r>
              <a:rPr lang="en-GB" sz="3800" dirty="0"/>
              <a:t>Precautionary principle - build in lots of ‘headroom’ - assume the reasonable worst case </a:t>
            </a:r>
          </a:p>
          <a:p>
            <a:pPr lvl="1"/>
            <a:r>
              <a:rPr lang="en-GB" sz="3800" dirty="0"/>
              <a:t>Don’t assume that supporting infrastructure can’t fail just because it has coped before</a:t>
            </a:r>
          </a:p>
        </p:txBody>
      </p:sp>
      <p:pic>
        <p:nvPicPr>
          <p:cNvPr id="5" name="Picture 4">
            <a:extLst>
              <a:ext uri="{FF2B5EF4-FFF2-40B4-BE49-F238E27FC236}">
                <a16:creationId xmlns:a16="http://schemas.microsoft.com/office/drawing/2014/main" id="{9EEB1C89-8486-4596-B575-BDBC11560B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09295" y="1215026"/>
            <a:ext cx="1969179" cy="1322947"/>
          </a:xfrm>
          <a:prstGeom prst="rect">
            <a:avLst/>
          </a:prstGeom>
        </p:spPr>
      </p:pic>
      <p:pic>
        <p:nvPicPr>
          <p:cNvPr id="8" name="Picture 7">
            <a:extLst>
              <a:ext uri="{FF2B5EF4-FFF2-40B4-BE49-F238E27FC236}">
                <a16:creationId xmlns:a16="http://schemas.microsoft.com/office/drawing/2014/main" id="{70A277F9-7021-4320-BC48-458C5E0324C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230220">
            <a:off x="8341022" y="951177"/>
            <a:ext cx="1850282" cy="1683757"/>
          </a:xfrm>
          <a:prstGeom prst="rect">
            <a:avLst/>
          </a:prstGeom>
          <a:ln w="12700">
            <a:solidFill>
              <a:schemeClr val="bg1">
                <a:lumMod val="65000"/>
              </a:schemeClr>
            </a:solidFill>
          </a:ln>
          <a:effectLst>
            <a:outerShdw blurRad="50800" dist="63500" dir="8100000" algn="tr" rotWithShape="0">
              <a:prstClr val="black">
                <a:alpha val="40000"/>
              </a:prstClr>
            </a:outerShdw>
          </a:effectLst>
        </p:spPr>
      </p:pic>
      <p:pic>
        <p:nvPicPr>
          <p:cNvPr id="11" name="Picture 10">
            <a:extLst>
              <a:ext uri="{FF2B5EF4-FFF2-40B4-BE49-F238E27FC236}">
                <a16:creationId xmlns:a16="http://schemas.microsoft.com/office/drawing/2014/main" id="{65B1A188-6458-4B7C-9397-7CC93819A79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76339" y="4124252"/>
            <a:ext cx="1769949" cy="1327462"/>
          </a:xfrm>
          <a:prstGeom prst="rect">
            <a:avLst/>
          </a:prstGeom>
        </p:spPr>
      </p:pic>
      <p:pic>
        <p:nvPicPr>
          <p:cNvPr id="13" name="Picture 12">
            <a:extLst>
              <a:ext uri="{FF2B5EF4-FFF2-40B4-BE49-F238E27FC236}">
                <a16:creationId xmlns:a16="http://schemas.microsoft.com/office/drawing/2014/main" id="{205FBBBA-6621-498E-8FD4-339BDC53E83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065242" y="3804030"/>
            <a:ext cx="1291268" cy="1443698"/>
          </a:xfrm>
          <a:prstGeom prst="rect">
            <a:avLst/>
          </a:prstGeom>
        </p:spPr>
      </p:pic>
    </p:spTree>
    <p:extLst>
      <p:ext uri="{BB962C8B-B14F-4D97-AF65-F5344CB8AC3E}">
        <p14:creationId xmlns:p14="http://schemas.microsoft.com/office/powerpoint/2010/main" val="48396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90F6E6-732F-4640-90C1-D2DE38628BA7}"/>
              </a:ext>
            </a:extLst>
          </p:cNvPr>
          <p:cNvSpPr>
            <a:spLocks noGrp="1"/>
          </p:cNvSpPr>
          <p:nvPr>
            <p:ph type="title"/>
          </p:nvPr>
        </p:nvSpPr>
        <p:spPr>
          <a:xfrm>
            <a:off x="273698" y="134679"/>
            <a:ext cx="9486122" cy="855224"/>
          </a:xfrm>
        </p:spPr>
        <p:txBody>
          <a:bodyPr anchor="ctr">
            <a:normAutofit/>
          </a:bodyPr>
          <a:lstStyle/>
          <a:p>
            <a:r>
              <a:rPr lang="en-GB" dirty="0"/>
              <a:t>What does good look like? </a:t>
            </a:r>
          </a:p>
        </p:txBody>
      </p:sp>
      <p:sp>
        <p:nvSpPr>
          <p:cNvPr id="6" name="Content Placeholder 1">
            <a:extLst>
              <a:ext uri="{FF2B5EF4-FFF2-40B4-BE49-F238E27FC236}">
                <a16:creationId xmlns:a16="http://schemas.microsoft.com/office/drawing/2014/main" id="{945518F4-F31A-4C1A-A971-676429A1F4CC}"/>
              </a:ext>
            </a:extLst>
          </p:cNvPr>
          <p:cNvSpPr>
            <a:spLocks noGrp="1"/>
          </p:cNvSpPr>
          <p:nvPr>
            <p:ph idx="1"/>
          </p:nvPr>
        </p:nvSpPr>
        <p:spPr>
          <a:xfrm>
            <a:off x="609600" y="2924909"/>
            <a:ext cx="10972800" cy="4697962"/>
          </a:xfrm>
        </p:spPr>
        <p:txBody>
          <a:bodyPr>
            <a:normAutofit/>
          </a:bodyPr>
          <a:lstStyle/>
          <a:p>
            <a:pPr marL="0" indent="0">
              <a:buNone/>
            </a:pPr>
            <a:r>
              <a:rPr lang="en-GB" dirty="0"/>
              <a:t>Examples of adaptation solutions for different workplace settings…</a:t>
            </a:r>
          </a:p>
        </p:txBody>
      </p:sp>
    </p:spTree>
    <p:extLst>
      <p:ext uri="{BB962C8B-B14F-4D97-AF65-F5344CB8AC3E}">
        <p14:creationId xmlns:p14="http://schemas.microsoft.com/office/powerpoint/2010/main" val="3775928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D5C0A-9DE7-49CE-90AC-C796B75D3716}"/>
              </a:ext>
            </a:extLst>
          </p:cNvPr>
          <p:cNvSpPr>
            <a:spLocks noGrp="1"/>
          </p:cNvSpPr>
          <p:nvPr>
            <p:ph type="title"/>
          </p:nvPr>
        </p:nvSpPr>
        <p:spPr/>
        <p:txBody>
          <a:bodyPr/>
          <a:lstStyle/>
          <a:p>
            <a:r>
              <a:rPr lang="en-GB" b="1" dirty="0"/>
              <a:t>Resilience for workers who travel</a:t>
            </a:r>
            <a:endParaRPr lang="en-GB" dirty="0"/>
          </a:p>
        </p:txBody>
      </p:sp>
      <p:pic>
        <p:nvPicPr>
          <p:cNvPr id="4" name="Picture 3">
            <a:extLst>
              <a:ext uri="{FF2B5EF4-FFF2-40B4-BE49-F238E27FC236}">
                <a16:creationId xmlns:a16="http://schemas.microsoft.com/office/drawing/2014/main" id="{9D40E059-C73E-4DCA-BF95-8124AA0AD4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3901" y="2446402"/>
            <a:ext cx="3624197" cy="2416131"/>
          </a:xfrm>
          <a:prstGeom prst="rect">
            <a:avLst/>
          </a:prstGeom>
        </p:spPr>
      </p:pic>
      <p:sp>
        <p:nvSpPr>
          <p:cNvPr id="5" name="Content Placeholder 2">
            <a:extLst>
              <a:ext uri="{FF2B5EF4-FFF2-40B4-BE49-F238E27FC236}">
                <a16:creationId xmlns:a16="http://schemas.microsoft.com/office/drawing/2014/main" id="{D7A87166-54A0-4100-BB4B-B1D8A7B271A6}"/>
              </a:ext>
            </a:extLst>
          </p:cNvPr>
          <p:cNvSpPr txBox="1">
            <a:spLocks/>
          </p:cNvSpPr>
          <p:nvPr/>
        </p:nvSpPr>
        <p:spPr>
          <a:xfrm>
            <a:off x="-391438" y="1211919"/>
            <a:ext cx="3233900" cy="11462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000" kern="1200">
                <a:solidFill>
                  <a:srgbClr val="59777D"/>
                </a:solidFill>
                <a:latin typeface="+mn-lt"/>
                <a:ea typeface="+mn-ea"/>
                <a:cs typeface="+mn-cs"/>
              </a:defRPr>
            </a:lvl1pPr>
            <a:lvl2pPr marL="742950" indent="-285750" algn="l" defTabSz="457200" rtl="0" eaLnBrk="1" latinLnBrk="0" hangingPunct="1">
              <a:spcBef>
                <a:spcPct val="20000"/>
              </a:spcBef>
              <a:buFont typeface="Arial"/>
              <a:buChar char="–"/>
              <a:defRPr sz="2700" b="0" kern="1200">
                <a:solidFill>
                  <a:srgbClr val="59777D"/>
                </a:solidFill>
                <a:latin typeface="+mn-lt"/>
                <a:ea typeface="+mn-ea"/>
                <a:cs typeface="+mn-cs"/>
              </a:defRPr>
            </a:lvl2pPr>
            <a:lvl3pPr marL="1143000" indent="-228600" algn="l" defTabSz="457200" rtl="0" eaLnBrk="1" latinLnBrk="0" hangingPunct="1">
              <a:spcBef>
                <a:spcPct val="20000"/>
              </a:spcBef>
              <a:buFont typeface="Arial"/>
              <a:buChar char="•"/>
              <a:defRPr sz="2400" b="0" kern="1200">
                <a:solidFill>
                  <a:srgbClr val="59777D"/>
                </a:solidFill>
                <a:latin typeface="+mn-lt"/>
                <a:ea typeface="+mn-ea"/>
                <a:cs typeface="+mn-cs"/>
              </a:defRPr>
            </a:lvl3pPr>
            <a:lvl4pPr marL="1600200" indent="-228600" algn="l" defTabSz="457200" rtl="0" eaLnBrk="1" latinLnBrk="0" hangingPunct="1">
              <a:spcBef>
                <a:spcPct val="20000"/>
              </a:spcBef>
              <a:buFont typeface="Arial"/>
              <a:buChar char="–"/>
              <a:defRPr sz="2000" b="0" kern="1200">
                <a:solidFill>
                  <a:srgbClr val="59777D"/>
                </a:solidFill>
                <a:latin typeface="+mn-lt"/>
                <a:ea typeface="+mn-ea"/>
                <a:cs typeface="+mn-cs"/>
              </a:defRPr>
            </a:lvl4pPr>
            <a:lvl5pPr marL="2057400" indent="-228600" algn="l" defTabSz="457200" rtl="0" eaLnBrk="1" latinLnBrk="0" hangingPunct="1">
              <a:spcBef>
                <a:spcPct val="20000"/>
              </a:spcBef>
              <a:buFont typeface="Arial"/>
              <a:buChar char="»"/>
              <a:defRPr sz="2000" b="0" kern="1200">
                <a:solidFill>
                  <a:srgbClr val="5977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buNone/>
            </a:pPr>
            <a:r>
              <a:rPr lang="en-GB" sz="2200" dirty="0">
                <a:latin typeface="Calibri" panose="020F0502020204030204" pitchFamily="34" charset="0"/>
                <a:ea typeface="Cambria" panose="02040503050406030204" pitchFamily="18" charset="0"/>
              </a:rPr>
              <a:t>Involve staff in regular business continuity exercises</a:t>
            </a:r>
          </a:p>
        </p:txBody>
      </p:sp>
      <p:sp>
        <p:nvSpPr>
          <p:cNvPr id="6" name="TextBox 5">
            <a:extLst>
              <a:ext uri="{FF2B5EF4-FFF2-40B4-BE49-F238E27FC236}">
                <a16:creationId xmlns:a16="http://schemas.microsoft.com/office/drawing/2014/main" id="{6230F711-9501-4D55-BD79-AC7A017D2DBD}"/>
              </a:ext>
            </a:extLst>
          </p:cNvPr>
          <p:cNvSpPr txBox="1"/>
          <p:nvPr/>
        </p:nvSpPr>
        <p:spPr>
          <a:xfrm>
            <a:off x="2962017" y="1231038"/>
            <a:ext cx="4109483" cy="1107996"/>
          </a:xfrm>
          <a:prstGeom prst="rect">
            <a:avLst/>
          </a:prstGeom>
          <a:noFill/>
        </p:spPr>
        <p:txBody>
          <a:bodyPr wrap="square">
            <a:spAutoFit/>
          </a:bodyPr>
          <a:lstStyle/>
          <a:p>
            <a:pPr algn="ctr"/>
            <a:r>
              <a:rPr lang="en-GB" sz="2200" dirty="0">
                <a:solidFill>
                  <a:schemeClr val="accent5">
                    <a:lumMod val="50000"/>
                  </a:schemeClr>
                </a:solidFill>
                <a:ea typeface="MS PGothic" pitchFamily="34" charset="-128"/>
              </a:rPr>
              <a:t>Climate is changing fast, workplace protections need to be reviewed regularly</a:t>
            </a:r>
          </a:p>
        </p:txBody>
      </p:sp>
      <p:sp>
        <p:nvSpPr>
          <p:cNvPr id="7" name="TextBox 6">
            <a:extLst>
              <a:ext uri="{FF2B5EF4-FFF2-40B4-BE49-F238E27FC236}">
                <a16:creationId xmlns:a16="http://schemas.microsoft.com/office/drawing/2014/main" id="{DA2AAB15-564A-4D1E-89E8-BB9AF8504CD0}"/>
              </a:ext>
            </a:extLst>
          </p:cNvPr>
          <p:cNvSpPr txBox="1"/>
          <p:nvPr/>
        </p:nvSpPr>
        <p:spPr>
          <a:xfrm>
            <a:off x="7071500" y="1123670"/>
            <a:ext cx="3233899" cy="430887"/>
          </a:xfrm>
          <a:prstGeom prst="rect">
            <a:avLst/>
          </a:prstGeom>
          <a:noFill/>
        </p:spPr>
        <p:txBody>
          <a:bodyPr wrap="square">
            <a:spAutoFit/>
          </a:bodyPr>
          <a:lstStyle/>
          <a:p>
            <a:pPr algn="ctr"/>
            <a:r>
              <a:rPr lang="en-GB" sz="2200" dirty="0">
                <a:solidFill>
                  <a:schemeClr val="accent5">
                    <a:lumMod val="50000"/>
                  </a:schemeClr>
                </a:solidFill>
                <a:ea typeface="MS PGothic" pitchFamily="34" charset="-128"/>
              </a:rPr>
              <a:t>Use weather data to plan</a:t>
            </a:r>
          </a:p>
        </p:txBody>
      </p:sp>
      <p:sp>
        <p:nvSpPr>
          <p:cNvPr id="8" name="TextBox 7">
            <a:extLst>
              <a:ext uri="{FF2B5EF4-FFF2-40B4-BE49-F238E27FC236}">
                <a16:creationId xmlns:a16="http://schemas.microsoft.com/office/drawing/2014/main" id="{5F40924D-2C96-40D9-B51F-204ED06B5880}"/>
              </a:ext>
            </a:extLst>
          </p:cNvPr>
          <p:cNvSpPr txBox="1"/>
          <p:nvPr/>
        </p:nvSpPr>
        <p:spPr>
          <a:xfrm>
            <a:off x="7659407" y="1696349"/>
            <a:ext cx="2139862" cy="769441"/>
          </a:xfrm>
          <a:prstGeom prst="rect">
            <a:avLst/>
          </a:prstGeom>
          <a:noFill/>
        </p:spPr>
        <p:txBody>
          <a:bodyPr wrap="square">
            <a:spAutoFit/>
          </a:bodyPr>
          <a:lstStyle/>
          <a:p>
            <a:pPr algn="ctr"/>
            <a:r>
              <a:rPr lang="en-GB" sz="2200" dirty="0">
                <a:solidFill>
                  <a:schemeClr val="accent5">
                    <a:lumMod val="50000"/>
                  </a:schemeClr>
                </a:solidFill>
                <a:ea typeface="MS PGothic" pitchFamily="34" charset="-128"/>
              </a:rPr>
              <a:t>Longer rest breaks</a:t>
            </a:r>
          </a:p>
        </p:txBody>
      </p:sp>
      <p:sp>
        <p:nvSpPr>
          <p:cNvPr id="9" name="TextBox 8">
            <a:extLst>
              <a:ext uri="{FF2B5EF4-FFF2-40B4-BE49-F238E27FC236}">
                <a16:creationId xmlns:a16="http://schemas.microsoft.com/office/drawing/2014/main" id="{07AC04A5-E011-4A30-8E2C-866C281EFC0D}"/>
              </a:ext>
            </a:extLst>
          </p:cNvPr>
          <p:cNvSpPr txBox="1"/>
          <p:nvPr/>
        </p:nvSpPr>
        <p:spPr>
          <a:xfrm>
            <a:off x="9483106" y="1554557"/>
            <a:ext cx="2820400" cy="1107996"/>
          </a:xfrm>
          <a:prstGeom prst="rect">
            <a:avLst/>
          </a:prstGeom>
          <a:noFill/>
        </p:spPr>
        <p:txBody>
          <a:bodyPr wrap="square">
            <a:spAutoFit/>
          </a:bodyPr>
          <a:lstStyle/>
          <a:p>
            <a:pPr algn="ctr"/>
            <a:r>
              <a:rPr lang="en-GB" sz="2200" dirty="0">
                <a:solidFill>
                  <a:schemeClr val="accent5">
                    <a:lumMod val="50000"/>
                  </a:schemeClr>
                </a:solidFill>
                <a:ea typeface="MS PGothic" pitchFamily="34" charset="-128"/>
              </a:rPr>
              <a:t>PPE / uniform that reflects seasonal extremes</a:t>
            </a:r>
            <a:endParaRPr lang="en-GB" sz="2200" dirty="0"/>
          </a:p>
        </p:txBody>
      </p:sp>
      <p:sp>
        <p:nvSpPr>
          <p:cNvPr id="10" name="TextBox 9">
            <a:extLst>
              <a:ext uri="{FF2B5EF4-FFF2-40B4-BE49-F238E27FC236}">
                <a16:creationId xmlns:a16="http://schemas.microsoft.com/office/drawing/2014/main" id="{54ACFC44-E99A-4F7E-B6BF-37A086CF291F}"/>
              </a:ext>
            </a:extLst>
          </p:cNvPr>
          <p:cNvSpPr txBox="1"/>
          <p:nvPr/>
        </p:nvSpPr>
        <p:spPr>
          <a:xfrm>
            <a:off x="8204547" y="2610144"/>
            <a:ext cx="3759853" cy="1107996"/>
          </a:xfrm>
          <a:prstGeom prst="rect">
            <a:avLst/>
          </a:prstGeom>
          <a:noFill/>
        </p:spPr>
        <p:txBody>
          <a:bodyPr wrap="square">
            <a:spAutoFit/>
          </a:bodyPr>
          <a:lstStyle/>
          <a:p>
            <a:pPr algn="ctr"/>
            <a:r>
              <a:rPr lang="en-GB" sz="2200" dirty="0">
                <a:solidFill>
                  <a:schemeClr val="accent5">
                    <a:lumMod val="50000"/>
                  </a:schemeClr>
                </a:solidFill>
                <a:ea typeface="MS PGothic" pitchFamily="34" charset="-128"/>
              </a:rPr>
              <a:t>Alternative travel plans including options to safely extract workers</a:t>
            </a:r>
            <a:endParaRPr lang="en-GB" sz="2200" dirty="0"/>
          </a:p>
        </p:txBody>
      </p:sp>
      <p:sp>
        <p:nvSpPr>
          <p:cNvPr id="11" name="Content Placeholder 2">
            <a:extLst>
              <a:ext uri="{FF2B5EF4-FFF2-40B4-BE49-F238E27FC236}">
                <a16:creationId xmlns:a16="http://schemas.microsoft.com/office/drawing/2014/main" id="{F3A09DD9-B62E-49EB-B5E7-899F11EA351B}"/>
              </a:ext>
            </a:extLst>
          </p:cNvPr>
          <p:cNvSpPr txBox="1">
            <a:spLocks/>
          </p:cNvSpPr>
          <p:nvPr/>
        </p:nvSpPr>
        <p:spPr>
          <a:xfrm>
            <a:off x="8000501" y="3868474"/>
            <a:ext cx="3722105" cy="11462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000" kern="1200">
                <a:solidFill>
                  <a:srgbClr val="59777D"/>
                </a:solidFill>
                <a:latin typeface="+mn-lt"/>
                <a:ea typeface="+mn-ea"/>
                <a:cs typeface="+mn-cs"/>
              </a:defRPr>
            </a:lvl1pPr>
            <a:lvl2pPr marL="742950" indent="-285750" algn="l" defTabSz="457200" rtl="0" eaLnBrk="1" latinLnBrk="0" hangingPunct="1">
              <a:spcBef>
                <a:spcPct val="20000"/>
              </a:spcBef>
              <a:buFont typeface="Arial"/>
              <a:buChar char="–"/>
              <a:defRPr sz="2700" b="0" kern="1200">
                <a:solidFill>
                  <a:srgbClr val="59777D"/>
                </a:solidFill>
                <a:latin typeface="+mn-lt"/>
                <a:ea typeface="+mn-ea"/>
                <a:cs typeface="+mn-cs"/>
              </a:defRPr>
            </a:lvl2pPr>
            <a:lvl3pPr marL="1143000" indent="-228600" algn="l" defTabSz="457200" rtl="0" eaLnBrk="1" latinLnBrk="0" hangingPunct="1">
              <a:spcBef>
                <a:spcPct val="20000"/>
              </a:spcBef>
              <a:buFont typeface="Arial"/>
              <a:buChar char="•"/>
              <a:defRPr sz="2400" b="0" kern="1200">
                <a:solidFill>
                  <a:srgbClr val="59777D"/>
                </a:solidFill>
                <a:latin typeface="+mn-lt"/>
                <a:ea typeface="+mn-ea"/>
                <a:cs typeface="+mn-cs"/>
              </a:defRPr>
            </a:lvl3pPr>
            <a:lvl4pPr marL="1600200" indent="-228600" algn="l" defTabSz="457200" rtl="0" eaLnBrk="1" latinLnBrk="0" hangingPunct="1">
              <a:spcBef>
                <a:spcPct val="20000"/>
              </a:spcBef>
              <a:buFont typeface="Arial"/>
              <a:buChar char="–"/>
              <a:defRPr sz="2000" b="0" kern="1200">
                <a:solidFill>
                  <a:srgbClr val="59777D"/>
                </a:solidFill>
                <a:latin typeface="+mn-lt"/>
                <a:ea typeface="+mn-ea"/>
                <a:cs typeface="+mn-cs"/>
              </a:defRPr>
            </a:lvl4pPr>
            <a:lvl5pPr marL="2057400" indent="-228600" algn="l" defTabSz="457200" rtl="0" eaLnBrk="1" latinLnBrk="0" hangingPunct="1">
              <a:spcBef>
                <a:spcPct val="20000"/>
              </a:spcBef>
              <a:buFont typeface="Arial"/>
              <a:buChar char="»"/>
              <a:defRPr sz="2000" b="0" kern="1200">
                <a:solidFill>
                  <a:srgbClr val="5977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buNone/>
            </a:pPr>
            <a:r>
              <a:rPr lang="en-GB" sz="2200" dirty="0">
                <a:latin typeface="Calibri" panose="020F0502020204030204" pitchFamily="34" charset="0"/>
                <a:ea typeface="Cambria" panose="02040503050406030204" pitchFamily="18" charset="0"/>
              </a:rPr>
              <a:t>Business continuity plans for extremes</a:t>
            </a:r>
          </a:p>
        </p:txBody>
      </p:sp>
      <p:sp>
        <p:nvSpPr>
          <p:cNvPr id="13" name="Content Placeholder 2">
            <a:extLst>
              <a:ext uri="{FF2B5EF4-FFF2-40B4-BE49-F238E27FC236}">
                <a16:creationId xmlns:a16="http://schemas.microsoft.com/office/drawing/2014/main" id="{FCF4D377-3DB9-4755-88A8-FFC32DE14A06}"/>
              </a:ext>
            </a:extLst>
          </p:cNvPr>
          <p:cNvSpPr txBox="1">
            <a:spLocks/>
          </p:cNvSpPr>
          <p:nvPr/>
        </p:nvSpPr>
        <p:spPr>
          <a:xfrm>
            <a:off x="8242295" y="4773727"/>
            <a:ext cx="3722105" cy="114623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000" kern="1200">
                <a:solidFill>
                  <a:srgbClr val="59777D"/>
                </a:solidFill>
                <a:latin typeface="+mn-lt"/>
                <a:ea typeface="+mn-ea"/>
                <a:cs typeface="+mn-cs"/>
              </a:defRPr>
            </a:lvl1pPr>
            <a:lvl2pPr marL="742950" indent="-285750" algn="l" defTabSz="457200" rtl="0" eaLnBrk="1" latinLnBrk="0" hangingPunct="1">
              <a:spcBef>
                <a:spcPct val="20000"/>
              </a:spcBef>
              <a:buFont typeface="Arial"/>
              <a:buChar char="–"/>
              <a:defRPr sz="2700" b="0" kern="1200">
                <a:solidFill>
                  <a:srgbClr val="59777D"/>
                </a:solidFill>
                <a:latin typeface="+mn-lt"/>
                <a:ea typeface="+mn-ea"/>
                <a:cs typeface="+mn-cs"/>
              </a:defRPr>
            </a:lvl2pPr>
            <a:lvl3pPr marL="1143000" indent="-228600" algn="l" defTabSz="457200" rtl="0" eaLnBrk="1" latinLnBrk="0" hangingPunct="1">
              <a:spcBef>
                <a:spcPct val="20000"/>
              </a:spcBef>
              <a:buFont typeface="Arial"/>
              <a:buChar char="•"/>
              <a:defRPr sz="2400" b="0" kern="1200">
                <a:solidFill>
                  <a:srgbClr val="59777D"/>
                </a:solidFill>
                <a:latin typeface="+mn-lt"/>
                <a:ea typeface="+mn-ea"/>
                <a:cs typeface="+mn-cs"/>
              </a:defRPr>
            </a:lvl3pPr>
            <a:lvl4pPr marL="1600200" indent="-228600" algn="l" defTabSz="457200" rtl="0" eaLnBrk="1" latinLnBrk="0" hangingPunct="1">
              <a:spcBef>
                <a:spcPct val="20000"/>
              </a:spcBef>
              <a:buFont typeface="Arial"/>
              <a:buChar char="–"/>
              <a:defRPr sz="2000" b="0" kern="1200">
                <a:solidFill>
                  <a:srgbClr val="59777D"/>
                </a:solidFill>
                <a:latin typeface="+mn-lt"/>
                <a:ea typeface="+mn-ea"/>
                <a:cs typeface="+mn-cs"/>
              </a:defRPr>
            </a:lvl4pPr>
            <a:lvl5pPr marL="2057400" indent="-228600" algn="l" defTabSz="457200" rtl="0" eaLnBrk="1" latinLnBrk="0" hangingPunct="1">
              <a:spcBef>
                <a:spcPct val="20000"/>
              </a:spcBef>
              <a:buFont typeface="Arial"/>
              <a:buChar char="»"/>
              <a:defRPr sz="2000" b="0" kern="1200">
                <a:solidFill>
                  <a:srgbClr val="5977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buNone/>
            </a:pPr>
            <a:r>
              <a:rPr lang="en-GB" sz="2200" dirty="0">
                <a:latin typeface="Calibri" panose="020F0502020204030204" pitchFamily="34" charset="0"/>
                <a:ea typeface="Cambria" panose="02040503050406030204" pitchFamily="18" charset="0"/>
              </a:rPr>
              <a:t>Climate risk assessment</a:t>
            </a:r>
          </a:p>
        </p:txBody>
      </p:sp>
      <p:sp>
        <p:nvSpPr>
          <p:cNvPr id="14" name="Content Placeholder 2">
            <a:extLst>
              <a:ext uri="{FF2B5EF4-FFF2-40B4-BE49-F238E27FC236}">
                <a16:creationId xmlns:a16="http://schemas.microsoft.com/office/drawing/2014/main" id="{B805CCCC-2675-41ED-AC64-454126068452}"/>
              </a:ext>
            </a:extLst>
          </p:cNvPr>
          <p:cNvSpPr txBox="1">
            <a:spLocks/>
          </p:cNvSpPr>
          <p:nvPr/>
        </p:nvSpPr>
        <p:spPr>
          <a:xfrm>
            <a:off x="8465543" y="5497178"/>
            <a:ext cx="3275608" cy="114623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000" kern="1200">
                <a:solidFill>
                  <a:srgbClr val="59777D"/>
                </a:solidFill>
                <a:latin typeface="+mn-lt"/>
                <a:ea typeface="+mn-ea"/>
                <a:cs typeface="+mn-cs"/>
              </a:defRPr>
            </a:lvl1pPr>
            <a:lvl2pPr marL="742950" indent="-285750" algn="l" defTabSz="457200" rtl="0" eaLnBrk="1" latinLnBrk="0" hangingPunct="1">
              <a:spcBef>
                <a:spcPct val="20000"/>
              </a:spcBef>
              <a:buFont typeface="Arial"/>
              <a:buChar char="–"/>
              <a:defRPr sz="2700" b="0" kern="1200">
                <a:solidFill>
                  <a:srgbClr val="59777D"/>
                </a:solidFill>
                <a:latin typeface="+mn-lt"/>
                <a:ea typeface="+mn-ea"/>
                <a:cs typeface="+mn-cs"/>
              </a:defRPr>
            </a:lvl2pPr>
            <a:lvl3pPr marL="1143000" indent="-228600" algn="l" defTabSz="457200" rtl="0" eaLnBrk="1" latinLnBrk="0" hangingPunct="1">
              <a:spcBef>
                <a:spcPct val="20000"/>
              </a:spcBef>
              <a:buFont typeface="Arial"/>
              <a:buChar char="•"/>
              <a:defRPr sz="2400" b="0" kern="1200">
                <a:solidFill>
                  <a:srgbClr val="59777D"/>
                </a:solidFill>
                <a:latin typeface="+mn-lt"/>
                <a:ea typeface="+mn-ea"/>
                <a:cs typeface="+mn-cs"/>
              </a:defRPr>
            </a:lvl3pPr>
            <a:lvl4pPr marL="1600200" indent="-228600" algn="l" defTabSz="457200" rtl="0" eaLnBrk="1" latinLnBrk="0" hangingPunct="1">
              <a:spcBef>
                <a:spcPct val="20000"/>
              </a:spcBef>
              <a:buFont typeface="Arial"/>
              <a:buChar char="–"/>
              <a:defRPr sz="2000" b="0" kern="1200">
                <a:solidFill>
                  <a:srgbClr val="59777D"/>
                </a:solidFill>
                <a:latin typeface="+mn-lt"/>
                <a:ea typeface="+mn-ea"/>
                <a:cs typeface="+mn-cs"/>
              </a:defRPr>
            </a:lvl4pPr>
            <a:lvl5pPr marL="2057400" indent="-228600" algn="l" defTabSz="457200" rtl="0" eaLnBrk="1" latinLnBrk="0" hangingPunct="1">
              <a:spcBef>
                <a:spcPct val="20000"/>
              </a:spcBef>
              <a:buFont typeface="Arial"/>
              <a:buChar char="»"/>
              <a:defRPr sz="2000" b="0" kern="1200">
                <a:solidFill>
                  <a:srgbClr val="5977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buNone/>
            </a:pPr>
            <a:r>
              <a:rPr lang="en-GB" sz="2200" dirty="0">
                <a:latin typeface="Calibri" panose="020F0502020204030204" pitchFamily="34" charset="0"/>
                <a:ea typeface="Cambria" panose="02040503050406030204" pitchFamily="18" charset="0"/>
              </a:rPr>
              <a:t>Update work statements to consider reasonable worst case</a:t>
            </a:r>
          </a:p>
        </p:txBody>
      </p:sp>
      <p:sp>
        <p:nvSpPr>
          <p:cNvPr id="15" name="Content Placeholder 2">
            <a:extLst>
              <a:ext uri="{FF2B5EF4-FFF2-40B4-BE49-F238E27FC236}">
                <a16:creationId xmlns:a16="http://schemas.microsoft.com/office/drawing/2014/main" id="{A71E6591-F6FF-4E5E-A81F-A8C4A67BDAC1}"/>
              </a:ext>
            </a:extLst>
          </p:cNvPr>
          <p:cNvSpPr txBox="1">
            <a:spLocks/>
          </p:cNvSpPr>
          <p:nvPr/>
        </p:nvSpPr>
        <p:spPr>
          <a:xfrm>
            <a:off x="5732025" y="5145534"/>
            <a:ext cx="2672939" cy="114623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000" kern="1200">
                <a:solidFill>
                  <a:srgbClr val="59777D"/>
                </a:solidFill>
                <a:latin typeface="+mn-lt"/>
                <a:ea typeface="+mn-ea"/>
                <a:cs typeface="+mn-cs"/>
              </a:defRPr>
            </a:lvl1pPr>
            <a:lvl2pPr marL="742950" indent="-285750" algn="l" defTabSz="457200" rtl="0" eaLnBrk="1" latinLnBrk="0" hangingPunct="1">
              <a:spcBef>
                <a:spcPct val="20000"/>
              </a:spcBef>
              <a:buFont typeface="Arial"/>
              <a:buChar char="–"/>
              <a:defRPr sz="2700" b="0" kern="1200">
                <a:solidFill>
                  <a:srgbClr val="59777D"/>
                </a:solidFill>
                <a:latin typeface="+mn-lt"/>
                <a:ea typeface="+mn-ea"/>
                <a:cs typeface="+mn-cs"/>
              </a:defRPr>
            </a:lvl2pPr>
            <a:lvl3pPr marL="1143000" indent="-228600" algn="l" defTabSz="457200" rtl="0" eaLnBrk="1" latinLnBrk="0" hangingPunct="1">
              <a:spcBef>
                <a:spcPct val="20000"/>
              </a:spcBef>
              <a:buFont typeface="Arial"/>
              <a:buChar char="•"/>
              <a:defRPr sz="2400" b="0" kern="1200">
                <a:solidFill>
                  <a:srgbClr val="59777D"/>
                </a:solidFill>
                <a:latin typeface="+mn-lt"/>
                <a:ea typeface="+mn-ea"/>
                <a:cs typeface="+mn-cs"/>
              </a:defRPr>
            </a:lvl3pPr>
            <a:lvl4pPr marL="1600200" indent="-228600" algn="l" defTabSz="457200" rtl="0" eaLnBrk="1" latinLnBrk="0" hangingPunct="1">
              <a:spcBef>
                <a:spcPct val="20000"/>
              </a:spcBef>
              <a:buFont typeface="Arial"/>
              <a:buChar char="–"/>
              <a:defRPr sz="2000" b="0" kern="1200">
                <a:solidFill>
                  <a:srgbClr val="59777D"/>
                </a:solidFill>
                <a:latin typeface="+mn-lt"/>
                <a:ea typeface="+mn-ea"/>
                <a:cs typeface="+mn-cs"/>
              </a:defRPr>
            </a:lvl4pPr>
            <a:lvl5pPr marL="2057400" indent="-228600" algn="l" defTabSz="457200" rtl="0" eaLnBrk="1" latinLnBrk="0" hangingPunct="1">
              <a:spcBef>
                <a:spcPct val="20000"/>
              </a:spcBef>
              <a:buFont typeface="Arial"/>
              <a:buChar char="»"/>
              <a:defRPr sz="2000" b="0" kern="1200">
                <a:solidFill>
                  <a:srgbClr val="5977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buNone/>
            </a:pPr>
            <a:r>
              <a:rPr lang="en-GB" sz="2200" dirty="0">
                <a:latin typeface="Calibri" panose="020F0502020204030204" pitchFamily="34" charset="0"/>
                <a:ea typeface="Cambria" panose="02040503050406030204" pitchFamily="18" charset="0"/>
              </a:rPr>
              <a:t>Threshold triggers for suspending travel</a:t>
            </a:r>
          </a:p>
        </p:txBody>
      </p:sp>
      <p:sp>
        <p:nvSpPr>
          <p:cNvPr id="16" name="TextBox 15">
            <a:extLst>
              <a:ext uri="{FF2B5EF4-FFF2-40B4-BE49-F238E27FC236}">
                <a16:creationId xmlns:a16="http://schemas.microsoft.com/office/drawing/2014/main" id="{9A95DDE8-D1D1-42FF-A825-80738F0A7B22}"/>
              </a:ext>
            </a:extLst>
          </p:cNvPr>
          <p:cNvSpPr txBox="1"/>
          <p:nvPr/>
        </p:nvSpPr>
        <p:spPr>
          <a:xfrm>
            <a:off x="2808332" y="5405186"/>
            <a:ext cx="3118285" cy="769441"/>
          </a:xfrm>
          <a:prstGeom prst="rect">
            <a:avLst/>
          </a:prstGeom>
          <a:noFill/>
        </p:spPr>
        <p:txBody>
          <a:bodyPr wrap="square">
            <a:spAutoFit/>
          </a:bodyPr>
          <a:lstStyle/>
          <a:p>
            <a:pPr marL="457200" lvl="1" indent="0" algn="ctr">
              <a:buNone/>
            </a:pPr>
            <a:r>
              <a:rPr lang="en-GB" sz="2200" dirty="0">
                <a:solidFill>
                  <a:srgbClr val="59777D"/>
                </a:solidFill>
                <a:latin typeface="Calibri" panose="020F0502020204030204" pitchFamily="34" charset="0"/>
                <a:ea typeface="Cambria" panose="02040503050406030204" pitchFamily="18" charset="0"/>
              </a:rPr>
              <a:t>Prohibit solo working in extreme conditions</a:t>
            </a:r>
          </a:p>
        </p:txBody>
      </p:sp>
      <p:sp>
        <p:nvSpPr>
          <p:cNvPr id="17" name="Content Placeholder 2">
            <a:extLst>
              <a:ext uri="{FF2B5EF4-FFF2-40B4-BE49-F238E27FC236}">
                <a16:creationId xmlns:a16="http://schemas.microsoft.com/office/drawing/2014/main" id="{991FEA14-52BA-444D-8466-4DE9443B1F11}"/>
              </a:ext>
            </a:extLst>
          </p:cNvPr>
          <p:cNvSpPr txBox="1">
            <a:spLocks/>
          </p:cNvSpPr>
          <p:nvPr/>
        </p:nvSpPr>
        <p:spPr>
          <a:xfrm>
            <a:off x="-273386" y="4923770"/>
            <a:ext cx="3342264" cy="193423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000" kern="1200">
                <a:solidFill>
                  <a:srgbClr val="59777D"/>
                </a:solidFill>
                <a:latin typeface="+mn-lt"/>
                <a:ea typeface="+mn-ea"/>
                <a:cs typeface="+mn-cs"/>
              </a:defRPr>
            </a:lvl1pPr>
            <a:lvl2pPr marL="742950" indent="-285750" algn="l" defTabSz="457200" rtl="0" eaLnBrk="1" latinLnBrk="0" hangingPunct="1">
              <a:spcBef>
                <a:spcPct val="20000"/>
              </a:spcBef>
              <a:buFont typeface="Arial"/>
              <a:buChar char="–"/>
              <a:defRPr sz="2700" b="0" kern="1200">
                <a:solidFill>
                  <a:srgbClr val="59777D"/>
                </a:solidFill>
                <a:latin typeface="+mn-lt"/>
                <a:ea typeface="+mn-ea"/>
                <a:cs typeface="+mn-cs"/>
              </a:defRPr>
            </a:lvl2pPr>
            <a:lvl3pPr marL="1143000" indent="-228600" algn="l" defTabSz="457200" rtl="0" eaLnBrk="1" latinLnBrk="0" hangingPunct="1">
              <a:spcBef>
                <a:spcPct val="20000"/>
              </a:spcBef>
              <a:buFont typeface="Arial"/>
              <a:buChar char="•"/>
              <a:defRPr sz="2400" b="0" kern="1200">
                <a:solidFill>
                  <a:srgbClr val="59777D"/>
                </a:solidFill>
                <a:latin typeface="+mn-lt"/>
                <a:ea typeface="+mn-ea"/>
                <a:cs typeface="+mn-cs"/>
              </a:defRPr>
            </a:lvl3pPr>
            <a:lvl4pPr marL="1600200" indent="-228600" algn="l" defTabSz="457200" rtl="0" eaLnBrk="1" latinLnBrk="0" hangingPunct="1">
              <a:spcBef>
                <a:spcPct val="20000"/>
              </a:spcBef>
              <a:buFont typeface="Arial"/>
              <a:buChar char="–"/>
              <a:defRPr sz="2000" b="0" kern="1200">
                <a:solidFill>
                  <a:srgbClr val="59777D"/>
                </a:solidFill>
                <a:latin typeface="+mn-lt"/>
                <a:ea typeface="+mn-ea"/>
                <a:cs typeface="+mn-cs"/>
              </a:defRPr>
            </a:lvl4pPr>
            <a:lvl5pPr marL="2057400" indent="-228600" algn="l" defTabSz="457200" rtl="0" eaLnBrk="1" latinLnBrk="0" hangingPunct="1">
              <a:spcBef>
                <a:spcPct val="20000"/>
              </a:spcBef>
              <a:buFont typeface="Arial"/>
              <a:buChar char="»"/>
              <a:defRPr sz="2000" b="0" kern="1200">
                <a:solidFill>
                  <a:srgbClr val="5977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buNone/>
            </a:pPr>
            <a:r>
              <a:rPr lang="en-GB" sz="2200" dirty="0">
                <a:latin typeface="Calibri" panose="020F0502020204030204" pitchFamily="34" charset="0"/>
                <a:ea typeface="Cambria" panose="02040503050406030204" pitchFamily="18" charset="0"/>
              </a:rPr>
              <a:t>Feedback mechanism for remote or travelling staff to report risks observed on the frontline</a:t>
            </a:r>
          </a:p>
        </p:txBody>
      </p:sp>
      <p:sp>
        <p:nvSpPr>
          <p:cNvPr id="18" name="TextBox 17">
            <a:extLst>
              <a:ext uri="{FF2B5EF4-FFF2-40B4-BE49-F238E27FC236}">
                <a16:creationId xmlns:a16="http://schemas.microsoft.com/office/drawing/2014/main" id="{10860A3F-3EAD-478E-8D41-5C7B784071CF}"/>
              </a:ext>
            </a:extLst>
          </p:cNvPr>
          <p:cNvSpPr txBox="1"/>
          <p:nvPr/>
        </p:nvSpPr>
        <p:spPr>
          <a:xfrm>
            <a:off x="-391438" y="2509811"/>
            <a:ext cx="4109483" cy="769441"/>
          </a:xfrm>
          <a:prstGeom prst="rect">
            <a:avLst/>
          </a:prstGeom>
          <a:noFill/>
        </p:spPr>
        <p:txBody>
          <a:bodyPr wrap="square">
            <a:spAutoFit/>
          </a:bodyPr>
          <a:lstStyle/>
          <a:p>
            <a:pPr marL="457200" lvl="1" indent="0" algn="ctr">
              <a:buNone/>
            </a:pPr>
            <a:r>
              <a:rPr lang="en-GB" sz="2200" dirty="0">
                <a:solidFill>
                  <a:srgbClr val="59777D"/>
                </a:solidFill>
                <a:latin typeface="Calibri" panose="020F0502020204030204" pitchFamily="34" charset="0"/>
                <a:ea typeface="Cambria" panose="02040503050406030204" pitchFamily="18" charset="0"/>
              </a:rPr>
              <a:t>Build more downtime into travel schedules</a:t>
            </a:r>
          </a:p>
        </p:txBody>
      </p:sp>
      <p:sp>
        <p:nvSpPr>
          <p:cNvPr id="19" name="TextBox 18">
            <a:extLst>
              <a:ext uri="{FF2B5EF4-FFF2-40B4-BE49-F238E27FC236}">
                <a16:creationId xmlns:a16="http://schemas.microsoft.com/office/drawing/2014/main" id="{E2A5D6EF-EB00-4BDB-B218-3BDB88A89E90}"/>
              </a:ext>
            </a:extLst>
          </p:cNvPr>
          <p:cNvSpPr txBox="1"/>
          <p:nvPr/>
        </p:nvSpPr>
        <p:spPr>
          <a:xfrm>
            <a:off x="-273387" y="3580920"/>
            <a:ext cx="4109483" cy="1107996"/>
          </a:xfrm>
          <a:prstGeom prst="rect">
            <a:avLst/>
          </a:prstGeom>
          <a:noFill/>
        </p:spPr>
        <p:txBody>
          <a:bodyPr wrap="square">
            <a:spAutoFit/>
          </a:bodyPr>
          <a:lstStyle/>
          <a:p>
            <a:pPr marL="457200" lvl="1" indent="0" algn="ctr">
              <a:buNone/>
            </a:pPr>
            <a:r>
              <a:rPr lang="en-GB" sz="2200" dirty="0">
                <a:solidFill>
                  <a:srgbClr val="59777D"/>
                </a:solidFill>
                <a:latin typeface="Calibri" panose="020F0502020204030204" pitchFamily="34" charset="0"/>
                <a:ea typeface="Cambria" panose="02040503050406030204" pitchFamily="18" charset="0"/>
              </a:rPr>
              <a:t>Provide emergency travel kit including communications equipment (phone or radio)</a:t>
            </a:r>
          </a:p>
        </p:txBody>
      </p:sp>
    </p:spTree>
    <p:extLst>
      <p:ext uri="{BB962C8B-B14F-4D97-AF65-F5344CB8AC3E}">
        <p14:creationId xmlns:p14="http://schemas.microsoft.com/office/powerpoint/2010/main" val="830317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5506-C9CD-4E1B-87FE-0F267CD24412}"/>
              </a:ext>
            </a:extLst>
          </p:cNvPr>
          <p:cNvSpPr>
            <a:spLocks noGrp="1"/>
          </p:cNvSpPr>
          <p:nvPr>
            <p:ph type="title"/>
          </p:nvPr>
        </p:nvSpPr>
        <p:spPr/>
        <p:txBody>
          <a:bodyPr/>
          <a:lstStyle/>
          <a:p>
            <a:r>
              <a:rPr lang="en-GB" b="1" dirty="0"/>
              <a:t>Resilience for outdoor workers</a:t>
            </a:r>
          </a:p>
        </p:txBody>
      </p:sp>
      <p:pic>
        <p:nvPicPr>
          <p:cNvPr id="4" name="Picture 3">
            <a:extLst>
              <a:ext uri="{FF2B5EF4-FFF2-40B4-BE49-F238E27FC236}">
                <a16:creationId xmlns:a16="http://schemas.microsoft.com/office/drawing/2014/main" id="{2B87D17B-A0EE-4D87-BB11-2F4C62CB7D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1063" y="2417523"/>
            <a:ext cx="3961878" cy="2641252"/>
          </a:xfrm>
          <a:prstGeom prst="rect">
            <a:avLst/>
          </a:prstGeom>
        </p:spPr>
      </p:pic>
      <p:sp>
        <p:nvSpPr>
          <p:cNvPr id="5" name="TextBox 4">
            <a:extLst>
              <a:ext uri="{FF2B5EF4-FFF2-40B4-BE49-F238E27FC236}">
                <a16:creationId xmlns:a16="http://schemas.microsoft.com/office/drawing/2014/main" id="{58217101-6A28-44BB-B03D-08CDD002A1DE}"/>
              </a:ext>
            </a:extLst>
          </p:cNvPr>
          <p:cNvSpPr txBox="1"/>
          <p:nvPr/>
        </p:nvSpPr>
        <p:spPr>
          <a:xfrm>
            <a:off x="273698" y="1202852"/>
            <a:ext cx="3961878" cy="1107996"/>
          </a:xfrm>
          <a:prstGeom prst="rect">
            <a:avLst/>
          </a:prstGeom>
          <a:noFill/>
        </p:spPr>
        <p:txBody>
          <a:bodyPr wrap="square">
            <a:spAutoFit/>
          </a:bodyPr>
          <a:lstStyle/>
          <a:p>
            <a:pPr algn="ctr"/>
            <a:r>
              <a:rPr lang="en-GB" sz="2200" dirty="0">
                <a:solidFill>
                  <a:schemeClr val="accent5">
                    <a:lumMod val="50000"/>
                  </a:schemeClr>
                </a:solidFill>
                <a:ea typeface="MS PGothic" pitchFamily="34" charset="-128"/>
              </a:rPr>
              <a:t>Locate welfare facilities in most resilient spot (heat, cold, flood, storm risks)</a:t>
            </a:r>
            <a:endParaRPr lang="en-GB" sz="2200" dirty="0"/>
          </a:p>
        </p:txBody>
      </p:sp>
      <p:sp>
        <p:nvSpPr>
          <p:cNvPr id="6" name="TextBox 5">
            <a:extLst>
              <a:ext uri="{FF2B5EF4-FFF2-40B4-BE49-F238E27FC236}">
                <a16:creationId xmlns:a16="http://schemas.microsoft.com/office/drawing/2014/main" id="{CE78A734-6281-4F4C-A21B-99CE70DE6AE0}"/>
              </a:ext>
            </a:extLst>
          </p:cNvPr>
          <p:cNvSpPr txBox="1"/>
          <p:nvPr/>
        </p:nvSpPr>
        <p:spPr>
          <a:xfrm>
            <a:off x="4396220" y="1281767"/>
            <a:ext cx="3033909" cy="769441"/>
          </a:xfrm>
          <a:prstGeom prst="rect">
            <a:avLst/>
          </a:prstGeom>
          <a:noFill/>
        </p:spPr>
        <p:txBody>
          <a:bodyPr wrap="square">
            <a:spAutoFit/>
          </a:bodyPr>
          <a:lstStyle/>
          <a:p>
            <a:pPr algn="ctr"/>
            <a:r>
              <a:rPr lang="en-GB" sz="2200" dirty="0">
                <a:solidFill>
                  <a:schemeClr val="accent5">
                    <a:lumMod val="50000"/>
                  </a:schemeClr>
                </a:solidFill>
                <a:ea typeface="MS PGothic" pitchFamily="34" charset="-128"/>
              </a:rPr>
              <a:t>PPE that reflects seasonal extremes</a:t>
            </a:r>
            <a:endParaRPr lang="en-GB" sz="2200" dirty="0"/>
          </a:p>
        </p:txBody>
      </p:sp>
      <p:sp>
        <p:nvSpPr>
          <p:cNvPr id="10" name="TextBox 9">
            <a:extLst>
              <a:ext uri="{FF2B5EF4-FFF2-40B4-BE49-F238E27FC236}">
                <a16:creationId xmlns:a16="http://schemas.microsoft.com/office/drawing/2014/main" id="{D4B21197-2F53-4CD9-9E2D-6866E5955986}"/>
              </a:ext>
            </a:extLst>
          </p:cNvPr>
          <p:cNvSpPr txBox="1"/>
          <p:nvPr/>
        </p:nvSpPr>
        <p:spPr>
          <a:xfrm>
            <a:off x="7590773" y="1206611"/>
            <a:ext cx="4601227" cy="110799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BACC6">
                    <a:lumMod val="50000"/>
                  </a:srgbClr>
                </a:solidFill>
                <a:effectLst/>
                <a:uLnTx/>
                <a:uFillTx/>
                <a:latin typeface="Calibri"/>
                <a:ea typeface="MS PGothic" pitchFamily="34" charset="-128"/>
                <a:cs typeface="+mn-cs"/>
              </a:rPr>
              <a:t>Improved welfare facilities – cold water, shading, sunscreen, cool rooms, heating as needed</a:t>
            </a:r>
            <a:endParaRPr kumimoji="0" lang="en-GB" sz="2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C88D74B4-E515-4691-B995-6A294B30204B}"/>
              </a:ext>
            </a:extLst>
          </p:cNvPr>
          <p:cNvSpPr txBox="1"/>
          <p:nvPr/>
        </p:nvSpPr>
        <p:spPr>
          <a:xfrm>
            <a:off x="8476939" y="2379698"/>
            <a:ext cx="3115849" cy="1107996"/>
          </a:xfrm>
          <a:prstGeom prst="rect">
            <a:avLst/>
          </a:prstGeom>
          <a:noFill/>
        </p:spPr>
        <p:txBody>
          <a:bodyPr wrap="square">
            <a:spAutoFit/>
          </a:bodyPr>
          <a:lstStyle/>
          <a:p>
            <a:pPr algn="ctr"/>
            <a:r>
              <a:rPr lang="en-GB" sz="2200" dirty="0">
                <a:solidFill>
                  <a:schemeClr val="accent5">
                    <a:lumMod val="50000"/>
                  </a:schemeClr>
                </a:solidFill>
                <a:ea typeface="MS PGothic" pitchFamily="34" charset="-128"/>
              </a:rPr>
              <a:t>No blame site culture - empower workers to speak out about safety</a:t>
            </a:r>
            <a:endParaRPr lang="en-GB" sz="2200" dirty="0"/>
          </a:p>
        </p:txBody>
      </p:sp>
      <p:sp>
        <p:nvSpPr>
          <p:cNvPr id="15" name="TextBox 14">
            <a:extLst>
              <a:ext uri="{FF2B5EF4-FFF2-40B4-BE49-F238E27FC236}">
                <a16:creationId xmlns:a16="http://schemas.microsoft.com/office/drawing/2014/main" id="{28264045-4010-4AE7-84DA-B6223E6DF7D7}"/>
              </a:ext>
            </a:extLst>
          </p:cNvPr>
          <p:cNvSpPr txBox="1"/>
          <p:nvPr/>
        </p:nvSpPr>
        <p:spPr>
          <a:xfrm>
            <a:off x="132095" y="2379698"/>
            <a:ext cx="3594970" cy="110799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BACC6">
                    <a:lumMod val="50000"/>
                  </a:srgbClr>
                </a:solidFill>
                <a:effectLst/>
                <a:uLnTx/>
                <a:uFillTx/>
                <a:latin typeface="Calibri"/>
                <a:ea typeface="MS PGothic" pitchFamily="34" charset="-128"/>
                <a:cs typeface="+mn-cs"/>
              </a:rPr>
              <a:t>Look at work practices with a new eye and an open mind –impacts will be surprising</a:t>
            </a:r>
          </a:p>
        </p:txBody>
      </p:sp>
      <p:sp>
        <p:nvSpPr>
          <p:cNvPr id="16" name="TextBox 15">
            <a:extLst>
              <a:ext uri="{FF2B5EF4-FFF2-40B4-BE49-F238E27FC236}">
                <a16:creationId xmlns:a16="http://schemas.microsoft.com/office/drawing/2014/main" id="{AECBCB7C-CB8F-47DC-8C07-368AB94D6EC1}"/>
              </a:ext>
            </a:extLst>
          </p:cNvPr>
          <p:cNvSpPr txBox="1"/>
          <p:nvPr/>
        </p:nvSpPr>
        <p:spPr>
          <a:xfrm>
            <a:off x="8082941" y="3738149"/>
            <a:ext cx="3805257" cy="769441"/>
          </a:xfrm>
          <a:prstGeom prst="rect">
            <a:avLst/>
          </a:prstGeom>
          <a:noFill/>
        </p:spPr>
        <p:txBody>
          <a:bodyPr wrap="square">
            <a:spAutoFit/>
          </a:bodyPr>
          <a:lstStyle/>
          <a:p>
            <a:pPr algn="ctr"/>
            <a:r>
              <a:rPr lang="en-GB" sz="2200" dirty="0">
                <a:solidFill>
                  <a:schemeClr val="accent5">
                    <a:lumMod val="50000"/>
                  </a:schemeClr>
                </a:solidFill>
                <a:ea typeface="MS PGothic" pitchFamily="34" charset="-128"/>
              </a:rPr>
              <a:t>Capture weather data in accident &amp; downtime reporting</a:t>
            </a:r>
            <a:endParaRPr lang="en-GB" sz="2200" dirty="0"/>
          </a:p>
        </p:txBody>
      </p:sp>
      <p:sp>
        <p:nvSpPr>
          <p:cNvPr id="17" name="Content Placeholder 2">
            <a:extLst>
              <a:ext uri="{FF2B5EF4-FFF2-40B4-BE49-F238E27FC236}">
                <a16:creationId xmlns:a16="http://schemas.microsoft.com/office/drawing/2014/main" id="{4D788233-1229-4E05-A3BC-D54F18DC3B53}"/>
              </a:ext>
            </a:extLst>
          </p:cNvPr>
          <p:cNvSpPr txBox="1">
            <a:spLocks/>
          </p:cNvSpPr>
          <p:nvPr/>
        </p:nvSpPr>
        <p:spPr>
          <a:xfrm>
            <a:off x="8119664" y="4808320"/>
            <a:ext cx="3731811" cy="6101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000" kern="1200">
                <a:solidFill>
                  <a:srgbClr val="59777D"/>
                </a:solidFill>
                <a:latin typeface="+mn-lt"/>
                <a:ea typeface="+mn-ea"/>
                <a:cs typeface="+mn-cs"/>
              </a:defRPr>
            </a:lvl1pPr>
            <a:lvl2pPr marL="742950" indent="-285750" algn="l" defTabSz="457200" rtl="0" eaLnBrk="1" latinLnBrk="0" hangingPunct="1">
              <a:spcBef>
                <a:spcPct val="20000"/>
              </a:spcBef>
              <a:buFont typeface="Arial"/>
              <a:buChar char="–"/>
              <a:defRPr sz="2700" b="0" kern="1200">
                <a:solidFill>
                  <a:srgbClr val="59777D"/>
                </a:solidFill>
                <a:latin typeface="+mn-lt"/>
                <a:ea typeface="+mn-ea"/>
                <a:cs typeface="+mn-cs"/>
              </a:defRPr>
            </a:lvl2pPr>
            <a:lvl3pPr marL="1143000" indent="-228600" algn="l" defTabSz="457200" rtl="0" eaLnBrk="1" latinLnBrk="0" hangingPunct="1">
              <a:spcBef>
                <a:spcPct val="20000"/>
              </a:spcBef>
              <a:buFont typeface="Arial"/>
              <a:buChar char="•"/>
              <a:defRPr sz="2400" b="0" kern="1200">
                <a:solidFill>
                  <a:srgbClr val="59777D"/>
                </a:solidFill>
                <a:latin typeface="+mn-lt"/>
                <a:ea typeface="+mn-ea"/>
                <a:cs typeface="+mn-cs"/>
              </a:defRPr>
            </a:lvl3pPr>
            <a:lvl4pPr marL="1600200" indent="-228600" algn="l" defTabSz="457200" rtl="0" eaLnBrk="1" latinLnBrk="0" hangingPunct="1">
              <a:spcBef>
                <a:spcPct val="20000"/>
              </a:spcBef>
              <a:buFont typeface="Arial"/>
              <a:buChar char="–"/>
              <a:defRPr sz="2000" b="0" kern="1200">
                <a:solidFill>
                  <a:srgbClr val="59777D"/>
                </a:solidFill>
                <a:latin typeface="+mn-lt"/>
                <a:ea typeface="+mn-ea"/>
                <a:cs typeface="+mn-cs"/>
              </a:defRPr>
            </a:lvl4pPr>
            <a:lvl5pPr marL="2057400" indent="-228600" algn="l" defTabSz="457200" rtl="0" eaLnBrk="1" latinLnBrk="0" hangingPunct="1">
              <a:spcBef>
                <a:spcPct val="20000"/>
              </a:spcBef>
              <a:buFont typeface="Arial"/>
              <a:buChar char="»"/>
              <a:defRPr sz="2000" b="0" kern="1200">
                <a:solidFill>
                  <a:srgbClr val="5977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buNone/>
            </a:pPr>
            <a:r>
              <a:rPr lang="en-GB" sz="2200" dirty="0">
                <a:latin typeface="Calibri" panose="020F0502020204030204" pitchFamily="34" charset="0"/>
                <a:ea typeface="Cambria" panose="02040503050406030204" pitchFamily="18" charset="0"/>
              </a:rPr>
              <a:t>Changes to shift patterns to avoid extremes</a:t>
            </a:r>
          </a:p>
        </p:txBody>
      </p:sp>
      <p:sp>
        <p:nvSpPr>
          <p:cNvPr id="18" name="Content Placeholder 2">
            <a:extLst>
              <a:ext uri="{FF2B5EF4-FFF2-40B4-BE49-F238E27FC236}">
                <a16:creationId xmlns:a16="http://schemas.microsoft.com/office/drawing/2014/main" id="{8ABC0EC8-D66C-4A8F-AEF2-4BA8CEC36150}"/>
              </a:ext>
            </a:extLst>
          </p:cNvPr>
          <p:cNvSpPr txBox="1">
            <a:spLocks/>
          </p:cNvSpPr>
          <p:nvPr/>
        </p:nvSpPr>
        <p:spPr>
          <a:xfrm>
            <a:off x="7668978" y="5711520"/>
            <a:ext cx="4246844" cy="114623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000" kern="1200">
                <a:solidFill>
                  <a:srgbClr val="59777D"/>
                </a:solidFill>
                <a:latin typeface="+mn-lt"/>
                <a:ea typeface="+mn-ea"/>
                <a:cs typeface="+mn-cs"/>
              </a:defRPr>
            </a:lvl1pPr>
            <a:lvl2pPr marL="742950" indent="-285750" algn="l" defTabSz="457200" rtl="0" eaLnBrk="1" latinLnBrk="0" hangingPunct="1">
              <a:spcBef>
                <a:spcPct val="20000"/>
              </a:spcBef>
              <a:buFont typeface="Arial"/>
              <a:buChar char="–"/>
              <a:defRPr sz="2700" b="0" kern="1200">
                <a:solidFill>
                  <a:srgbClr val="59777D"/>
                </a:solidFill>
                <a:latin typeface="+mn-lt"/>
                <a:ea typeface="+mn-ea"/>
                <a:cs typeface="+mn-cs"/>
              </a:defRPr>
            </a:lvl2pPr>
            <a:lvl3pPr marL="1143000" indent="-228600" algn="l" defTabSz="457200" rtl="0" eaLnBrk="1" latinLnBrk="0" hangingPunct="1">
              <a:spcBef>
                <a:spcPct val="20000"/>
              </a:spcBef>
              <a:buFont typeface="Arial"/>
              <a:buChar char="•"/>
              <a:defRPr sz="2400" b="0" kern="1200">
                <a:solidFill>
                  <a:srgbClr val="59777D"/>
                </a:solidFill>
                <a:latin typeface="+mn-lt"/>
                <a:ea typeface="+mn-ea"/>
                <a:cs typeface="+mn-cs"/>
              </a:defRPr>
            </a:lvl3pPr>
            <a:lvl4pPr marL="1600200" indent="-228600" algn="l" defTabSz="457200" rtl="0" eaLnBrk="1" latinLnBrk="0" hangingPunct="1">
              <a:spcBef>
                <a:spcPct val="20000"/>
              </a:spcBef>
              <a:buFont typeface="Arial"/>
              <a:buChar char="–"/>
              <a:defRPr sz="2000" b="0" kern="1200">
                <a:solidFill>
                  <a:srgbClr val="59777D"/>
                </a:solidFill>
                <a:latin typeface="+mn-lt"/>
                <a:ea typeface="+mn-ea"/>
                <a:cs typeface="+mn-cs"/>
              </a:defRPr>
            </a:lvl4pPr>
            <a:lvl5pPr marL="2057400" indent="-228600" algn="l" defTabSz="457200" rtl="0" eaLnBrk="1" latinLnBrk="0" hangingPunct="1">
              <a:spcBef>
                <a:spcPct val="20000"/>
              </a:spcBef>
              <a:buFont typeface="Arial"/>
              <a:buChar char="»"/>
              <a:defRPr sz="2000" b="0" kern="1200">
                <a:solidFill>
                  <a:srgbClr val="5977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buNone/>
            </a:pPr>
            <a:r>
              <a:rPr lang="en-GB" sz="2200" dirty="0">
                <a:latin typeface="Calibri" panose="020F0502020204030204" pitchFamily="34" charset="0"/>
                <a:ea typeface="Cambria" panose="02040503050406030204" pitchFamily="18" charset="0"/>
              </a:rPr>
              <a:t>Build more downtime into construction schedules /</a:t>
            </a:r>
          </a:p>
        </p:txBody>
      </p:sp>
      <p:sp>
        <p:nvSpPr>
          <p:cNvPr id="19" name="TextBox 18">
            <a:extLst>
              <a:ext uri="{FF2B5EF4-FFF2-40B4-BE49-F238E27FC236}">
                <a16:creationId xmlns:a16="http://schemas.microsoft.com/office/drawing/2014/main" id="{41BBBD65-D2D7-4EF6-940A-DA8536193FA8}"/>
              </a:ext>
            </a:extLst>
          </p:cNvPr>
          <p:cNvSpPr txBox="1"/>
          <p:nvPr/>
        </p:nvSpPr>
        <p:spPr>
          <a:xfrm>
            <a:off x="5634102" y="5651389"/>
            <a:ext cx="2448839" cy="769441"/>
          </a:xfrm>
          <a:prstGeom prst="rect">
            <a:avLst/>
          </a:prstGeom>
          <a:noFill/>
        </p:spPr>
        <p:txBody>
          <a:bodyPr wrap="square">
            <a:spAutoFit/>
          </a:bodyPr>
          <a:lstStyle/>
          <a:p>
            <a:r>
              <a:rPr lang="en-GB" sz="2200" dirty="0">
                <a:solidFill>
                  <a:schemeClr val="accent5">
                    <a:lumMod val="50000"/>
                  </a:schemeClr>
                </a:solidFill>
                <a:ea typeface="MS PGothic" pitchFamily="34" charset="-128"/>
              </a:rPr>
              <a:t>Weather related contract terms</a:t>
            </a:r>
          </a:p>
        </p:txBody>
      </p:sp>
      <p:sp>
        <p:nvSpPr>
          <p:cNvPr id="20" name="TextBox 19">
            <a:extLst>
              <a:ext uri="{FF2B5EF4-FFF2-40B4-BE49-F238E27FC236}">
                <a16:creationId xmlns:a16="http://schemas.microsoft.com/office/drawing/2014/main" id="{6ADC9D0E-83F7-4AB8-907F-748F73503E9A}"/>
              </a:ext>
            </a:extLst>
          </p:cNvPr>
          <p:cNvSpPr txBox="1"/>
          <p:nvPr/>
        </p:nvSpPr>
        <p:spPr>
          <a:xfrm>
            <a:off x="4235576" y="5203013"/>
            <a:ext cx="2448839" cy="430887"/>
          </a:xfrm>
          <a:prstGeom prst="rect">
            <a:avLst/>
          </a:prstGeom>
          <a:noFill/>
        </p:spPr>
        <p:txBody>
          <a:bodyPr wrap="square">
            <a:spAutoFit/>
          </a:bodyPr>
          <a:lstStyle/>
          <a:p>
            <a:r>
              <a:rPr lang="en-GB" sz="2200" dirty="0">
                <a:solidFill>
                  <a:schemeClr val="accent5">
                    <a:lumMod val="50000"/>
                  </a:schemeClr>
                </a:solidFill>
                <a:ea typeface="MS PGothic" pitchFamily="34" charset="-128"/>
              </a:rPr>
              <a:t>Longer rest breaks</a:t>
            </a:r>
          </a:p>
        </p:txBody>
      </p:sp>
      <p:sp>
        <p:nvSpPr>
          <p:cNvPr id="21" name="TextBox 20">
            <a:extLst>
              <a:ext uri="{FF2B5EF4-FFF2-40B4-BE49-F238E27FC236}">
                <a16:creationId xmlns:a16="http://schemas.microsoft.com/office/drawing/2014/main" id="{CD55E029-F611-4963-871E-3EB083FFB8EC}"/>
              </a:ext>
            </a:extLst>
          </p:cNvPr>
          <p:cNvSpPr txBox="1"/>
          <p:nvPr/>
        </p:nvSpPr>
        <p:spPr>
          <a:xfrm>
            <a:off x="273698" y="5621025"/>
            <a:ext cx="3770333" cy="769441"/>
          </a:xfrm>
          <a:prstGeom prst="rect">
            <a:avLst/>
          </a:prstGeom>
          <a:noFill/>
        </p:spPr>
        <p:txBody>
          <a:bodyPr wrap="square">
            <a:spAutoFit/>
          </a:bodyPr>
          <a:lstStyle/>
          <a:p>
            <a:pPr algn="ctr"/>
            <a:r>
              <a:rPr lang="en-GB" sz="2200" dirty="0">
                <a:solidFill>
                  <a:schemeClr val="accent5">
                    <a:lumMod val="50000"/>
                  </a:schemeClr>
                </a:solidFill>
                <a:ea typeface="MS PGothic" pitchFamily="34" charset="-128"/>
              </a:rPr>
              <a:t>Changes to work statements &amp; emergency plans for extremes</a:t>
            </a:r>
            <a:endParaRPr lang="en-GB" sz="2200" dirty="0"/>
          </a:p>
        </p:txBody>
      </p:sp>
      <p:sp>
        <p:nvSpPr>
          <p:cNvPr id="22" name="Content Placeholder 2">
            <a:extLst>
              <a:ext uri="{FF2B5EF4-FFF2-40B4-BE49-F238E27FC236}">
                <a16:creationId xmlns:a16="http://schemas.microsoft.com/office/drawing/2014/main" id="{91719BA5-44D8-4BAD-BE6F-4EBF5E08DD68}"/>
              </a:ext>
            </a:extLst>
          </p:cNvPr>
          <p:cNvSpPr txBox="1">
            <a:spLocks/>
          </p:cNvSpPr>
          <p:nvPr/>
        </p:nvSpPr>
        <p:spPr>
          <a:xfrm>
            <a:off x="-196052" y="3871062"/>
            <a:ext cx="3737438" cy="114623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000" kern="1200">
                <a:solidFill>
                  <a:srgbClr val="59777D"/>
                </a:solidFill>
                <a:latin typeface="+mn-lt"/>
                <a:ea typeface="+mn-ea"/>
                <a:cs typeface="+mn-cs"/>
              </a:defRPr>
            </a:lvl1pPr>
            <a:lvl2pPr marL="742950" indent="-285750" algn="l" defTabSz="457200" rtl="0" eaLnBrk="1" latinLnBrk="0" hangingPunct="1">
              <a:spcBef>
                <a:spcPct val="20000"/>
              </a:spcBef>
              <a:buFont typeface="Arial"/>
              <a:buChar char="–"/>
              <a:defRPr sz="2700" b="0" kern="1200">
                <a:solidFill>
                  <a:srgbClr val="59777D"/>
                </a:solidFill>
                <a:latin typeface="+mn-lt"/>
                <a:ea typeface="+mn-ea"/>
                <a:cs typeface="+mn-cs"/>
              </a:defRPr>
            </a:lvl2pPr>
            <a:lvl3pPr marL="1143000" indent="-228600" algn="l" defTabSz="457200" rtl="0" eaLnBrk="1" latinLnBrk="0" hangingPunct="1">
              <a:spcBef>
                <a:spcPct val="20000"/>
              </a:spcBef>
              <a:buFont typeface="Arial"/>
              <a:buChar char="•"/>
              <a:defRPr sz="2400" b="0" kern="1200">
                <a:solidFill>
                  <a:srgbClr val="59777D"/>
                </a:solidFill>
                <a:latin typeface="+mn-lt"/>
                <a:ea typeface="+mn-ea"/>
                <a:cs typeface="+mn-cs"/>
              </a:defRPr>
            </a:lvl3pPr>
            <a:lvl4pPr marL="1600200" indent="-228600" algn="l" defTabSz="457200" rtl="0" eaLnBrk="1" latinLnBrk="0" hangingPunct="1">
              <a:spcBef>
                <a:spcPct val="20000"/>
              </a:spcBef>
              <a:buFont typeface="Arial"/>
              <a:buChar char="–"/>
              <a:defRPr sz="2000" b="0" kern="1200">
                <a:solidFill>
                  <a:srgbClr val="59777D"/>
                </a:solidFill>
                <a:latin typeface="+mn-lt"/>
                <a:ea typeface="+mn-ea"/>
                <a:cs typeface="+mn-cs"/>
              </a:defRPr>
            </a:lvl4pPr>
            <a:lvl5pPr marL="2057400" indent="-228600" algn="l" defTabSz="457200" rtl="0" eaLnBrk="1" latinLnBrk="0" hangingPunct="1">
              <a:spcBef>
                <a:spcPct val="20000"/>
              </a:spcBef>
              <a:buFont typeface="Arial"/>
              <a:buChar char="»"/>
              <a:defRPr sz="2000" b="0" kern="1200">
                <a:solidFill>
                  <a:srgbClr val="5977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buNone/>
            </a:pPr>
            <a:r>
              <a:rPr lang="en-GB" sz="2200" dirty="0">
                <a:latin typeface="Calibri" panose="020F0502020204030204" pitchFamily="34" charset="0"/>
                <a:ea typeface="Cambria" panose="02040503050406030204" pitchFamily="18" charset="0"/>
              </a:rPr>
              <a:t>Emergency comms for staff i.e. storm warnings to trigger site closure or halting activities</a:t>
            </a:r>
          </a:p>
        </p:txBody>
      </p:sp>
    </p:spTree>
    <p:extLst>
      <p:ext uri="{BB962C8B-B14F-4D97-AF65-F5344CB8AC3E}">
        <p14:creationId xmlns:p14="http://schemas.microsoft.com/office/powerpoint/2010/main" val="1060623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5FE9-EF67-49EE-AC3D-C34908C520F5}"/>
              </a:ext>
            </a:extLst>
          </p:cNvPr>
          <p:cNvSpPr>
            <a:spLocks noGrp="1"/>
          </p:cNvSpPr>
          <p:nvPr>
            <p:ph type="title"/>
          </p:nvPr>
        </p:nvSpPr>
        <p:spPr/>
        <p:txBody>
          <a:bodyPr>
            <a:normAutofit/>
          </a:bodyPr>
          <a:lstStyle/>
          <a:p>
            <a:r>
              <a:rPr lang="en-GB" sz="3200" b="1" dirty="0"/>
              <a:t>Resilience for indoor workers</a:t>
            </a:r>
          </a:p>
        </p:txBody>
      </p:sp>
      <p:pic>
        <p:nvPicPr>
          <p:cNvPr id="6" name="Picture 5">
            <a:extLst>
              <a:ext uri="{FF2B5EF4-FFF2-40B4-BE49-F238E27FC236}">
                <a16:creationId xmlns:a16="http://schemas.microsoft.com/office/drawing/2014/main" id="{5EA0C548-778C-454B-90E1-C56755AD6A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7359" y="2144489"/>
            <a:ext cx="4115323" cy="2750917"/>
          </a:xfrm>
          <a:prstGeom prst="rect">
            <a:avLst/>
          </a:prstGeom>
        </p:spPr>
      </p:pic>
      <p:sp>
        <p:nvSpPr>
          <p:cNvPr id="7" name="Content Placeholder 2">
            <a:extLst>
              <a:ext uri="{FF2B5EF4-FFF2-40B4-BE49-F238E27FC236}">
                <a16:creationId xmlns:a16="http://schemas.microsoft.com/office/drawing/2014/main" id="{847C83B5-63BE-422A-A275-ACF45A2827D9}"/>
              </a:ext>
            </a:extLst>
          </p:cNvPr>
          <p:cNvSpPr>
            <a:spLocks noGrp="1"/>
          </p:cNvSpPr>
          <p:nvPr>
            <p:ph idx="1"/>
          </p:nvPr>
        </p:nvSpPr>
        <p:spPr>
          <a:xfrm>
            <a:off x="-370038" y="1159475"/>
            <a:ext cx="3441207" cy="1274952"/>
          </a:xfrm>
        </p:spPr>
        <p:txBody>
          <a:bodyPr>
            <a:normAutofit/>
          </a:bodyPr>
          <a:lstStyle/>
          <a:p>
            <a:pPr marL="457200" lvl="1" indent="0" algn="ctr">
              <a:buNone/>
            </a:pPr>
            <a:r>
              <a:rPr lang="en-GB" sz="2200" dirty="0">
                <a:latin typeface="Calibri" panose="020F0502020204030204" pitchFamily="34" charset="0"/>
                <a:ea typeface="Cambria" panose="02040503050406030204" pitchFamily="18" charset="0"/>
              </a:rPr>
              <a:t>Windows that open / other means of natural ventilation</a:t>
            </a:r>
          </a:p>
        </p:txBody>
      </p:sp>
      <p:sp>
        <p:nvSpPr>
          <p:cNvPr id="11" name="TextBox 10">
            <a:extLst>
              <a:ext uri="{FF2B5EF4-FFF2-40B4-BE49-F238E27FC236}">
                <a16:creationId xmlns:a16="http://schemas.microsoft.com/office/drawing/2014/main" id="{9262F896-F5DC-4172-8BD0-1DB3118DBE95}"/>
              </a:ext>
            </a:extLst>
          </p:cNvPr>
          <p:cNvSpPr txBox="1"/>
          <p:nvPr/>
        </p:nvSpPr>
        <p:spPr>
          <a:xfrm>
            <a:off x="2940485" y="1250072"/>
            <a:ext cx="2433181" cy="769441"/>
          </a:xfrm>
          <a:prstGeom prst="rect">
            <a:avLst/>
          </a:prstGeom>
          <a:noFill/>
        </p:spPr>
        <p:txBody>
          <a:bodyPr wrap="square">
            <a:spAutoFit/>
          </a:bodyPr>
          <a:lstStyle/>
          <a:p>
            <a:pPr marL="457200" marR="0" lvl="1" indent="0" algn="ctr" defTabSz="457200" rtl="0" eaLnBrk="1" fontAlgn="auto" latinLnBrk="0" hangingPunct="1">
              <a:lnSpc>
                <a:spcPct val="100000"/>
              </a:lnSpc>
              <a:spcBef>
                <a:spcPts val="0"/>
              </a:spcBef>
              <a:spcAft>
                <a:spcPts val="0"/>
              </a:spcAft>
              <a:buClrTx/>
              <a:buSzTx/>
              <a:buFontTx/>
              <a:buNone/>
              <a:tabLst/>
              <a:defRPr/>
            </a:pPr>
            <a:r>
              <a:rPr lang="en-GB" sz="2200" dirty="0">
                <a:solidFill>
                  <a:srgbClr val="59777D"/>
                </a:solidFill>
                <a:latin typeface="Calibri" panose="020F0502020204030204" pitchFamily="34" charset="0"/>
                <a:ea typeface="Cambria" panose="02040503050406030204" pitchFamily="18" charset="0"/>
              </a:rPr>
              <a:t>Chilled storage for food</a:t>
            </a:r>
          </a:p>
        </p:txBody>
      </p:sp>
      <p:sp>
        <p:nvSpPr>
          <p:cNvPr id="17" name="TextBox 16">
            <a:extLst>
              <a:ext uri="{FF2B5EF4-FFF2-40B4-BE49-F238E27FC236}">
                <a16:creationId xmlns:a16="http://schemas.microsoft.com/office/drawing/2014/main" id="{DB2583A5-5EE8-43E5-B7B5-6EA19A4B707E}"/>
              </a:ext>
            </a:extLst>
          </p:cNvPr>
          <p:cNvSpPr txBox="1"/>
          <p:nvPr/>
        </p:nvSpPr>
        <p:spPr>
          <a:xfrm>
            <a:off x="5132540" y="1203905"/>
            <a:ext cx="3441207" cy="769441"/>
          </a:xfrm>
          <a:prstGeom prst="rect">
            <a:avLst/>
          </a:prstGeom>
          <a:noFill/>
        </p:spPr>
        <p:txBody>
          <a:bodyPr wrap="square">
            <a:spAutoFit/>
          </a:bodyPr>
          <a:lstStyle/>
          <a:p>
            <a:pPr marL="457200" marR="0" lvl="1" indent="0" algn="ctr" defTabSz="457200" rtl="0" eaLnBrk="1" fontAlgn="auto" latinLnBrk="0" hangingPunct="1">
              <a:lnSpc>
                <a:spcPct val="100000"/>
              </a:lnSpc>
              <a:spcBef>
                <a:spcPts val="0"/>
              </a:spcBef>
              <a:spcAft>
                <a:spcPts val="0"/>
              </a:spcAft>
              <a:buClrTx/>
              <a:buSzTx/>
              <a:buFontTx/>
              <a:buNone/>
              <a:tabLst/>
              <a:defRPr/>
            </a:pPr>
            <a:r>
              <a:rPr lang="en-GB" sz="2200" dirty="0">
                <a:solidFill>
                  <a:srgbClr val="59777D"/>
                </a:solidFill>
                <a:latin typeface="Calibri" panose="020F0502020204030204" pitchFamily="34" charset="0"/>
                <a:ea typeface="Cambria" panose="02040503050406030204" pitchFamily="18" charset="0"/>
              </a:rPr>
              <a:t>Emergency comms for staff i.e. storm warnings</a:t>
            </a:r>
          </a:p>
        </p:txBody>
      </p:sp>
      <p:sp>
        <p:nvSpPr>
          <p:cNvPr id="18" name="Content Placeholder 2">
            <a:extLst>
              <a:ext uri="{FF2B5EF4-FFF2-40B4-BE49-F238E27FC236}">
                <a16:creationId xmlns:a16="http://schemas.microsoft.com/office/drawing/2014/main" id="{87010CBF-F7C2-472E-A4FB-A79019EAD145}"/>
              </a:ext>
            </a:extLst>
          </p:cNvPr>
          <p:cNvSpPr txBox="1">
            <a:spLocks/>
          </p:cNvSpPr>
          <p:nvPr/>
        </p:nvSpPr>
        <p:spPr>
          <a:xfrm>
            <a:off x="7857388" y="2103287"/>
            <a:ext cx="1908376" cy="11462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000" kern="1200">
                <a:solidFill>
                  <a:srgbClr val="59777D"/>
                </a:solidFill>
                <a:latin typeface="+mn-lt"/>
                <a:ea typeface="+mn-ea"/>
                <a:cs typeface="+mn-cs"/>
              </a:defRPr>
            </a:lvl1pPr>
            <a:lvl2pPr marL="742950" indent="-285750" algn="l" defTabSz="457200" rtl="0" eaLnBrk="1" latinLnBrk="0" hangingPunct="1">
              <a:spcBef>
                <a:spcPct val="20000"/>
              </a:spcBef>
              <a:buFont typeface="Arial"/>
              <a:buChar char="–"/>
              <a:defRPr sz="2700" b="0" kern="1200">
                <a:solidFill>
                  <a:srgbClr val="59777D"/>
                </a:solidFill>
                <a:latin typeface="+mn-lt"/>
                <a:ea typeface="+mn-ea"/>
                <a:cs typeface="+mn-cs"/>
              </a:defRPr>
            </a:lvl2pPr>
            <a:lvl3pPr marL="1143000" indent="-228600" algn="l" defTabSz="457200" rtl="0" eaLnBrk="1" latinLnBrk="0" hangingPunct="1">
              <a:spcBef>
                <a:spcPct val="20000"/>
              </a:spcBef>
              <a:buFont typeface="Arial"/>
              <a:buChar char="•"/>
              <a:defRPr sz="2400" b="0" kern="1200">
                <a:solidFill>
                  <a:srgbClr val="59777D"/>
                </a:solidFill>
                <a:latin typeface="+mn-lt"/>
                <a:ea typeface="+mn-ea"/>
                <a:cs typeface="+mn-cs"/>
              </a:defRPr>
            </a:lvl3pPr>
            <a:lvl4pPr marL="1600200" indent="-228600" algn="l" defTabSz="457200" rtl="0" eaLnBrk="1" latinLnBrk="0" hangingPunct="1">
              <a:spcBef>
                <a:spcPct val="20000"/>
              </a:spcBef>
              <a:buFont typeface="Arial"/>
              <a:buChar char="–"/>
              <a:defRPr sz="2000" b="0" kern="1200">
                <a:solidFill>
                  <a:srgbClr val="59777D"/>
                </a:solidFill>
                <a:latin typeface="+mn-lt"/>
                <a:ea typeface="+mn-ea"/>
                <a:cs typeface="+mn-cs"/>
              </a:defRPr>
            </a:lvl4pPr>
            <a:lvl5pPr marL="2057400" indent="-228600" algn="l" defTabSz="457200" rtl="0" eaLnBrk="1" latinLnBrk="0" hangingPunct="1">
              <a:spcBef>
                <a:spcPct val="20000"/>
              </a:spcBef>
              <a:buFont typeface="Arial"/>
              <a:buChar char="»"/>
              <a:defRPr sz="2000" b="0" kern="1200">
                <a:solidFill>
                  <a:srgbClr val="5977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buNone/>
            </a:pPr>
            <a:r>
              <a:rPr lang="en-GB" sz="2200" dirty="0">
                <a:latin typeface="Calibri" panose="020F0502020204030204" pitchFamily="34" charset="0"/>
                <a:ea typeface="Cambria" panose="02040503050406030204" pitchFamily="18" charset="0"/>
              </a:rPr>
              <a:t>Hot &amp; cold drinks</a:t>
            </a:r>
          </a:p>
        </p:txBody>
      </p:sp>
      <p:sp>
        <p:nvSpPr>
          <p:cNvPr id="19" name="Content Placeholder 2">
            <a:extLst>
              <a:ext uri="{FF2B5EF4-FFF2-40B4-BE49-F238E27FC236}">
                <a16:creationId xmlns:a16="http://schemas.microsoft.com/office/drawing/2014/main" id="{D0E897A6-0058-4D3B-BF52-29DA4496E418}"/>
              </a:ext>
            </a:extLst>
          </p:cNvPr>
          <p:cNvSpPr txBox="1">
            <a:spLocks/>
          </p:cNvSpPr>
          <p:nvPr/>
        </p:nvSpPr>
        <p:spPr>
          <a:xfrm>
            <a:off x="8542751" y="1223834"/>
            <a:ext cx="3349350" cy="114623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000" kern="1200">
                <a:solidFill>
                  <a:srgbClr val="59777D"/>
                </a:solidFill>
                <a:latin typeface="+mn-lt"/>
                <a:ea typeface="+mn-ea"/>
                <a:cs typeface="+mn-cs"/>
              </a:defRPr>
            </a:lvl1pPr>
            <a:lvl2pPr marL="742950" indent="-285750" algn="l" defTabSz="457200" rtl="0" eaLnBrk="1" latinLnBrk="0" hangingPunct="1">
              <a:spcBef>
                <a:spcPct val="20000"/>
              </a:spcBef>
              <a:buFont typeface="Arial"/>
              <a:buChar char="–"/>
              <a:defRPr sz="2700" b="0" kern="1200">
                <a:solidFill>
                  <a:srgbClr val="59777D"/>
                </a:solidFill>
                <a:latin typeface="+mn-lt"/>
                <a:ea typeface="+mn-ea"/>
                <a:cs typeface="+mn-cs"/>
              </a:defRPr>
            </a:lvl2pPr>
            <a:lvl3pPr marL="1143000" indent="-228600" algn="l" defTabSz="457200" rtl="0" eaLnBrk="1" latinLnBrk="0" hangingPunct="1">
              <a:spcBef>
                <a:spcPct val="20000"/>
              </a:spcBef>
              <a:buFont typeface="Arial"/>
              <a:buChar char="•"/>
              <a:defRPr sz="2400" b="0" kern="1200">
                <a:solidFill>
                  <a:srgbClr val="59777D"/>
                </a:solidFill>
                <a:latin typeface="+mn-lt"/>
                <a:ea typeface="+mn-ea"/>
                <a:cs typeface="+mn-cs"/>
              </a:defRPr>
            </a:lvl3pPr>
            <a:lvl4pPr marL="1600200" indent="-228600" algn="l" defTabSz="457200" rtl="0" eaLnBrk="1" latinLnBrk="0" hangingPunct="1">
              <a:spcBef>
                <a:spcPct val="20000"/>
              </a:spcBef>
              <a:buFont typeface="Arial"/>
              <a:buChar char="–"/>
              <a:defRPr sz="2000" b="0" kern="1200">
                <a:solidFill>
                  <a:srgbClr val="59777D"/>
                </a:solidFill>
                <a:latin typeface="+mn-lt"/>
                <a:ea typeface="+mn-ea"/>
                <a:cs typeface="+mn-cs"/>
              </a:defRPr>
            </a:lvl4pPr>
            <a:lvl5pPr marL="2057400" indent="-228600" algn="l" defTabSz="457200" rtl="0" eaLnBrk="1" latinLnBrk="0" hangingPunct="1">
              <a:spcBef>
                <a:spcPct val="20000"/>
              </a:spcBef>
              <a:buFont typeface="Arial"/>
              <a:buChar char="»"/>
              <a:defRPr sz="2000" b="0" kern="1200">
                <a:solidFill>
                  <a:srgbClr val="5977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buNone/>
            </a:pPr>
            <a:r>
              <a:rPr lang="en-GB" sz="2200" dirty="0">
                <a:latin typeface="Calibri" panose="020F0502020204030204" pitchFamily="34" charset="0"/>
                <a:ea typeface="Cambria" panose="02040503050406030204" pitchFamily="18" charset="0"/>
              </a:rPr>
              <a:t>Workers able to control workplace temperature</a:t>
            </a:r>
          </a:p>
        </p:txBody>
      </p:sp>
      <p:sp>
        <p:nvSpPr>
          <p:cNvPr id="20" name="TextBox 19">
            <a:extLst>
              <a:ext uri="{FF2B5EF4-FFF2-40B4-BE49-F238E27FC236}">
                <a16:creationId xmlns:a16="http://schemas.microsoft.com/office/drawing/2014/main" id="{852F58F9-D841-4AA5-A97D-2BE381648550}"/>
              </a:ext>
            </a:extLst>
          </p:cNvPr>
          <p:cNvSpPr txBox="1"/>
          <p:nvPr/>
        </p:nvSpPr>
        <p:spPr>
          <a:xfrm>
            <a:off x="9221769" y="2695523"/>
            <a:ext cx="2970231" cy="1107996"/>
          </a:xfrm>
          <a:prstGeom prst="rect">
            <a:avLst/>
          </a:prstGeom>
          <a:noFill/>
        </p:spPr>
        <p:txBody>
          <a:bodyPr wrap="square">
            <a:spAutoFit/>
          </a:bodyPr>
          <a:lstStyle/>
          <a:p>
            <a:pPr algn="ctr"/>
            <a:r>
              <a:rPr lang="en-GB" sz="2200" dirty="0">
                <a:solidFill>
                  <a:srgbClr val="59777D"/>
                </a:solidFill>
                <a:latin typeface="Calibri" panose="020F0502020204030204" pitchFamily="34" charset="0"/>
                <a:ea typeface="Cambria" panose="02040503050406030204" pitchFamily="18" charset="0"/>
              </a:rPr>
              <a:t>Sustainable resilience options that don’t increase GHG emissions </a:t>
            </a:r>
          </a:p>
        </p:txBody>
      </p:sp>
      <p:sp>
        <p:nvSpPr>
          <p:cNvPr id="21" name="Content Placeholder 2">
            <a:extLst>
              <a:ext uri="{FF2B5EF4-FFF2-40B4-BE49-F238E27FC236}">
                <a16:creationId xmlns:a16="http://schemas.microsoft.com/office/drawing/2014/main" id="{997937B2-9044-4249-8356-5F5B9C2A48F0}"/>
              </a:ext>
            </a:extLst>
          </p:cNvPr>
          <p:cNvSpPr txBox="1">
            <a:spLocks/>
          </p:cNvSpPr>
          <p:nvPr/>
        </p:nvSpPr>
        <p:spPr>
          <a:xfrm>
            <a:off x="7635714" y="3923240"/>
            <a:ext cx="3462346" cy="11462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000" kern="1200">
                <a:solidFill>
                  <a:srgbClr val="59777D"/>
                </a:solidFill>
                <a:latin typeface="+mn-lt"/>
                <a:ea typeface="+mn-ea"/>
                <a:cs typeface="+mn-cs"/>
              </a:defRPr>
            </a:lvl1pPr>
            <a:lvl2pPr marL="742950" indent="-285750" algn="l" defTabSz="457200" rtl="0" eaLnBrk="1" latinLnBrk="0" hangingPunct="1">
              <a:spcBef>
                <a:spcPct val="20000"/>
              </a:spcBef>
              <a:buFont typeface="Arial"/>
              <a:buChar char="–"/>
              <a:defRPr sz="2700" b="0" kern="1200">
                <a:solidFill>
                  <a:srgbClr val="59777D"/>
                </a:solidFill>
                <a:latin typeface="+mn-lt"/>
                <a:ea typeface="+mn-ea"/>
                <a:cs typeface="+mn-cs"/>
              </a:defRPr>
            </a:lvl2pPr>
            <a:lvl3pPr marL="1143000" indent="-228600" algn="l" defTabSz="457200" rtl="0" eaLnBrk="1" latinLnBrk="0" hangingPunct="1">
              <a:spcBef>
                <a:spcPct val="20000"/>
              </a:spcBef>
              <a:buFont typeface="Arial"/>
              <a:buChar char="•"/>
              <a:defRPr sz="2400" b="0" kern="1200">
                <a:solidFill>
                  <a:srgbClr val="59777D"/>
                </a:solidFill>
                <a:latin typeface="+mn-lt"/>
                <a:ea typeface="+mn-ea"/>
                <a:cs typeface="+mn-cs"/>
              </a:defRPr>
            </a:lvl3pPr>
            <a:lvl4pPr marL="1600200" indent="-228600" algn="l" defTabSz="457200" rtl="0" eaLnBrk="1" latinLnBrk="0" hangingPunct="1">
              <a:spcBef>
                <a:spcPct val="20000"/>
              </a:spcBef>
              <a:buFont typeface="Arial"/>
              <a:buChar char="–"/>
              <a:defRPr sz="2000" b="0" kern="1200">
                <a:solidFill>
                  <a:srgbClr val="59777D"/>
                </a:solidFill>
                <a:latin typeface="+mn-lt"/>
                <a:ea typeface="+mn-ea"/>
                <a:cs typeface="+mn-cs"/>
              </a:defRPr>
            </a:lvl4pPr>
            <a:lvl5pPr marL="2057400" indent="-228600" algn="l" defTabSz="457200" rtl="0" eaLnBrk="1" latinLnBrk="0" hangingPunct="1">
              <a:spcBef>
                <a:spcPct val="20000"/>
              </a:spcBef>
              <a:buFont typeface="Arial"/>
              <a:buChar char="»"/>
              <a:defRPr sz="2000" b="0" kern="1200">
                <a:solidFill>
                  <a:srgbClr val="5977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buNone/>
            </a:pPr>
            <a:r>
              <a:rPr lang="en-GB" sz="2200" dirty="0">
                <a:latin typeface="Calibri" panose="020F0502020204030204" pitchFamily="34" charset="0"/>
                <a:ea typeface="Cambria" panose="02040503050406030204" pitchFamily="18" charset="0"/>
              </a:rPr>
              <a:t>Blinds to reduce glare</a:t>
            </a:r>
          </a:p>
        </p:txBody>
      </p:sp>
      <p:sp>
        <p:nvSpPr>
          <p:cNvPr id="22" name="Content Placeholder 2">
            <a:extLst>
              <a:ext uri="{FF2B5EF4-FFF2-40B4-BE49-F238E27FC236}">
                <a16:creationId xmlns:a16="http://schemas.microsoft.com/office/drawing/2014/main" id="{8F8BBD41-B6A1-4A5A-8F8C-767CF6D5C28B}"/>
              </a:ext>
            </a:extLst>
          </p:cNvPr>
          <p:cNvSpPr txBox="1">
            <a:spLocks/>
          </p:cNvSpPr>
          <p:nvPr/>
        </p:nvSpPr>
        <p:spPr>
          <a:xfrm>
            <a:off x="8153661" y="4718639"/>
            <a:ext cx="3827647" cy="11462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000" kern="1200">
                <a:solidFill>
                  <a:srgbClr val="59777D"/>
                </a:solidFill>
                <a:latin typeface="+mn-lt"/>
                <a:ea typeface="+mn-ea"/>
                <a:cs typeface="+mn-cs"/>
              </a:defRPr>
            </a:lvl1pPr>
            <a:lvl2pPr marL="742950" indent="-285750" algn="l" defTabSz="457200" rtl="0" eaLnBrk="1" latinLnBrk="0" hangingPunct="1">
              <a:spcBef>
                <a:spcPct val="20000"/>
              </a:spcBef>
              <a:buFont typeface="Arial"/>
              <a:buChar char="–"/>
              <a:defRPr sz="2700" b="0" kern="1200">
                <a:solidFill>
                  <a:srgbClr val="59777D"/>
                </a:solidFill>
                <a:latin typeface="+mn-lt"/>
                <a:ea typeface="+mn-ea"/>
                <a:cs typeface="+mn-cs"/>
              </a:defRPr>
            </a:lvl2pPr>
            <a:lvl3pPr marL="1143000" indent="-228600" algn="l" defTabSz="457200" rtl="0" eaLnBrk="1" latinLnBrk="0" hangingPunct="1">
              <a:spcBef>
                <a:spcPct val="20000"/>
              </a:spcBef>
              <a:buFont typeface="Arial"/>
              <a:buChar char="•"/>
              <a:defRPr sz="2400" b="0" kern="1200">
                <a:solidFill>
                  <a:srgbClr val="59777D"/>
                </a:solidFill>
                <a:latin typeface="+mn-lt"/>
                <a:ea typeface="+mn-ea"/>
                <a:cs typeface="+mn-cs"/>
              </a:defRPr>
            </a:lvl3pPr>
            <a:lvl4pPr marL="1600200" indent="-228600" algn="l" defTabSz="457200" rtl="0" eaLnBrk="1" latinLnBrk="0" hangingPunct="1">
              <a:spcBef>
                <a:spcPct val="20000"/>
              </a:spcBef>
              <a:buFont typeface="Arial"/>
              <a:buChar char="–"/>
              <a:defRPr sz="2000" b="0" kern="1200">
                <a:solidFill>
                  <a:srgbClr val="59777D"/>
                </a:solidFill>
                <a:latin typeface="+mn-lt"/>
                <a:ea typeface="+mn-ea"/>
                <a:cs typeface="+mn-cs"/>
              </a:defRPr>
            </a:lvl4pPr>
            <a:lvl5pPr marL="2057400" indent="-228600" algn="l" defTabSz="457200" rtl="0" eaLnBrk="1" latinLnBrk="0" hangingPunct="1">
              <a:spcBef>
                <a:spcPct val="20000"/>
              </a:spcBef>
              <a:buFont typeface="Arial"/>
              <a:buChar char="»"/>
              <a:defRPr sz="2000" b="0" kern="1200">
                <a:solidFill>
                  <a:srgbClr val="5977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buNone/>
            </a:pPr>
            <a:r>
              <a:rPr lang="en-GB" sz="2200" dirty="0">
                <a:latin typeface="Calibri" panose="020F0502020204030204" pitchFamily="34" charset="0"/>
                <a:ea typeface="Cambria" panose="02040503050406030204" pitchFamily="18" charset="0"/>
              </a:rPr>
              <a:t>Green shading to reduce overheating</a:t>
            </a:r>
          </a:p>
        </p:txBody>
      </p:sp>
      <p:sp>
        <p:nvSpPr>
          <p:cNvPr id="23" name="Content Placeholder 2">
            <a:extLst>
              <a:ext uri="{FF2B5EF4-FFF2-40B4-BE49-F238E27FC236}">
                <a16:creationId xmlns:a16="http://schemas.microsoft.com/office/drawing/2014/main" id="{41AF90A6-7824-44F6-8F46-36FCEF4DFC49}"/>
              </a:ext>
            </a:extLst>
          </p:cNvPr>
          <p:cNvSpPr txBox="1">
            <a:spLocks/>
          </p:cNvSpPr>
          <p:nvPr/>
        </p:nvSpPr>
        <p:spPr>
          <a:xfrm>
            <a:off x="8316402" y="5723437"/>
            <a:ext cx="3722105" cy="11462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000" kern="1200">
                <a:solidFill>
                  <a:srgbClr val="59777D"/>
                </a:solidFill>
                <a:latin typeface="+mn-lt"/>
                <a:ea typeface="+mn-ea"/>
                <a:cs typeface="+mn-cs"/>
              </a:defRPr>
            </a:lvl1pPr>
            <a:lvl2pPr marL="742950" indent="-285750" algn="l" defTabSz="457200" rtl="0" eaLnBrk="1" latinLnBrk="0" hangingPunct="1">
              <a:spcBef>
                <a:spcPct val="20000"/>
              </a:spcBef>
              <a:buFont typeface="Arial"/>
              <a:buChar char="–"/>
              <a:defRPr sz="2700" b="0" kern="1200">
                <a:solidFill>
                  <a:srgbClr val="59777D"/>
                </a:solidFill>
                <a:latin typeface="+mn-lt"/>
                <a:ea typeface="+mn-ea"/>
                <a:cs typeface="+mn-cs"/>
              </a:defRPr>
            </a:lvl2pPr>
            <a:lvl3pPr marL="1143000" indent="-228600" algn="l" defTabSz="457200" rtl="0" eaLnBrk="1" latinLnBrk="0" hangingPunct="1">
              <a:spcBef>
                <a:spcPct val="20000"/>
              </a:spcBef>
              <a:buFont typeface="Arial"/>
              <a:buChar char="•"/>
              <a:defRPr sz="2400" b="0" kern="1200">
                <a:solidFill>
                  <a:srgbClr val="59777D"/>
                </a:solidFill>
                <a:latin typeface="+mn-lt"/>
                <a:ea typeface="+mn-ea"/>
                <a:cs typeface="+mn-cs"/>
              </a:defRPr>
            </a:lvl3pPr>
            <a:lvl4pPr marL="1600200" indent="-228600" algn="l" defTabSz="457200" rtl="0" eaLnBrk="1" latinLnBrk="0" hangingPunct="1">
              <a:spcBef>
                <a:spcPct val="20000"/>
              </a:spcBef>
              <a:buFont typeface="Arial"/>
              <a:buChar char="–"/>
              <a:defRPr sz="2000" b="0" kern="1200">
                <a:solidFill>
                  <a:srgbClr val="59777D"/>
                </a:solidFill>
                <a:latin typeface="+mn-lt"/>
                <a:ea typeface="+mn-ea"/>
                <a:cs typeface="+mn-cs"/>
              </a:defRPr>
            </a:lvl4pPr>
            <a:lvl5pPr marL="2057400" indent="-228600" algn="l" defTabSz="457200" rtl="0" eaLnBrk="1" latinLnBrk="0" hangingPunct="1">
              <a:spcBef>
                <a:spcPct val="20000"/>
              </a:spcBef>
              <a:buFont typeface="Arial"/>
              <a:buChar char="»"/>
              <a:defRPr sz="2000" b="0" kern="1200">
                <a:solidFill>
                  <a:srgbClr val="5977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buNone/>
            </a:pPr>
            <a:r>
              <a:rPr lang="en-GB" sz="2200" dirty="0">
                <a:latin typeface="Calibri" panose="020F0502020204030204" pitchFamily="34" charset="0"/>
                <a:ea typeface="Cambria" panose="02040503050406030204" pitchFamily="18" charset="0"/>
              </a:rPr>
              <a:t>Back up systems / spare capacity in supply chain</a:t>
            </a:r>
          </a:p>
        </p:txBody>
      </p:sp>
      <p:sp>
        <p:nvSpPr>
          <p:cNvPr id="24" name="Content Placeholder 2">
            <a:extLst>
              <a:ext uri="{FF2B5EF4-FFF2-40B4-BE49-F238E27FC236}">
                <a16:creationId xmlns:a16="http://schemas.microsoft.com/office/drawing/2014/main" id="{524E35E2-DD70-41F5-8DDC-A041A1546237}"/>
              </a:ext>
            </a:extLst>
          </p:cNvPr>
          <p:cNvSpPr txBox="1">
            <a:spLocks/>
          </p:cNvSpPr>
          <p:nvPr/>
        </p:nvSpPr>
        <p:spPr>
          <a:xfrm>
            <a:off x="-153194" y="2279682"/>
            <a:ext cx="3722105" cy="11462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000" kern="1200">
                <a:solidFill>
                  <a:srgbClr val="59777D"/>
                </a:solidFill>
                <a:latin typeface="+mn-lt"/>
                <a:ea typeface="+mn-ea"/>
                <a:cs typeface="+mn-cs"/>
              </a:defRPr>
            </a:lvl1pPr>
            <a:lvl2pPr marL="742950" indent="-285750" algn="l" defTabSz="457200" rtl="0" eaLnBrk="1" latinLnBrk="0" hangingPunct="1">
              <a:spcBef>
                <a:spcPct val="20000"/>
              </a:spcBef>
              <a:buFont typeface="Arial"/>
              <a:buChar char="–"/>
              <a:defRPr sz="2700" b="0" kern="1200">
                <a:solidFill>
                  <a:srgbClr val="59777D"/>
                </a:solidFill>
                <a:latin typeface="+mn-lt"/>
                <a:ea typeface="+mn-ea"/>
                <a:cs typeface="+mn-cs"/>
              </a:defRPr>
            </a:lvl2pPr>
            <a:lvl3pPr marL="1143000" indent="-228600" algn="l" defTabSz="457200" rtl="0" eaLnBrk="1" latinLnBrk="0" hangingPunct="1">
              <a:spcBef>
                <a:spcPct val="20000"/>
              </a:spcBef>
              <a:buFont typeface="Arial"/>
              <a:buChar char="•"/>
              <a:defRPr sz="2400" b="0" kern="1200">
                <a:solidFill>
                  <a:srgbClr val="59777D"/>
                </a:solidFill>
                <a:latin typeface="+mn-lt"/>
                <a:ea typeface="+mn-ea"/>
                <a:cs typeface="+mn-cs"/>
              </a:defRPr>
            </a:lvl3pPr>
            <a:lvl4pPr marL="1600200" indent="-228600" algn="l" defTabSz="457200" rtl="0" eaLnBrk="1" latinLnBrk="0" hangingPunct="1">
              <a:spcBef>
                <a:spcPct val="20000"/>
              </a:spcBef>
              <a:buFont typeface="Arial"/>
              <a:buChar char="–"/>
              <a:defRPr sz="2000" b="0" kern="1200">
                <a:solidFill>
                  <a:srgbClr val="59777D"/>
                </a:solidFill>
                <a:latin typeface="+mn-lt"/>
                <a:ea typeface="+mn-ea"/>
                <a:cs typeface="+mn-cs"/>
              </a:defRPr>
            </a:lvl4pPr>
            <a:lvl5pPr marL="2057400" indent="-228600" algn="l" defTabSz="457200" rtl="0" eaLnBrk="1" latinLnBrk="0" hangingPunct="1">
              <a:spcBef>
                <a:spcPct val="20000"/>
              </a:spcBef>
              <a:buFont typeface="Arial"/>
              <a:buChar char="»"/>
              <a:defRPr sz="2000" b="0" kern="1200">
                <a:solidFill>
                  <a:srgbClr val="5977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buNone/>
            </a:pPr>
            <a:r>
              <a:rPr lang="en-GB" sz="2200" dirty="0">
                <a:latin typeface="Calibri" panose="020F0502020204030204" pitchFamily="34" charset="0"/>
                <a:ea typeface="Cambria" panose="02040503050406030204" pitchFamily="18" charset="0"/>
              </a:rPr>
              <a:t>Site most critical activities in least vulnerable location</a:t>
            </a:r>
          </a:p>
        </p:txBody>
      </p:sp>
      <p:sp>
        <p:nvSpPr>
          <p:cNvPr id="25" name="Content Placeholder 2">
            <a:extLst>
              <a:ext uri="{FF2B5EF4-FFF2-40B4-BE49-F238E27FC236}">
                <a16:creationId xmlns:a16="http://schemas.microsoft.com/office/drawing/2014/main" id="{D7B9164B-0ABA-40F6-82C3-4BABCBE08E00}"/>
              </a:ext>
            </a:extLst>
          </p:cNvPr>
          <p:cNvSpPr txBox="1">
            <a:spLocks/>
          </p:cNvSpPr>
          <p:nvPr/>
        </p:nvSpPr>
        <p:spPr>
          <a:xfrm>
            <a:off x="6709247" y="5262871"/>
            <a:ext cx="2446751" cy="11462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000" kern="1200">
                <a:solidFill>
                  <a:srgbClr val="59777D"/>
                </a:solidFill>
                <a:latin typeface="+mn-lt"/>
                <a:ea typeface="+mn-ea"/>
                <a:cs typeface="+mn-cs"/>
              </a:defRPr>
            </a:lvl1pPr>
            <a:lvl2pPr marL="742950" indent="-285750" algn="l" defTabSz="457200" rtl="0" eaLnBrk="1" latinLnBrk="0" hangingPunct="1">
              <a:spcBef>
                <a:spcPct val="20000"/>
              </a:spcBef>
              <a:buFont typeface="Arial"/>
              <a:buChar char="–"/>
              <a:defRPr sz="2700" b="0" kern="1200">
                <a:solidFill>
                  <a:srgbClr val="59777D"/>
                </a:solidFill>
                <a:latin typeface="+mn-lt"/>
                <a:ea typeface="+mn-ea"/>
                <a:cs typeface="+mn-cs"/>
              </a:defRPr>
            </a:lvl2pPr>
            <a:lvl3pPr marL="1143000" indent="-228600" algn="l" defTabSz="457200" rtl="0" eaLnBrk="1" latinLnBrk="0" hangingPunct="1">
              <a:spcBef>
                <a:spcPct val="20000"/>
              </a:spcBef>
              <a:buFont typeface="Arial"/>
              <a:buChar char="•"/>
              <a:defRPr sz="2400" b="0" kern="1200">
                <a:solidFill>
                  <a:srgbClr val="59777D"/>
                </a:solidFill>
                <a:latin typeface="+mn-lt"/>
                <a:ea typeface="+mn-ea"/>
                <a:cs typeface="+mn-cs"/>
              </a:defRPr>
            </a:lvl3pPr>
            <a:lvl4pPr marL="1600200" indent="-228600" algn="l" defTabSz="457200" rtl="0" eaLnBrk="1" latinLnBrk="0" hangingPunct="1">
              <a:spcBef>
                <a:spcPct val="20000"/>
              </a:spcBef>
              <a:buFont typeface="Arial"/>
              <a:buChar char="–"/>
              <a:defRPr sz="2000" b="0" kern="1200">
                <a:solidFill>
                  <a:srgbClr val="59777D"/>
                </a:solidFill>
                <a:latin typeface="+mn-lt"/>
                <a:ea typeface="+mn-ea"/>
                <a:cs typeface="+mn-cs"/>
              </a:defRPr>
            </a:lvl4pPr>
            <a:lvl5pPr marL="2057400" indent="-228600" algn="l" defTabSz="457200" rtl="0" eaLnBrk="1" latinLnBrk="0" hangingPunct="1">
              <a:spcBef>
                <a:spcPct val="20000"/>
              </a:spcBef>
              <a:buFont typeface="Arial"/>
              <a:buChar char="»"/>
              <a:defRPr sz="2000" b="0" kern="1200">
                <a:solidFill>
                  <a:srgbClr val="5977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buNone/>
            </a:pPr>
            <a:r>
              <a:rPr lang="en-GB" sz="2200" dirty="0">
                <a:latin typeface="Calibri" panose="020F0502020204030204" pitchFamily="34" charset="0"/>
                <a:ea typeface="Cambria" panose="02040503050406030204" pitchFamily="18" charset="0"/>
              </a:rPr>
              <a:t>Avoid JIT delivery</a:t>
            </a:r>
          </a:p>
        </p:txBody>
      </p:sp>
      <p:sp>
        <p:nvSpPr>
          <p:cNvPr id="26" name="Content Placeholder 2">
            <a:extLst>
              <a:ext uri="{FF2B5EF4-FFF2-40B4-BE49-F238E27FC236}">
                <a16:creationId xmlns:a16="http://schemas.microsoft.com/office/drawing/2014/main" id="{7CADF7B3-DFFE-4061-9A54-879AD4BFBAD8}"/>
              </a:ext>
            </a:extLst>
          </p:cNvPr>
          <p:cNvSpPr txBox="1">
            <a:spLocks/>
          </p:cNvSpPr>
          <p:nvPr/>
        </p:nvSpPr>
        <p:spPr>
          <a:xfrm>
            <a:off x="4753205" y="4895406"/>
            <a:ext cx="2623536" cy="56605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000" kern="1200">
                <a:solidFill>
                  <a:srgbClr val="59777D"/>
                </a:solidFill>
                <a:latin typeface="+mn-lt"/>
                <a:ea typeface="+mn-ea"/>
                <a:cs typeface="+mn-cs"/>
              </a:defRPr>
            </a:lvl1pPr>
            <a:lvl2pPr marL="742950" indent="-285750" algn="l" defTabSz="457200" rtl="0" eaLnBrk="1" latinLnBrk="0" hangingPunct="1">
              <a:spcBef>
                <a:spcPct val="20000"/>
              </a:spcBef>
              <a:buFont typeface="Arial"/>
              <a:buChar char="–"/>
              <a:defRPr sz="2700" b="0" kern="1200">
                <a:solidFill>
                  <a:srgbClr val="59777D"/>
                </a:solidFill>
                <a:latin typeface="+mn-lt"/>
                <a:ea typeface="+mn-ea"/>
                <a:cs typeface="+mn-cs"/>
              </a:defRPr>
            </a:lvl2pPr>
            <a:lvl3pPr marL="1143000" indent="-228600" algn="l" defTabSz="457200" rtl="0" eaLnBrk="1" latinLnBrk="0" hangingPunct="1">
              <a:spcBef>
                <a:spcPct val="20000"/>
              </a:spcBef>
              <a:buFont typeface="Arial"/>
              <a:buChar char="•"/>
              <a:defRPr sz="2400" b="0" kern="1200">
                <a:solidFill>
                  <a:srgbClr val="59777D"/>
                </a:solidFill>
                <a:latin typeface="+mn-lt"/>
                <a:ea typeface="+mn-ea"/>
                <a:cs typeface="+mn-cs"/>
              </a:defRPr>
            </a:lvl3pPr>
            <a:lvl4pPr marL="1600200" indent="-228600" algn="l" defTabSz="457200" rtl="0" eaLnBrk="1" latinLnBrk="0" hangingPunct="1">
              <a:spcBef>
                <a:spcPct val="20000"/>
              </a:spcBef>
              <a:buFont typeface="Arial"/>
              <a:buChar char="–"/>
              <a:defRPr sz="2000" b="0" kern="1200">
                <a:solidFill>
                  <a:srgbClr val="59777D"/>
                </a:solidFill>
                <a:latin typeface="+mn-lt"/>
                <a:ea typeface="+mn-ea"/>
                <a:cs typeface="+mn-cs"/>
              </a:defRPr>
            </a:lvl4pPr>
            <a:lvl5pPr marL="2057400" indent="-228600" algn="l" defTabSz="457200" rtl="0" eaLnBrk="1" latinLnBrk="0" hangingPunct="1">
              <a:spcBef>
                <a:spcPct val="20000"/>
              </a:spcBef>
              <a:buFont typeface="Arial"/>
              <a:buChar char="»"/>
              <a:defRPr sz="2000" b="0" kern="1200">
                <a:solidFill>
                  <a:srgbClr val="5977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buNone/>
            </a:pPr>
            <a:r>
              <a:rPr lang="en-GB" sz="2200" dirty="0">
                <a:latin typeface="Calibri" panose="020F0502020204030204" pitchFamily="34" charset="0"/>
                <a:ea typeface="Cambria" panose="02040503050406030204" pitchFamily="18" charset="0"/>
              </a:rPr>
              <a:t>Well maintained, heavy-weight, insulated buildings</a:t>
            </a:r>
          </a:p>
        </p:txBody>
      </p:sp>
      <p:sp>
        <p:nvSpPr>
          <p:cNvPr id="27" name="Content Placeholder 2">
            <a:extLst>
              <a:ext uri="{FF2B5EF4-FFF2-40B4-BE49-F238E27FC236}">
                <a16:creationId xmlns:a16="http://schemas.microsoft.com/office/drawing/2014/main" id="{10DB2DAF-0440-4679-A3B2-E1AA1AD63E84}"/>
              </a:ext>
            </a:extLst>
          </p:cNvPr>
          <p:cNvSpPr txBox="1">
            <a:spLocks/>
          </p:cNvSpPr>
          <p:nvPr/>
        </p:nvSpPr>
        <p:spPr>
          <a:xfrm>
            <a:off x="2559067" y="5662383"/>
            <a:ext cx="2952564" cy="11462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000" kern="1200">
                <a:solidFill>
                  <a:srgbClr val="59777D"/>
                </a:solidFill>
                <a:latin typeface="+mn-lt"/>
                <a:ea typeface="+mn-ea"/>
                <a:cs typeface="+mn-cs"/>
              </a:defRPr>
            </a:lvl1pPr>
            <a:lvl2pPr marL="742950" indent="-285750" algn="l" defTabSz="457200" rtl="0" eaLnBrk="1" latinLnBrk="0" hangingPunct="1">
              <a:spcBef>
                <a:spcPct val="20000"/>
              </a:spcBef>
              <a:buFont typeface="Arial"/>
              <a:buChar char="–"/>
              <a:defRPr sz="2700" b="0" kern="1200">
                <a:solidFill>
                  <a:srgbClr val="59777D"/>
                </a:solidFill>
                <a:latin typeface="+mn-lt"/>
                <a:ea typeface="+mn-ea"/>
                <a:cs typeface="+mn-cs"/>
              </a:defRPr>
            </a:lvl2pPr>
            <a:lvl3pPr marL="1143000" indent="-228600" algn="l" defTabSz="457200" rtl="0" eaLnBrk="1" latinLnBrk="0" hangingPunct="1">
              <a:spcBef>
                <a:spcPct val="20000"/>
              </a:spcBef>
              <a:buFont typeface="Arial"/>
              <a:buChar char="•"/>
              <a:defRPr sz="2400" b="0" kern="1200">
                <a:solidFill>
                  <a:srgbClr val="59777D"/>
                </a:solidFill>
                <a:latin typeface="+mn-lt"/>
                <a:ea typeface="+mn-ea"/>
                <a:cs typeface="+mn-cs"/>
              </a:defRPr>
            </a:lvl3pPr>
            <a:lvl4pPr marL="1600200" indent="-228600" algn="l" defTabSz="457200" rtl="0" eaLnBrk="1" latinLnBrk="0" hangingPunct="1">
              <a:spcBef>
                <a:spcPct val="20000"/>
              </a:spcBef>
              <a:buFont typeface="Arial"/>
              <a:buChar char="–"/>
              <a:defRPr sz="2000" b="0" kern="1200">
                <a:solidFill>
                  <a:srgbClr val="59777D"/>
                </a:solidFill>
                <a:latin typeface="+mn-lt"/>
                <a:ea typeface="+mn-ea"/>
                <a:cs typeface="+mn-cs"/>
              </a:defRPr>
            </a:lvl4pPr>
            <a:lvl5pPr marL="2057400" indent="-228600" algn="l" defTabSz="457200" rtl="0" eaLnBrk="1" latinLnBrk="0" hangingPunct="1">
              <a:spcBef>
                <a:spcPct val="20000"/>
              </a:spcBef>
              <a:buFont typeface="Arial"/>
              <a:buChar char="»"/>
              <a:defRPr sz="2000" b="0" kern="1200">
                <a:solidFill>
                  <a:srgbClr val="5977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buNone/>
            </a:pPr>
            <a:r>
              <a:rPr lang="en-GB" sz="2200" dirty="0">
                <a:latin typeface="Calibri" panose="020F0502020204030204" pitchFamily="34" charset="0"/>
                <a:ea typeface="Cambria" panose="02040503050406030204" pitchFamily="18" charset="0"/>
              </a:rPr>
              <a:t>Home working options</a:t>
            </a:r>
          </a:p>
        </p:txBody>
      </p:sp>
      <p:sp>
        <p:nvSpPr>
          <p:cNvPr id="28" name="Content Placeholder 2">
            <a:extLst>
              <a:ext uri="{FF2B5EF4-FFF2-40B4-BE49-F238E27FC236}">
                <a16:creationId xmlns:a16="http://schemas.microsoft.com/office/drawing/2014/main" id="{0623615A-4E71-4A1D-9D8C-329639AF0465}"/>
              </a:ext>
            </a:extLst>
          </p:cNvPr>
          <p:cNvSpPr txBox="1">
            <a:spLocks/>
          </p:cNvSpPr>
          <p:nvPr/>
        </p:nvSpPr>
        <p:spPr>
          <a:xfrm>
            <a:off x="-159914" y="3277340"/>
            <a:ext cx="3687518" cy="11462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000" kern="1200">
                <a:solidFill>
                  <a:srgbClr val="59777D"/>
                </a:solidFill>
                <a:latin typeface="+mn-lt"/>
                <a:ea typeface="+mn-ea"/>
                <a:cs typeface="+mn-cs"/>
              </a:defRPr>
            </a:lvl1pPr>
            <a:lvl2pPr marL="742950" indent="-285750" algn="l" defTabSz="457200" rtl="0" eaLnBrk="1" latinLnBrk="0" hangingPunct="1">
              <a:spcBef>
                <a:spcPct val="20000"/>
              </a:spcBef>
              <a:buFont typeface="Arial"/>
              <a:buChar char="–"/>
              <a:defRPr sz="2700" b="0" kern="1200">
                <a:solidFill>
                  <a:srgbClr val="59777D"/>
                </a:solidFill>
                <a:latin typeface="+mn-lt"/>
                <a:ea typeface="+mn-ea"/>
                <a:cs typeface="+mn-cs"/>
              </a:defRPr>
            </a:lvl2pPr>
            <a:lvl3pPr marL="1143000" indent="-228600" algn="l" defTabSz="457200" rtl="0" eaLnBrk="1" latinLnBrk="0" hangingPunct="1">
              <a:spcBef>
                <a:spcPct val="20000"/>
              </a:spcBef>
              <a:buFont typeface="Arial"/>
              <a:buChar char="•"/>
              <a:defRPr sz="2400" b="0" kern="1200">
                <a:solidFill>
                  <a:srgbClr val="59777D"/>
                </a:solidFill>
                <a:latin typeface="+mn-lt"/>
                <a:ea typeface="+mn-ea"/>
                <a:cs typeface="+mn-cs"/>
              </a:defRPr>
            </a:lvl3pPr>
            <a:lvl4pPr marL="1600200" indent="-228600" algn="l" defTabSz="457200" rtl="0" eaLnBrk="1" latinLnBrk="0" hangingPunct="1">
              <a:spcBef>
                <a:spcPct val="20000"/>
              </a:spcBef>
              <a:buFont typeface="Arial"/>
              <a:buChar char="–"/>
              <a:defRPr sz="2000" b="0" kern="1200">
                <a:solidFill>
                  <a:srgbClr val="59777D"/>
                </a:solidFill>
                <a:latin typeface="+mn-lt"/>
                <a:ea typeface="+mn-ea"/>
                <a:cs typeface="+mn-cs"/>
              </a:defRPr>
            </a:lvl4pPr>
            <a:lvl5pPr marL="2057400" indent="-228600" algn="l" defTabSz="457200" rtl="0" eaLnBrk="1" latinLnBrk="0" hangingPunct="1">
              <a:spcBef>
                <a:spcPct val="20000"/>
              </a:spcBef>
              <a:buFont typeface="Arial"/>
              <a:buChar char="»"/>
              <a:defRPr sz="2000" b="0" kern="1200">
                <a:solidFill>
                  <a:srgbClr val="5977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buNone/>
            </a:pPr>
            <a:r>
              <a:rPr lang="en-GB" sz="2200" dirty="0">
                <a:latin typeface="Calibri" panose="020F0502020204030204" pitchFamily="34" charset="0"/>
                <a:ea typeface="Cambria" panose="02040503050406030204" pitchFamily="18" charset="0"/>
              </a:rPr>
              <a:t>Record climate risk near misses &amp; down time </a:t>
            </a:r>
          </a:p>
        </p:txBody>
      </p:sp>
      <p:sp>
        <p:nvSpPr>
          <p:cNvPr id="29" name="Content Placeholder 2">
            <a:extLst>
              <a:ext uri="{FF2B5EF4-FFF2-40B4-BE49-F238E27FC236}">
                <a16:creationId xmlns:a16="http://schemas.microsoft.com/office/drawing/2014/main" id="{AA87EBF6-0E12-4FB4-AB05-0F501AA31D3E}"/>
              </a:ext>
            </a:extLst>
          </p:cNvPr>
          <p:cNvSpPr txBox="1">
            <a:spLocks/>
          </p:cNvSpPr>
          <p:nvPr/>
        </p:nvSpPr>
        <p:spPr>
          <a:xfrm>
            <a:off x="-336685" y="4192893"/>
            <a:ext cx="3841504" cy="114623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000" kern="1200">
                <a:solidFill>
                  <a:srgbClr val="59777D"/>
                </a:solidFill>
                <a:latin typeface="+mn-lt"/>
                <a:ea typeface="+mn-ea"/>
                <a:cs typeface="+mn-cs"/>
              </a:defRPr>
            </a:lvl1pPr>
            <a:lvl2pPr marL="742950" indent="-285750" algn="l" defTabSz="457200" rtl="0" eaLnBrk="1" latinLnBrk="0" hangingPunct="1">
              <a:spcBef>
                <a:spcPct val="20000"/>
              </a:spcBef>
              <a:buFont typeface="Arial"/>
              <a:buChar char="–"/>
              <a:defRPr sz="2700" b="0" kern="1200">
                <a:solidFill>
                  <a:srgbClr val="59777D"/>
                </a:solidFill>
                <a:latin typeface="+mn-lt"/>
                <a:ea typeface="+mn-ea"/>
                <a:cs typeface="+mn-cs"/>
              </a:defRPr>
            </a:lvl2pPr>
            <a:lvl3pPr marL="1143000" indent="-228600" algn="l" defTabSz="457200" rtl="0" eaLnBrk="1" latinLnBrk="0" hangingPunct="1">
              <a:spcBef>
                <a:spcPct val="20000"/>
              </a:spcBef>
              <a:buFont typeface="Arial"/>
              <a:buChar char="•"/>
              <a:defRPr sz="2400" b="0" kern="1200">
                <a:solidFill>
                  <a:srgbClr val="59777D"/>
                </a:solidFill>
                <a:latin typeface="+mn-lt"/>
                <a:ea typeface="+mn-ea"/>
                <a:cs typeface="+mn-cs"/>
              </a:defRPr>
            </a:lvl3pPr>
            <a:lvl4pPr marL="1600200" indent="-228600" algn="l" defTabSz="457200" rtl="0" eaLnBrk="1" latinLnBrk="0" hangingPunct="1">
              <a:spcBef>
                <a:spcPct val="20000"/>
              </a:spcBef>
              <a:buFont typeface="Arial"/>
              <a:buChar char="–"/>
              <a:defRPr sz="2000" b="0" kern="1200">
                <a:solidFill>
                  <a:srgbClr val="59777D"/>
                </a:solidFill>
                <a:latin typeface="+mn-lt"/>
                <a:ea typeface="+mn-ea"/>
                <a:cs typeface="+mn-cs"/>
              </a:defRPr>
            </a:lvl4pPr>
            <a:lvl5pPr marL="2057400" indent="-228600" algn="l" defTabSz="457200" rtl="0" eaLnBrk="1" latinLnBrk="0" hangingPunct="1">
              <a:spcBef>
                <a:spcPct val="20000"/>
              </a:spcBef>
              <a:buFont typeface="Arial"/>
              <a:buChar char="»"/>
              <a:defRPr sz="2000" b="0" kern="1200">
                <a:solidFill>
                  <a:srgbClr val="5977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buNone/>
            </a:pPr>
            <a:r>
              <a:rPr lang="en-GB" sz="2200" dirty="0">
                <a:latin typeface="Calibri" panose="020F0502020204030204" pitchFamily="34" charset="0"/>
                <a:ea typeface="Cambria" panose="02040503050406030204" pitchFamily="18" charset="0"/>
              </a:rPr>
              <a:t>Passive solar design to plan out activities (i.e. north facing rooms for ‘hot’ activities)</a:t>
            </a:r>
          </a:p>
        </p:txBody>
      </p:sp>
      <p:sp>
        <p:nvSpPr>
          <p:cNvPr id="30" name="Content Placeholder 2">
            <a:extLst>
              <a:ext uri="{FF2B5EF4-FFF2-40B4-BE49-F238E27FC236}">
                <a16:creationId xmlns:a16="http://schemas.microsoft.com/office/drawing/2014/main" id="{404CB15A-5620-4616-9D56-3DC4E1F7E1F3}"/>
              </a:ext>
            </a:extLst>
          </p:cNvPr>
          <p:cNvSpPr txBox="1">
            <a:spLocks/>
          </p:cNvSpPr>
          <p:nvPr/>
        </p:nvSpPr>
        <p:spPr>
          <a:xfrm>
            <a:off x="-329758" y="5846067"/>
            <a:ext cx="3722105" cy="101193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000" kern="1200">
                <a:solidFill>
                  <a:srgbClr val="59777D"/>
                </a:solidFill>
                <a:latin typeface="+mn-lt"/>
                <a:ea typeface="+mn-ea"/>
                <a:cs typeface="+mn-cs"/>
              </a:defRPr>
            </a:lvl1pPr>
            <a:lvl2pPr marL="742950" indent="-285750" algn="l" defTabSz="457200" rtl="0" eaLnBrk="1" latinLnBrk="0" hangingPunct="1">
              <a:spcBef>
                <a:spcPct val="20000"/>
              </a:spcBef>
              <a:buFont typeface="Arial"/>
              <a:buChar char="–"/>
              <a:defRPr sz="2700" b="0" kern="1200">
                <a:solidFill>
                  <a:srgbClr val="59777D"/>
                </a:solidFill>
                <a:latin typeface="+mn-lt"/>
                <a:ea typeface="+mn-ea"/>
                <a:cs typeface="+mn-cs"/>
              </a:defRPr>
            </a:lvl2pPr>
            <a:lvl3pPr marL="1143000" indent="-228600" algn="l" defTabSz="457200" rtl="0" eaLnBrk="1" latinLnBrk="0" hangingPunct="1">
              <a:spcBef>
                <a:spcPct val="20000"/>
              </a:spcBef>
              <a:buFont typeface="Arial"/>
              <a:buChar char="•"/>
              <a:defRPr sz="2400" b="0" kern="1200">
                <a:solidFill>
                  <a:srgbClr val="59777D"/>
                </a:solidFill>
                <a:latin typeface="+mn-lt"/>
                <a:ea typeface="+mn-ea"/>
                <a:cs typeface="+mn-cs"/>
              </a:defRPr>
            </a:lvl3pPr>
            <a:lvl4pPr marL="1600200" indent="-228600" algn="l" defTabSz="457200" rtl="0" eaLnBrk="1" latinLnBrk="0" hangingPunct="1">
              <a:spcBef>
                <a:spcPct val="20000"/>
              </a:spcBef>
              <a:buFont typeface="Arial"/>
              <a:buChar char="–"/>
              <a:defRPr sz="2000" b="0" kern="1200">
                <a:solidFill>
                  <a:srgbClr val="59777D"/>
                </a:solidFill>
                <a:latin typeface="+mn-lt"/>
                <a:ea typeface="+mn-ea"/>
                <a:cs typeface="+mn-cs"/>
              </a:defRPr>
            </a:lvl4pPr>
            <a:lvl5pPr marL="2057400" indent="-228600" algn="l" defTabSz="457200" rtl="0" eaLnBrk="1" latinLnBrk="0" hangingPunct="1">
              <a:spcBef>
                <a:spcPct val="20000"/>
              </a:spcBef>
              <a:buFont typeface="Arial"/>
              <a:buChar char="»"/>
              <a:defRPr sz="2000" b="0" kern="1200">
                <a:solidFill>
                  <a:srgbClr val="5977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buNone/>
            </a:pPr>
            <a:r>
              <a:rPr lang="en-GB" sz="2200" dirty="0">
                <a:latin typeface="Calibri" panose="020F0502020204030204" pitchFamily="34" charset="0"/>
                <a:ea typeface="Cambria" panose="02040503050406030204" pitchFamily="18" charset="0"/>
              </a:rPr>
              <a:t>Maximum &amp; minimum working temperatures for activities</a:t>
            </a:r>
          </a:p>
        </p:txBody>
      </p:sp>
      <p:sp>
        <p:nvSpPr>
          <p:cNvPr id="31" name="Content Placeholder 2">
            <a:extLst>
              <a:ext uri="{FF2B5EF4-FFF2-40B4-BE49-F238E27FC236}">
                <a16:creationId xmlns:a16="http://schemas.microsoft.com/office/drawing/2014/main" id="{FDBE2260-217E-4450-BFFD-6949FE2B1264}"/>
              </a:ext>
            </a:extLst>
          </p:cNvPr>
          <p:cNvSpPr txBox="1">
            <a:spLocks/>
          </p:cNvSpPr>
          <p:nvPr/>
        </p:nvSpPr>
        <p:spPr>
          <a:xfrm>
            <a:off x="2881959" y="5034811"/>
            <a:ext cx="2080047" cy="11462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000" kern="1200">
                <a:solidFill>
                  <a:srgbClr val="59777D"/>
                </a:solidFill>
                <a:latin typeface="+mn-lt"/>
                <a:ea typeface="+mn-ea"/>
                <a:cs typeface="+mn-cs"/>
              </a:defRPr>
            </a:lvl1pPr>
            <a:lvl2pPr marL="742950" indent="-285750" algn="l" defTabSz="457200" rtl="0" eaLnBrk="1" latinLnBrk="0" hangingPunct="1">
              <a:spcBef>
                <a:spcPct val="20000"/>
              </a:spcBef>
              <a:buFont typeface="Arial"/>
              <a:buChar char="–"/>
              <a:defRPr sz="2700" b="0" kern="1200">
                <a:solidFill>
                  <a:srgbClr val="59777D"/>
                </a:solidFill>
                <a:latin typeface="+mn-lt"/>
                <a:ea typeface="+mn-ea"/>
                <a:cs typeface="+mn-cs"/>
              </a:defRPr>
            </a:lvl2pPr>
            <a:lvl3pPr marL="1143000" indent="-228600" algn="l" defTabSz="457200" rtl="0" eaLnBrk="1" latinLnBrk="0" hangingPunct="1">
              <a:spcBef>
                <a:spcPct val="20000"/>
              </a:spcBef>
              <a:buFont typeface="Arial"/>
              <a:buChar char="•"/>
              <a:defRPr sz="2400" b="0" kern="1200">
                <a:solidFill>
                  <a:srgbClr val="59777D"/>
                </a:solidFill>
                <a:latin typeface="+mn-lt"/>
                <a:ea typeface="+mn-ea"/>
                <a:cs typeface="+mn-cs"/>
              </a:defRPr>
            </a:lvl3pPr>
            <a:lvl4pPr marL="1600200" indent="-228600" algn="l" defTabSz="457200" rtl="0" eaLnBrk="1" latinLnBrk="0" hangingPunct="1">
              <a:spcBef>
                <a:spcPct val="20000"/>
              </a:spcBef>
              <a:buFont typeface="Arial"/>
              <a:buChar char="–"/>
              <a:defRPr sz="2000" b="0" kern="1200">
                <a:solidFill>
                  <a:srgbClr val="59777D"/>
                </a:solidFill>
                <a:latin typeface="+mn-lt"/>
                <a:ea typeface="+mn-ea"/>
                <a:cs typeface="+mn-cs"/>
              </a:defRPr>
            </a:lvl4pPr>
            <a:lvl5pPr marL="2057400" indent="-228600" algn="l" defTabSz="457200" rtl="0" eaLnBrk="1" latinLnBrk="0" hangingPunct="1">
              <a:spcBef>
                <a:spcPct val="20000"/>
              </a:spcBef>
              <a:buFont typeface="Arial"/>
              <a:buChar char="»"/>
              <a:defRPr sz="2000" b="0" kern="1200">
                <a:solidFill>
                  <a:srgbClr val="5977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buNone/>
            </a:pPr>
            <a:r>
              <a:rPr lang="en-GB" sz="2200" dirty="0">
                <a:latin typeface="Calibri" panose="020F0502020204030204" pitchFamily="34" charset="0"/>
                <a:ea typeface="Cambria" panose="02040503050406030204" pitchFamily="18" charset="0"/>
              </a:rPr>
              <a:t>PPE</a:t>
            </a:r>
          </a:p>
        </p:txBody>
      </p:sp>
    </p:spTree>
    <p:extLst>
      <p:ext uri="{BB962C8B-B14F-4D97-AF65-F5344CB8AC3E}">
        <p14:creationId xmlns:p14="http://schemas.microsoft.com/office/powerpoint/2010/main" val="1545269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009298-F993-4C94-9C7A-6A431E6498CC}"/>
              </a:ext>
            </a:extLst>
          </p:cNvPr>
          <p:cNvSpPr>
            <a:spLocks noGrp="1"/>
          </p:cNvSpPr>
          <p:nvPr>
            <p:ph type="title"/>
          </p:nvPr>
        </p:nvSpPr>
        <p:spPr>
          <a:xfrm>
            <a:off x="273050" y="134937"/>
            <a:ext cx="9598314" cy="945717"/>
          </a:xfrm>
        </p:spPr>
        <p:txBody>
          <a:bodyPr anchor="ctr">
            <a:normAutofit/>
          </a:bodyPr>
          <a:lstStyle/>
          <a:p>
            <a:r>
              <a:rPr lang="en-GB" sz="2800" b="1" dirty="0"/>
              <a:t>What can we learn from the pandemic?</a:t>
            </a:r>
            <a:endParaRPr lang="en-GB" b="1" dirty="0"/>
          </a:p>
        </p:txBody>
      </p:sp>
      <p:sp>
        <p:nvSpPr>
          <p:cNvPr id="7" name="Content Placeholder 2">
            <a:extLst>
              <a:ext uri="{FF2B5EF4-FFF2-40B4-BE49-F238E27FC236}">
                <a16:creationId xmlns:a16="http://schemas.microsoft.com/office/drawing/2014/main" id="{7E79C707-F518-4CFB-8918-A41F59056B12}"/>
              </a:ext>
            </a:extLst>
          </p:cNvPr>
          <p:cNvSpPr>
            <a:spLocks noGrp="1"/>
          </p:cNvSpPr>
          <p:nvPr>
            <p:ph idx="1"/>
          </p:nvPr>
        </p:nvSpPr>
        <p:spPr>
          <a:xfrm>
            <a:off x="193964" y="1350818"/>
            <a:ext cx="8471571" cy="4987637"/>
          </a:xfrm>
        </p:spPr>
        <p:txBody>
          <a:bodyPr>
            <a:normAutofit fontScale="47500" lnSpcReduction="20000"/>
          </a:bodyPr>
          <a:lstStyle/>
          <a:p>
            <a:r>
              <a:rPr lang="en-GB" sz="4800" b="1" dirty="0">
                <a:latin typeface="Calibri" panose="020F0502020204030204" pitchFamily="34" charset="0"/>
                <a:ea typeface="Cambria" panose="02040503050406030204" pitchFamily="18" charset="0"/>
              </a:rPr>
              <a:t>Proactive, precautionary, science-led action is vital</a:t>
            </a:r>
          </a:p>
          <a:p>
            <a:pPr lvl="1"/>
            <a:r>
              <a:rPr lang="en-GB" sz="4200" dirty="0">
                <a:latin typeface="Calibri" panose="020F0502020204030204" pitchFamily="34" charset="0"/>
                <a:ea typeface="Cambria" panose="02040503050406030204" pitchFamily="18" charset="0"/>
              </a:rPr>
              <a:t>Humans have collective failure of imagination regarding risks /                                                                                                           unexpected consequences</a:t>
            </a:r>
          </a:p>
          <a:p>
            <a:pPr lvl="1"/>
            <a:r>
              <a:rPr lang="en-GB" sz="4200" dirty="0">
                <a:latin typeface="Calibri" panose="020F0502020204030204" pitchFamily="34" charset="0"/>
                <a:ea typeface="Cambria" panose="02040503050406030204" pitchFamily="18" charset="0"/>
              </a:rPr>
              <a:t>Responding reactively costs more, risks lives, causes unintended consequences, worsens inequalities, </a:t>
            </a:r>
          </a:p>
          <a:p>
            <a:pPr lvl="1"/>
            <a:r>
              <a:rPr lang="en-GB" sz="4200" dirty="0">
                <a:latin typeface="Calibri" panose="020F0502020204030204" pitchFamily="34" charset="0"/>
                <a:ea typeface="Cambria" panose="02040503050406030204" pitchFamily="18" charset="0"/>
              </a:rPr>
              <a:t>Regulations insufficiently agile for emerging risks</a:t>
            </a:r>
          </a:p>
          <a:p>
            <a:r>
              <a:rPr lang="en-GB" sz="4800" b="1" dirty="0">
                <a:latin typeface="Calibri" panose="020F0502020204030204" pitchFamily="34" charset="0"/>
                <a:ea typeface="Cambria" panose="02040503050406030204" pitchFamily="18" charset="0"/>
              </a:rPr>
              <a:t>Distant events can have big impacts</a:t>
            </a:r>
          </a:p>
          <a:p>
            <a:r>
              <a:rPr lang="en-GB" sz="4800" b="1" dirty="0">
                <a:latin typeface="Calibri" panose="020F0502020204030204" pitchFamily="34" charset="0"/>
                <a:ea typeface="Cambria" panose="02040503050406030204" pitchFamily="18" charset="0"/>
              </a:rPr>
              <a:t>Systems underpinning modern life are more vulnerable than we’d like to think</a:t>
            </a:r>
          </a:p>
          <a:p>
            <a:pPr lvl="1"/>
            <a:r>
              <a:rPr lang="en-GB" sz="4200" dirty="0"/>
              <a:t>Especially after austerity</a:t>
            </a:r>
          </a:p>
          <a:p>
            <a:pPr lvl="1"/>
            <a:r>
              <a:rPr lang="en-GB" sz="4200" dirty="0"/>
              <a:t>Systems are operating outwith conditions they were designed for</a:t>
            </a:r>
          </a:p>
          <a:p>
            <a:pPr lvl="1"/>
            <a:r>
              <a:rPr lang="en-GB" sz="4200" dirty="0"/>
              <a:t>Infrastructure failures to be expected</a:t>
            </a:r>
          </a:p>
          <a:p>
            <a:r>
              <a:rPr lang="en-GB" sz="4800" b="1" dirty="0">
                <a:latin typeface="Calibri" panose="020F0502020204030204" pitchFamily="34" charset="0"/>
                <a:ea typeface="Cambria" panose="02040503050406030204" pitchFamily="18" charset="0"/>
              </a:rPr>
              <a:t>Impacts will be surprising:</a:t>
            </a:r>
          </a:p>
          <a:p>
            <a:pPr lvl="1"/>
            <a:r>
              <a:rPr lang="en-GB" sz="4200" dirty="0">
                <a:latin typeface="Calibri" panose="020F0502020204030204" pitchFamily="34" charset="0"/>
                <a:ea typeface="Cambria" panose="02040503050406030204" pitchFamily="18" charset="0"/>
              </a:rPr>
              <a:t>Full range / breadth of impacts often not apparent until months later</a:t>
            </a:r>
          </a:p>
          <a:p>
            <a:pPr lvl="1"/>
            <a:r>
              <a:rPr lang="en-GB" sz="4200" dirty="0">
                <a:latin typeface="Calibri" panose="020F0502020204030204" pitchFamily="34" charset="0"/>
                <a:ea typeface="Cambria" panose="02040503050406030204" pitchFamily="18" charset="0"/>
              </a:rPr>
              <a:t>Recovery may be protracted and uneven</a:t>
            </a:r>
          </a:p>
          <a:p>
            <a:pPr lvl="1"/>
            <a:r>
              <a:rPr lang="en-GB" sz="4200" dirty="0"/>
              <a:t>Low paid and front line workers most at risk</a:t>
            </a:r>
          </a:p>
          <a:p>
            <a:pPr marL="457200" lvl="1" indent="0">
              <a:buNone/>
            </a:pPr>
            <a:endParaRPr lang="en-GB" sz="2900" dirty="0">
              <a:latin typeface="Calibri" panose="020F0502020204030204" pitchFamily="34" charset="0"/>
              <a:ea typeface="Cambria" panose="02040503050406030204" pitchFamily="18" charset="0"/>
            </a:endParaRPr>
          </a:p>
        </p:txBody>
      </p:sp>
      <p:pic>
        <p:nvPicPr>
          <p:cNvPr id="2" name="Picture 1">
            <a:extLst>
              <a:ext uri="{FF2B5EF4-FFF2-40B4-BE49-F238E27FC236}">
                <a16:creationId xmlns:a16="http://schemas.microsoft.com/office/drawing/2014/main" id="{09EE54EA-E337-456F-B8CD-99004AA106B6}"/>
              </a:ext>
            </a:extLst>
          </p:cNvPr>
          <p:cNvPicPr>
            <a:picLocks noChangeAspect="1"/>
          </p:cNvPicPr>
          <p:nvPr/>
        </p:nvPicPr>
        <p:blipFill>
          <a:blip r:embed="rId3"/>
          <a:stretch>
            <a:fillRect/>
          </a:stretch>
        </p:blipFill>
        <p:spPr>
          <a:xfrm>
            <a:off x="7655276" y="1250919"/>
            <a:ext cx="4432176" cy="847417"/>
          </a:xfrm>
          <a:prstGeom prst="rect">
            <a:avLst/>
          </a:prstGeom>
        </p:spPr>
      </p:pic>
      <p:pic>
        <p:nvPicPr>
          <p:cNvPr id="3" name="Picture 2">
            <a:extLst>
              <a:ext uri="{FF2B5EF4-FFF2-40B4-BE49-F238E27FC236}">
                <a16:creationId xmlns:a16="http://schemas.microsoft.com/office/drawing/2014/main" id="{3CD42E84-C5A0-48B6-9404-C1B8A385D2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5144" y="2242674"/>
            <a:ext cx="3002890" cy="2000060"/>
          </a:xfrm>
          <a:prstGeom prst="rect">
            <a:avLst/>
          </a:prstGeom>
        </p:spPr>
      </p:pic>
      <p:pic>
        <p:nvPicPr>
          <p:cNvPr id="5" name="Picture 4">
            <a:extLst>
              <a:ext uri="{FF2B5EF4-FFF2-40B4-BE49-F238E27FC236}">
                <a16:creationId xmlns:a16="http://schemas.microsoft.com/office/drawing/2014/main" id="{3DB38526-A3AB-4EDD-8860-159ECCC201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5144" y="4462715"/>
            <a:ext cx="3002891" cy="2000060"/>
          </a:xfrm>
          <a:prstGeom prst="rect">
            <a:avLst/>
          </a:prstGeom>
        </p:spPr>
      </p:pic>
    </p:spTree>
    <p:extLst>
      <p:ext uri="{BB962C8B-B14F-4D97-AF65-F5344CB8AC3E}">
        <p14:creationId xmlns:p14="http://schemas.microsoft.com/office/powerpoint/2010/main" val="2214746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009298-F993-4C94-9C7A-6A431E6498CC}"/>
              </a:ext>
            </a:extLst>
          </p:cNvPr>
          <p:cNvSpPr>
            <a:spLocks noGrp="1"/>
          </p:cNvSpPr>
          <p:nvPr>
            <p:ph type="title"/>
          </p:nvPr>
        </p:nvSpPr>
        <p:spPr>
          <a:xfrm>
            <a:off x="273050" y="134937"/>
            <a:ext cx="9598314" cy="945717"/>
          </a:xfrm>
        </p:spPr>
        <p:txBody>
          <a:bodyPr anchor="ctr">
            <a:normAutofit fontScale="90000"/>
          </a:bodyPr>
          <a:lstStyle/>
          <a:p>
            <a:r>
              <a:rPr lang="en-GB" b="1" dirty="0"/>
              <a:t>Take homes – we need to do things differently, starting today</a:t>
            </a:r>
          </a:p>
        </p:txBody>
      </p:sp>
      <p:sp>
        <p:nvSpPr>
          <p:cNvPr id="7" name="Content Placeholder 2">
            <a:extLst>
              <a:ext uri="{FF2B5EF4-FFF2-40B4-BE49-F238E27FC236}">
                <a16:creationId xmlns:a16="http://schemas.microsoft.com/office/drawing/2014/main" id="{7E79C707-F518-4CFB-8918-A41F59056B12}"/>
              </a:ext>
            </a:extLst>
          </p:cNvPr>
          <p:cNvSpPr>
            <a:spLocks noGrp="1"/>
          </p:cNvSpPr>
          <p:nvPr>
            <p:ph idx="1"/>
          </p:nvPr>
        </p:nvSpPr>
        <p:spPr>
          <a:xfrm>
            <a:off x="193964" y="1350818"/>
            <a:ext cx="9074728" cy="4987637"/>
          </a:xfrm>
        </p:spPr>
        <p:txBody>
          <a:bodyPr>
            <a:normAutofit fontScale="70000" lnSpcReduction="20000"/>
          </a:bodyPr>
          <a:lstStyle/>
          <a:p>
            <a:r>
              <a:rPr lang="en-GB" sz="3200" b="1" dirty="0">
                <a:latin typeface="Calibri" panose="020F0502020204030204" pitchFamily="34" charset="0"/>
                <a:ea typeface="Cambria" panose="02040503050406030204" pitchFamily="18" charset="0"/>
              </a:rPr>
              <a:t>Climate change is not a problem for the future, the window for action is now and it is fast closing</a:t>
            </a:r>
          </a:p>
          <a:p>
            <a:pPr lvl="1"/>
            <a:r>
              <a:rPr lang="en-GB" dirty="0">
                <a:latin typeface="Calibri" panose="020F0502020204030204" pitchFamily="34" charset="0"/>
                <a:ea typeface="Cambria" panose="02040503050406030204" pitchFamily="18" charset="0"/>
              </a:rPr>
              <a:t>Climate change impacts will dwarf the deaths and damages from COVID19</a:t>
            </a:r>
          </a:p>
          <a:p>
            <a:pPr lvl="1"/>
            <a:r>
              <a:rPr lang="en-GB" dirty="0">
                <a:effectLst/>
                <a:latin typeface="Calibri" panose="020F0502020204030204" pitchFamily="34" charset="0"/>
                <a:ea typeface="Cambria" panose="02040503050406030204" pitchFamily="18" charset="0"/>
              </a:rPr>
              <a:t>BAU will compound the problem - not deliver solutions</a:t>
            </a:r>
            <a:endParaRPr lang="en-GB" dirty="0">
              <a:latin typeface="Calibri" panose="020F0502020204030204" pitchFamily="34" charset="0"/>
              <a:ea typeface="Cambria" panose="02040503050406030204" pitchFamily="18" charset="0"/>
            </a:endParaRPr>
          </a:p>
          <a:p>
            <a:pPr lvl="1"/>
            <a:r>
              <a:rPr lang="en-GB" dirty="0">
                <a:effectLst/>
                <a:latin typeface="Calibri" panose="020F0502020204030204" pitchFamily="34" charset="0"/>
                <a:ea typeface="Cambria" panose="02040503050406030204" pitchFamily="18" charset="0"/>
              </a:rPr>
              <a:t>Tinkering around the edges is not going to fix this</a:t>
            </a:r>
          </a:p>
          <a:p>
            <a:r>
              <a:rPr lang="en-GB" sz="3200" b="1" dirty="0"/>
              <a:t>Climate change demands action from ALL of us (not just dedicated champions)</a:t>
            </a:r>
          </a:p>
          <a:p>
            <a:pPr lvl="1"/>
            <a:r>
              <a:rPr lang="en-GB" dirty="0">
                <a:effectLst/>
                <a:latin typeface="Calibri" panose="020F0502020204030204" pitchFamily="34" charset="0"/>
                <a:ea typeface="Cambria" panose="02040503050406030204" pitchFamily="18" charset="0"/>
              </a:rPr>
              <a:t>We </a:t>
            </a:r>
            <a:r>
              <a:rPr lang="en-GB" dirty="0">
                <a:latin typeface="Calibri" panose="020F0502020204030204" pitchFamily="34" charset="0"/>
                <a:ea typeface="Cambria" panose="02040503050406030204" pitchFamily="18" charset="0"/>
              </a:rPr>
              <a:t>must </a:t>
            </a:r>
            <a:r>
              <a:rPr lang="en-GB" u="sng" dirty="0">
                <a:latin typeface="Calibri" panose="020F0502020204030204" pitchFamily="34" charset="0"/>
                <a:ea typeface="Cambria" panose="02040503050406030204" pitchFamily="18" charset="0"/>
              </a:rPr>
              <a:t>all</a:t>
            </a:r>
            <a:r>
              <a:rPr lang="en-GB" dirty="0">
                <a:effectLst/>
                <a:latin typeface="Calibri" panose="020F0502020204030204" pitchFamily="34" charset="0"/>
                <a:ea typeface="Cambria" panose="02040503050406030204" pitchFamily="18" charset="0"/>
              </a:rPr>
              <a:t> adapt to climate risks, store carbon and cut emissions</a:t>
            </a:r>
          </a:p>
          <a:p>
            <a:r>
              <a:rPr lang="en-GB" sz="3200" b="1" dirty="0">
                <a:latin typeface="Calibri" panose="020F0502020204030204" pitchFamily="34" charset="0"/>
                <a:ea typeface="Cambria" panose="02040503050406030204" pitchFamily="18" charset="0"/>
              </a:rPr>
              <a:t>We’ve lost the surety of a stable climate – but we can’t wait for certainty before we act</a:t>
            </a:r>
          </a:p>
          <a:p>
            <a:pPr lvl="1"/>
            <a:r>
              <a:rPr lang="en-GB" dirty="0"/>
              <a:t>We need to think flexibly and assume the reasonable worst case</a:t>
            </a:r>
          </a:p>
          <a:p>
            <a:pPr lvl="1"/>
            <a:r>
              <a:rPr lang="en-GB" dirty="0"/>
              <a:t>Ask challenging questions and go beyond the legal minimums</a:t>
            </a:r>
          </a:p>
          <a:p>
            <a:r>
              <a:rPr lang="en-GB" sz="3200" b="1" dirty="0">
                <a:latin typeface="Calibri" panose="020F0502020204030204" pitchFamily="34" charset="0"/>
                <a:ea typeface="Cambria" panose="02040503050406030204" pitchFamily="18" charset="0"/>
              </a:rPr>
              <a:t>Climate change is the biggest social justice and health and safety issue</a:t>
            </a:r>
          </a:p>
          <a:p>
            <a:r>
              <a:rPr lang="en-GB" sz="3200" b="1" dirty="0">
                <a:latin typeface="Calibri" panose="020F0502020204030204" pitchFamily="34" charset="0"/>
                <a:ea typeface="Cambria" panose="02040503050406030204" pitchFamily="18" charset="0"/>
              </a:rPr>
              <a:t>We need to stop polarising environment vs jobs and collaborate compassionately to help all workers flourish</a:t>
            </a:r>
          </a:p>
          <a:p>
            <a:pPr lvl="1"/>
            <a:r>
              <a:rPr lang="en-GB" sz="2900" dirty="0">
                <a:latin typeface="Calibri" panose="020F0502020204030204" pitchFamily="34" charset="0"/>
                <a:ea typeface="Cambria" panose="02040503050406030204" pitchFamily="18" charset="0"/>
              </a:rPr>
              <a:t>there is no job security on the hot house earth scenario</a:t>
            </a:r>
          </a:p>
          <a:p>
            <a:pPr marL="457200" lvl="1" indent="0">
              <a:buNone/>
            </a:pPr>
            <a:endParaRPr lang="en-GB" sz="2900" dirty="0">
              <a:latin typeface="Calibri" panose="020F0502020204030204" pitchFamily="34" charset="0"/>
              <a:ea typeface="Cambria" panose="02040503050406030204" pitchFamily="18" charset="0"/>
            </a:endParaRPr>
          </a:p>
        </p:txBody>
      </p:sp>
      <p:pic>
        <p:nvPicPr>
          <p:cNvPr id="8" name="Picture 7">
            <a:extLst>
              <a:ext uri="{FF2B5EF4-FFF2-40B4-BE49-F238E27FC236}">
                <a16:creationId xmlns:a16="http://schemas.microsoft.com/office/drawing/2014/main" id="{9526AC53-A33C-4613-8615-4DE9686B4418}"/>
              </a:ext>
            </a:extLst>
          </p:cNvPr>
          <p:cNvPicPr>
            <a:picLocks noChangeAspect="1"/>
          </p:cNvPicPr>
          <p:nvPr/>
        </p:nvPicPr>
        <p:blipFill>
          <a:blip r:embed="rId3"/>
          <a:stretch>
            <a:fillRect/>
          </a:stretch>
        </p:blipFill>
        <p:spPr>
          <a:xfrm>
            <a:off x="8979130" y="1180820"/>
            <a:ext cx="3212870" cy="3249450"/>
          </a:xfrm>
          <a:prstGeom prst="rect">
            <a:avLst/>
          </a:prstGeom>
        </p:spPr>
      </p:pic>
      <p:pic>
        <p:nvPicPr>
          <p:cNvPr id="9" name="Picture 8">
            <a:extLst>
              <a:ext uri="{FF2B5EF4-FFF2-40B4-BE49-F238E27FC236}">
                <a16:creationId xmlns:a16="http://schemas.microsoft.com/office/drawing/2014/main" id="{3BC377F8-7CBE-4270-8650-8399AF946257}"/>
              </a:ext>
            </a:extLst>
          </p:cNvPr>
          <p:cNvPicPr>
            <a:picLocks noChangeAspect="1"/>
          </p:cNvPicPr>
          <p:nvPr/>
        </p:nvPicPr>
        <p:blipFill>
          <a:blip r:embed="rId4"/>
          <a:stretch>
            <a:fillRect/>
          </a:stretch>
        </p:blipFill>
        <p:spPr>
          <a:xfrm>
            <a:off x="9268692" y="4600268"/>
            <a:ext cx="2828789" cy="2127688"/>
          </a:xfrm>
          <a:prstGeom prst="rect">
            <a:avLst/>
          </a:prstGeom>
        </p:spPr>
      </p:pic>
    </p:spTree>
    <p:extLst>
      <p:ext uri="{BB962C8B-B14F-4D97-AF65-F5344CB8AC3E}">
        <p14:creationId xmlns:p14="http://schemas.microsoft.com/office/powerpoint/2010/main" val="3581112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39CF-57D6-4743-AE2C-E73A4E5CD445}"/>
              </a:ext>
            </a:extLst>
          </p:cNvPr>
          <p:cNvSpPr>
            <a:spLocks noGrp="1"/>
          </p:cNvSpPr>
          <p:nvPr>
            <p:ph type="title"/>
          </p:nvPr>
        </p:nvSpPr>
        <p:spPr>
          <a:xfrm>
            <a:off x="273698" y="134679"/>
            <a:ext cx="9486122" cy="855224"/>
          </a:xfrm>
        </p:spPr>
        <p:txBody>
          <a:bodyPr vert="horz" lIns="91440" tIns="45720" rIns="91440" bIns="45720" rtlCol="0" anchor="ctr">
            <a:normAutofit/>
          </a:bodyPr>
          <a:lstStyle/>
          <a:p>
            <a:r>
              <a:rPr lang="en-GB" b="1"/>
              <a:t>Further information</a:t>
            </a:r>
          </a:p>
        </p:txBody>
      </p:sp>
      <p:sp>
        <p:nvSpPr>
          <p:cNvPr id="4" name="Content Placeholder 1">
            <a:extLst>
              <a:ext uri="{FF2B5EF4-FFF2-40B4-BE49-F238E27FC236}">
                <a16:creationId xmlns:a16="http://schemas.microsoft.com/office/drawing/2014/main" id="{BF674ABD-E062-41A9-8E53-A030EE9A1064}"/>
              </a:ext>
            </a:extLst>
          </p:cNvPr>
          <p:cNvSpPr txBox="1">
            <a:spLocks/>
          </p:cNvSpPr>
          <p:nvPr/>
        </p:nvSpPr>
        <p:spPr>
          <a:xfrm>
            <a:off x="609600" y="1263317"/>
            <a:ext cx="10972800" cy="5460004"/>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000" kern="1200">
                <a:solidFill>
                  <a:srgbClr val="59777D"/>
                </a:solidFill>
                <a:latin typeface="+mn-lt"/>
                <a:ea typeface="+mn-ea"/>
                <a:cs typeface="+mn-cs"/>
              </a:defRPr>
            </a:lvl1pPr>
            <a:lvl2pPr marL="742950" indent="-285750" algn="l" defTabSz="457200" rtl="0" eaLnBrk="1" latinLnBrk="0" hangingPunct="1">
              <a:spcBef>
                <a:spcPct val="20000"/>
              </a:spcBef>
              <a:buFont typeface="Arial"/>
              <a:buChar char="–"/>
              <a:defRPr sz="2700" b="0" kern="1200">
                <a:solidFill>
                  <a:srgbClr val="59777D"/>
                </a:solidFill>
                <a:latin typeface="+mn-lt"/>
                <a:ea typeface="+mn-ea"/>
                <a:cs typeface="+mn-cs"/>
              </a:defRPr>
            </a:lvl2pPr>
            <a:lvl3pPr marL="1143000" indent="-228600" algn="l" defTabSz="457200" rtl="0" eaLnBrk="1" latinLnBrk="0" hangingPunct="1">
              <a:spcBef>
                <a:spcPct val="20000"/>
              </a:spcBef>
              <a:buFont typeface="Arial"/>
              <a:buChar char="•"/>
              <a:defRPr sz="2400" b="0" kern="1200">
                <a:solidFill>
                  <a:srgbClr val="59777D"/>
                </a:solidFill>
                <a:latin typeface="+mn-lt"/>
                <a:ea typeface="+mn-ea"/>
                <a:cs typeface="+mn-cs"/>
              </a:defRPr>
            </a:lvl3pPr>
            <a:lvl4pPr marL="1600200" indent="-228600" algn="l" defTabSz="457200" rtl="0" eaLnBrk="1" latinLnBrk="0" hangingPunct="1">
              <a:spcBef>
                <a:spcPct val="20000"/>
              </a:spcBef>
              <a:buFont typeface="Arial"/>
              <a:buChar char="–"/>
              <a:defRPr sz="2000" b="0" kern="1200">
                <a:solidFill>
                  <a:srgbClr val="59777D"/>
                </a:solidFill>
                <a:latin typeface="+mn-lt"/>
                <a:ea typeface="+mn-ea"/>
                <a:cs typeface="+mn-cs"/>
              </a:defRPr>
            </a:lvl4pPr>
            <a:lvl5pPr marL="2057400" indent="-228600" algn="l" defTabSz="457200" rtl="0" eaLnBrk="1" latinLnBrk="0" hangingPunct="1">
              <a:spcBef>
                <a:spcPct val="20000"/>
              </a:spcBef>
              <a:buFont typeface="Arial"/>
              <a:buChar char="»"/>
              <a:defRPr sz="2000" b="0" kern="1200">
                <a:solidFill>
                  <a:srgbClr val="5977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GB" sz="1400" b="1" dirty="0"/>
              <a:t>Adaptation Scotland </a:t>
            </a:r>
            <a:r>
              <a:rPr lang="en-GB" sz="1400" dirty="0"/>
              <a:t>Scotland’s national climate risk and adaptation programme  </a:t>
            </a:r>
          </a:p>
          <a:p>
            <a:pPr marL="0" indent="0">
              <a:lnSpc>
                <a:spcPct val="90000"/>
              </a:lnSpc>
              <a:buNone/>
            </a:pPr>
            <a:r>
              <a:rPr lang="en-GB" sz="1400" dirty="0">
                <a:hlinkClick r:id="rId3"/>
              </a:rPr>
              <a:t>https://adaptationscotland.org.uk/how-adapt/tools-and-resources</a:t>
            </a:r>
            <a:r>
              <a:rPr lang="en-GB" sz="1400" dirty="0"/>
              <a:t> </a:t>
            </a:r>
          </a:p>
          <a:p>
            <a:pPr marL="0" indent="0">
              <a:lnSpc>
                <a:spcPct val="90000"/>
              </a:lnSpc>
              <a:buNone/>
            </a:pPr>
            <a:endParaRPr lang="en-GB" sz="900" b="1" dirty="0"/>
          </a:p>
          <a:p>
            <a:pPr marL="0" indent="0">
              <a:lnSpc>
                <a:spcPct val="90000"/>
              </a:lnSpc>
              <a:buNone/>
            </a:pPr>
            <a:r>
              <a:rPr lang="en-GB" sz="1400" b="1" dirty="0"/>
              <a:t>Climate Just </a:t>
            </a:r>
            <a:r>
              <a:rPr lang="en-GB" sz="1400" dirty="0"/>
              <a:t>compendium of adaptation resources focusing on social justice impacts </a:t>
            </a:r>
          </a:p>
          <a:p>
            <a:pPr marL="0" indent="0">
              <a:lnSpc>
                <a:spcPct val="90000"/>
              </a:lnSpc>
              <a:buNone/>
            </a:pPr>
            <a:r>
              <a:rPr lang="en-GB" sz="1400" dirty="0">
                <a:hlinkClick r:id="rId4"/>
              </a:rPr>
              <a:t>https://www.climatejust.org.uk/resources</a:t>
            </a:r>
            <a:r>
              <a:rPr lang="en-GB" sz="1400" dirty="0"/>
              <a:t> </a:t>
            </a:r>
          </a:p>
          <a:p>
            <a:pPr marL="0" indent="0">
              <a:lnSpc>
                <a:spcPct val="90000"/>
              </a:lnSpc>
              <a:buNone/>
            </a:pPr>
            <a:endParaRPr lang="en-GB" sz="900" b="1" dirty="0"/>
          </a:p>
          <a:p>
            <a:pPr marL="0" indent="0">
              <a:lnSpc>
                <a:spcPct val="90000"/>
              </a:lnSpc>
              <a:buNone/>
            </a:pPr>
            <a:r>
              <a:rPr lang="en-GB" sz="1400" b="1" dirty="0"/>
              <a:t>Scotland’s Climate Assembly </a:t>
            </a:r>
            <a:r>
              <a:rPr lang="en-GB" sz="1400" dirty="0"/>
              <a:t>Recommendations for Government report from the people’s panel </a:t>
            </a:r>
          </a:p>
          <a:p>
            <a:pPr marL="0" indent="0">
              <a:lnSpc>
                <a:spcPct val="90000"/>
              </a:lnSpc>
              <a:buNone/>
            </a:pPr>
            <a:r>
              <a:rPr lang="en-GB" sz="1400" dirty="0">
                <a:hlinkClick r:id="rId5"/>
              </a:rPr>
              <a:t>https://www.climateassembly.scot/full-report</a:t>
            </a:r>
            <a:r>
              <a:rPr lang="en-GB" sz="1400" dirty="0"/>
              <a:t> </a:t>
            </a:r>
          </a:p>
          <a:p>
            <a:pPr marL="0" indent="0">
              <a:lnSpc>
                <a:spcPct val="90000"/>
              </a:lnSpc>
              <a:buNone/>
            </a:pPr>
            <a:endParaRPr lang="en-GB" sz="900" b="1" dirty="0"/>
          </a:p>
          <a:p>
            <a:pPr marL="0" indent="0">
              <a:lnSpc>
                <a:spcPct val="90000"/>
              </a:lnSpc>
              <a:buNone/>
            </a:pPr>
            <a:r>
              <a:rPr lang="en-GB" sz="1400" b="1" dirty="0"/>
              <a:t>UN 1.5C Special Report </a:t>
            </a:r>
            <a:r>
              <a:rPr lang="en-GB" sz="1400" dirty="0"/>
              <a:t>summarises the latest climate science and risks of runaway warming </a:t>
            </a:r>
          </a:p>
          <a:p>
            <a:pPr marL="0" indent="0">
              <a:lnSpc>
                <a:spcPct val="90000"/>
              </a:lnSpc>
              <a:buNone/>
            </a:pPr>
            <a:r>
              <a:rPr lang="en-GB" sz="1400" dirty="0">
                <a:hlinkClick r:id="rId6"/>
              </a:rPr>
              <a:t>https://www.ipcc.ch/sr15/download/</a:t>
            </a:r>
            <a:r>
              <a:rPr lang="en-GB" sz="1400" dirty="0"/>
              <a:t> </a:t>
            </a:r>
          </a:p>
          <a:p>
            <a:pPr marL="0" indent="0">
              <a:lnSpc>
                <a:spcPct val="90000"/>
              </a:lnSpc>
              <a:buNone/>
            </a:pPr>
            <a:endParaRPr lang="en-GB" sz="900" b="1" dirty="0"/>
          </a:p>
          <a:p>
            <a:pPr marL="0" indent="0">
              <a:lnSpc>
                <a:spcPct val="90000"/>
              </a:lnSpc>
              <a:buNone/>
            </a:pPr>
            <a:r>
              <a:rPr lang="en-GB" sz="1400" b="1" dirty="0"/>
              <a:t>UKCCRA3 </a:t>
            </a:r>
            <a:r>
              <a:rPr lang="en-GB" sz="1400" dirty="0"/>
              <a:t>Independent Assessment of UK Climate Risk: Advice to Government </a:t>
            </a:r>
          </a:p>
          <a:p>
            <a:pPr marL="0" indent="0">
              <a:lnSpc>
                <a:spcPct val="90000"/>
              </a:lnSpc>
              <a:buNone/>
            </a:pPr>
            <a:r>
              <a:rPr lang="en-GB" sz="1400" u="sng" dirty="0">
                <a:effectLst/>
                <a:hlinkClick r:id="rId7"/>
              </a:rPr>
              <a:t>https://www.theccc.org.uk/wp-content/uploads/2021/07/Independent-Assessment-of-UK-Climate-Risk-Advice-to-Govt-for-CCRA3-CCC.pdf</a:t>
            </a:r>
            <a:endParaRPr lang="en-GB" sz="1400" u="sng" dirty="0">
              <a:effectLst/>
            </a:endParaRPr>
          </a:p>
          <a:p>
            <a:pPr marL="0" indent="0">
              <a:lnSpc>
                <a:spcPct val="90000"/>
              </a:lnSpc>
              <a:buNone/>
            </a:pPr>
            <a:endParaRPr lang="en-GB" sz="900" b="1" dirty="0">
              <a:effectLst/>
            </a:endParaRPr>
          </a:p>
          <a:p>
            <a:pPr marL="0" indent="0">
              <a:lnSpc>
                <a:spcPct val="90000"/>
              </a:lnSpc>
              <a:buNone/>
            </a:pPr>
            <a:r>
              <a:rPr lang="en-GB" sz="1400" b="1" dirty="0">
                <a:effectLst/>
              </a:rPr>
              <a:t>UKCCRA3</a:t>
            </a:r>
            <a:r>
              <a:rPr lang="en-GB" sz="1400" dirty="0">
                <a:effectLst/>
              </a:rPr>
              <a:t> Evidence Report for Scotland Summary, Climate Change Committee </a:t>
            </a:r>
          </a:p>
          <a:p>
            <a:pPr marL="0" indent="0">
              <a:lnSpc>
                <a:spcPct val="90000"/>
              </a:lnSpc>
              <a:buNone/>
            </a:pPr>
            <a:r>
              <a:rPr lang="en-GB" sz="1400" u="sng" dirty="0">
                <a:effectLst/>
                <a:hlinkClick r:id="rId8"/>
              </a:rPr>
              <a:t>https://www.ukclimaterisk.org/wp-content/uploads/2021/06/CCRA-Evidence-Report-Scotland-Summary-Final.pdf</a:t>
            </a:r>
            <a:endParaRPr lang="en-GB" sz="1400" u="sng" dirty="0">
              <a:effectLst/>
            </a:endParaRPr>
          </a:p>
          <a:p>
            <a:pPr marL="0" indent="0">
              <a:lnSpc>
                <a:spcPct val="90000"/>
              </a:lnSpc>
              <a:buNone/>
            </a:pPr>
            <a:endParaRPr lang="en-GB" sz="800" b="1" dirty="0"/>
          </a:p>
          <a:p>
            <a:pPr marL="0" indent="0">
              <a:lnSpc>
                <a:spcPct val="90000"/>
              </a:lnSpc>
              <a:buNone/>
            </a:pPr>
            <a:r>
              <a:rPr lang="en-GB" sz="1400" b="1" dirty="0"/>
              <a:t>EPSU Public Services and Adaptation to Climate Change </a:t>
            </a:r>
            <a:r>
              <a:rPr lang="en-GB" sz="1400" u="sng" dirty="0">
                <a:hlinkClick r:id="rId9"/>
              </a:rPr>
              <a:t>https://www.epsu.org/sites/default/files/article/files/2_EPSU%20Public%20services%20and%20adaptation%20to%20climate%20change%20for%20reading.pdf</a:t>
            </a:r>
            <a:r>
              <a:rPr lang="en-GB" sz="1400" u="sng" dirty="0"/>
              <a:t> </a:t>
            </a:r>
          </a:p>
          <a:p>
            <a:pPr marL="0" indent="0">
              <a:lnSpc>
                <a:spcPct val="90000"/>
              </a:lnSpc>
              <a:buNone/>
            </a:pPr>
            <a:endParaRPr lang="en-GB" sz="800" b="1" dirty="0"/>
          </a:p>
          <a:p>
            <a:pPr marL="0" indent="0">
              <a:lnSpc>
                <a:spcPct val="90000"/>
              </a:lnSpc>
              <a:buNone/>
            </a:pPr>
            <a:r>
              <a:rPr lang="en-GB" sz="1400" b="1" dirty="0"/>
              <a:t>Scottish Climate Change Adaptation Programme (SCCAP) </a:t>
            </a:r>
            <a:r>
              <a:rPr lang="en-GB" sz="1400" dirty="0"/>
              <a:t>Scottish adaptation action being undertaken 2019-24 by the Scottish Government &amp; partners</a:t>
            </a:r>
            <a:r>
              <a:rPr lang="en-GB" sz="1400" b="1" dirty="0"/>
              <a:t> </a:t>
            </a:r>
            <a:r>
              <a:rPr lang="en-GB" sz="1400" dirty="0">
                <a:hlinkClick r:id="rId10"/>
              </a:rPr>
              <a:t>https://www.gov.scot/publications/climate-ready-scotland-second-scottish-climate-change-adaptation-programme-2019-2024/</a:t>
            </a:r>
            <a:endParaRPr lang="en-GB" sz="1400" dirty="0"/>
          </a:p>
          <a:p>
            <a:pPr marL="0" indent="0">
              <a:lnSpc>
                <a:spcPct val="90000"/>
              </a:lnSpc>
              <a:buNone/>
            </a:pPr>
            <a:endParaRPr lang="en-GB" sz="800" b="1" dirty="0"/>
          </a:p>
          <a:p>
            <a:pPr marL="0" indent="0">
              <a:lnSpc>
                <a:spcPct val="90000"/>
              </a:lnSpc>
              <a:buNone/>
            </a:pPr>
            <a:r>
              <a:rPr lang="en-GB" sz="1400" b="1" dirty="0"/>
              <a:t>New UKCP18 climate projections for Scotland </a:t>
            </a:r>
            <a:r>
              <a:rPr lang="en-GB" sz="1400" dirty="0"/>
              <a:t>summary </a:t>
            </a:r>
            <a:r>
              <a:rPr lang="en-GB" sz="1400" dirty="0">
                <a:hlinkClick r:id="rId11"/>
              </a:rPr>
              <a:t>https://www.adaptationscotland.org.uk/news-events/stories/new-climate-projections-summary-scotland</a:t>
            </a:r>
            <a:r>
              <a:rPr lang="en-GB" sz="1400" dirty="0"/>
              <a:t> </a:t>
            </a:r>
          </a:p>
          <a:p>
            <a:pPr marL="0" indent="0">
              <a:lnSpc>
                <a:spcPct val="90000"/>
              </a:lnSpc>
              <a:buNone/>
            </a:pPr>
            <a:endParaRPr lang="en-GB" sz="900" dirty="0">
              <a:effectLst/>
            </a:endParaRPr>
          </a:p>
          <a:p>
            <a:pPr marL="0" indent="0">
              <a:lnSpc>
                <a:spcPct val="90000"/>
              </a:lnSpc>
              <a:buNone/>
            </a:pPr>
            <a:r>
              <a:rPr lang="en-GB" sz="1400" dirty="0"/>
              <a:t>Welsh TUC </a:t>
            </a:r>
            <a:r>
              <a:rPr lang="en-GB" sz="1400" b="1" dirty="0"/>
              <a:t>Greener Workplaces for a Just Transition </a:t>
            </a:r>
            <a:r>
              <a:rPr lang="en-GB" sz="1400" dirty="0">
                <a:hlinkClick r:id="rId12"/>
              </a:rPr>
              <a:t>https://www.tuc.org.uk/sites/default/files/2021-02/Greener%20Workplaces%20-%20English%20Version_0.pdf</a:t>
            </a:r>
            <a:r>
              <a:rPr lang="en-GB" sz="1400" dirty="0"/>
              <a:t> </a:t>
            </a:r>
            <a:endParaRPr lang="en-GB" sz="1400" dirty="0">
              <a:effectLst/>
            </a:endParaRPr>
          </a:p>
          <a:p>
            <a:pPr>
              <a:lnSpc>
                <a:spcPct val="90000"/>
              </a:lnSpc>
            </a:pPr>
            <a:endParaRPr lang="en-GB" sz="1400" dirty="0"/>
          </a:p>
        </p:txBody>
      </p:sp>
      <p:sp>
        <p:nvSpPr>
          <p:cNvPr id="3" name="TextBox 2">
            <a:extLst>
              <a:ext uri="{FF2B5EF4-FFF2-40B4-BE49-F238E27FC236}">
                <a16:creationId xmlns:a16="http://schemas.microsoft.com/office/drawing/2014/main" id="{A79A5D0B-F8AA-4261-8AA9-35DA98F7FA9C}"/>
              </a:ext>
            </a:extLst>
          </p:cNvPr>
          <p:cNvSpPr txBox="1"/>
          <p:nvPr/>
        </p:nvSpPr>
        <p:spPr>
          <a:xfrm>
            <a:off x="7730837" y="1340427"/>
            <a:ext cx="4229100" cy="1631216"/>
          </a:xfrm>
          <a:prstGeom prst="rect">
            <a:avLst/>
          </a:prstGeom>
          <a:solidFill>
            <a:schemeClr val="accent5">
              <a:lumMod val="75000"/>
            </a:schemeClr>
          </a:solidFill>
        </p:spPr>
        <p:txBody>
          <a:bodyPr wrap="square" rtlCol="0">
            <a:spAutoFit/>
          </a:bodyPr>
          <a:lstStyle/>
          <a:p>
            <a:r>
              <a:rPr lang="en-GB" sz="2000" dirty="0">
                <a:solidFill>
                  <a:schemeClr val="bg1"/>
                </a:solidFill>
              </a:rPr>
              <a:t>Our handbook for identifying climate hazards in the workplace and developing socially just adaptation options will be released in January 2022 – we’ll keep you posted!</a:t>
            </a:r>
          </a:p>
        </p:txBody>
      </p:sp>
    </p:spTree>
    <p:extLst>
      <p:ext uri="{BB962C8B-B14F-4D97-AF65-F5344CB8AC3E}">
        <p14:creationId xmlns:p14="http://schemas.microsoft.com/office/powerpoint/2010/main" val="1070211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358C4A-01D0-4805-9801-1048FFBA9757}"/>
              </a:ext>
            </a:extLst>
          </p:cNvPr>
          <p:cNvSpPr/>
          <p:nvPr/>
        </p:nvSpPr>
        <p:spPr>
          <a:xfrm>
            <a:off x="1284050" y="2364059"/>
            <a:ext cx="8375515" cy="584775"/>
          </a:xfrm>
          <a:prstGeom prst="rect">
            <a:avLst/>
          </a:prstGeom>
        </p:spPr>
        <p:txBody>
          <a:bodyPr wrap="square" lIns="91440" tIns="45720" rIns="91440" bIns="45720" anchor="t">
            <a:spAutoFit/>
          </a:bodyPr>
          <a:lstStyle/>
          <a:p>
            <a:pPr algn="ctr"/>
            <a:r>
              <a:rPr lang="en-GB" sz="3200" baseline="30000" dirty="0">
                <a:solidFill>
                  <a:srgbClr val="EF6F2C"/>
                </a:solidFill>
              </a:rPr>
              <a:t>cat@sniffer.org.uk</a:t>
            </a:r>
            <a:endParaRPr lang="en-GB" sz="3200" dirty="0">
              <a:solidFill>
                <a:srgbClr val="59777D"/>
              </a:solidFill>
              <a:cs typeface="Calibri"/>
            </a:endParaRPr>
          </a:p>
        </p:txBody>
      </p:sp>
    </p:spTree>
    <p:extLst>
      <p:ext uri="{BB962C8B-B14F-4D97-AF65-F5344CB8AC3E}">
        <p14:creationId xmlns:p14="http://schemas.microsoft.com/office/powerpoint/2010/main" val="3169995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8C8948-73A9-49CD-AA67-EDCCFECB8C8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45212" y="2290231"/>
            <a:ext cx="2946788" cy="2449340"/>
          </a:xfrm>
          <a:prstGeom prst="rect">
            <a:avLst/>
          </a:prstGeom>
        </p:spPr>
      </p:pic>
      <p:sp>
        <p:nvSpPr>
          <p:cNvPr id="2" name="Title 1">
            <a:extLst>
              <a:ext uri="{FF2B5EF4-FFF2-40B4-BE49-F238E27FC236}">
                <a16:creationId xmlns:a16="http://schemas.microsoft.com/office/drawing/2014/main" id="{6AC5157A-76EB-415A-A614-25B0925AD261}"/>
              </a:ext>
            </a:extLst>
          </p:cNvPr>
          <p:cNvSpPr>
            <a:spLocks noGrp="1"/>
          </p:cNvSpPr>
          <p:nvPr>
            <p:ph type="title"/>
          </p:nvPr>
        </p:nvSpPr>
        <p:spPr>
          <a:xfrm>
            <a:off x="537690" y="168123"/>
            <a:ext cx="9172631" cy="762000"/>
          </a:xfrm>
        </p:spPr>
        <p:txBody>
          <a:bodyPr>
            <a:normAutofit/>
          </a:bodyPr>
          <a:lstStyle/>
          <a:p>
            <a:r>
              <a:rPr lang="en-GB" sz="3200" b="1" dirty="0"/>
              <a:t>Hope for the best, plan for the worst</a:t>
            </a:r>
          </a:p>
        </p:txBody>
      </p:sp>
      <p:sp>
        <p:nvSpPr>
          <p:cNvPr id="3" name="Content Placeholder 2">
            <a:extLst>
              <a:ext uri="{FF2B5EF4-FFF2-40B4-BE49-F238E27FC236}">
                <a16:creationId xmlns:a16="http://schemas.microsoft.com/office/drawing/2014/main" id="{B5873170-8A02-49CB-820F-7AABE041A929}"/>
              </a:ext>
            </a:extLst>
          </p:cNvPr>
          <p:cNvSpPr>
            <a:spLocks noGrp="1"/>
          </p:cNvSpPr>
          <p:nvPr>
            <p:ph idx="1"/>
          </p:nvPr>
        </p:nvSpPr>
        <p:spPr>
          <a:xfrm>
            <a:off x="175287" y="1235170"/>
            <a:ext cx="9380461" cy="4028171"/>
          </a:xfrm>
        </p:spPr>
        <p:txBody>
          <a:bodyPr>
            <a:normAutofit fontScale="92500" lnSpcReduction="10000"/>
          </a:bodyPr>
          <a:lstStyle/>
          <a:p>
            <a:r>
              <a:rPr lang="en-GB" sz="2800" b="1" dirty="0"/>
              <a:t>At the brink of climate breakdown – runaway warming</a:t>
            </a:r>
          </a:p>
          <a:p>
            <a:pPr lvl="1"/>
            <a:r>
              <a:rPr lang="en-GB" sz="2300" dirty="0"/>
              <a:t>If vast natural carbon sinks become net emitters - </a:t>
            </a:r>
            <a:r>
              <a:rPr lang="en-GB" sz="2800" b="1" dirty="0"/>
              <a:t>could trigger a spiral of warming potentially unstoppable over human timescales</a:t>
            </a:r>
          </a:p>
          <a:p>
            <a:pPr lvl="1"/>
            <a:r>
              <a:rPr lang="en-GB" sz="2300" dirty="0"/>
              <a:t>Limiting warming to 2°C will deliver 50+% likelihood of climate breakdown </a:t>
            </a:r>
            <a:r>
              <a:rPr lang="en-GB" sz="2300" b="1" dirty="0">
                <a:solidFill>
                  <a:srgbClr val="FF0000"/>
                </a:solidFill>
              </a:rPr>
              <a:t>Would you put your kids on a plane with 50% odds of crashing? </a:t>
            </a:r>
          </a:p>
          <a:p>
            <a:pPr lvl="1"/>
            <a:r>
              <a:rPr lang="en-GB" sz="2300" dirty="0"/>
              <a:t>If we limit warming to &lt;1.5°C our odds of disaster </a:t>
            </a:r>
            <a:r>
              <a:rPr lang="en-GB" sz="2300" b="1" dirty="0">
                <a:solidFill>
                  <a:srgbClr val="FF0000"/>
                </a:solidFill>
              </a:rPr>
              <a:t>could still be 33%</a:t>
            </a:r>
          </a:p>
          <a:p>
            <a:r>
              <a:rPr lang="en-GB" sz="2800" b="1" dirty="0"/>
              <a:t>We must limit warming to &lt;1.5°C and the faster the better</a:t>
            </a:r>
          </a:p>
          <a:p>
            <a:r>
              <a:rPr lang="en-GB" sz="2800" dirty="0"/>
              <a:t>COP26 pledges will deliver 1.5°C between 2030 and 2050</a:t>
            </a:r>
            <a:r>
              <a:rPr lang="en-GB" sz="2800" b="1" dirty="0"/>
              <a:t> </a:t>
            </a:r>
          </a:p>
          <a:p>
            <a:r>
              <a:rPr lang="en-GB" sz="2800" b="1" dirty="0"/>
              <a:t>COP26 pledges, even if kept will deliver warming of 2.7°C and a high risk of runaway warming</a:t>
            </a:r>
            <a:endParaRPr lang="en-GB" sz="2300" u="sng" dirty="0"/>
          </a:p>
        </p:txBody>
      </p:sp>
      <p:pic>
        <p:nvPicPr>
          <p:cNvPr id="10" name="Picture 9">
            <a:extLst>
              <a:ext uri="{FF2B5EF4-FFF2-40B4-BE49-F238E27FC236}">
                <a16:creationId xmlns:a16="http://schemas.microsoft.com/office/drawing/2014/main" id="{E4C4F837-81F3-40BE-850D-56A36F46C3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79287" y="168123"/>
            <a:ext cx="2237426" cy="1932599"/>
          </a:xfrm>
          <a:prstGeom prst="rect">
            <a:avLst/>
          </a:prstGeom>
        </p:spPr>
      </p:pic>
      <p:pic>
        <p:nvPicPr>
          <p:cNvPr id="12" name="Picture 11">
            <a:extLst>
              <a:ext uri="{FF2B5EF4-FFF2-40B4-BE49-F238E27FC236}">
                <a16:creationId xmlns:a16="http://schemas.microsoft.com/office/drawing/2014/main" id="{91CE1E42-5B4E-4B7A-B755-A000F84058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53459" y="5118861"/>
            <a:ext cx="2263254" cy="1419556"/>
          </a:xfrm>
          <a:prstGeom prst="rect">
            <a:avLst/>
          </a:prstGeom>
        </p:spPr>
      </p:pic>
      <p:pic>
        <p:nvPicPr>
          <p:cNvPr id="5" name="Picture 4">
            <a:extLst>
              <a:ext uri="{FF2B5EF4-FFF2-40B4-BE49-F238E27FC236}">
                <a16:creationId xmlns:a16="http://schemas.microsoft.com/office/drawing/2014/main" id="{710EBF22-6D6E-45D0-AC44-C59892BFF7C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5819" y="5263342"/>
            <a:ext cx="4365114" cy="713294"/>
          </a:xfrm>
          <a:prstGeom prst="rect">
            <a:avLst/>
          </a:prstGeom>
        </p:spPr>
      </p:pic>
      <p:pic>
        <p:nvPicPr>
          <p:cNvPr id="6" name="Picture 5">
            <a:extLst>
              <a:ext uri="{FF2B5EF4-FFF2-40B4-BE49-F238E27FC236}">
                <a16:creationId xmlns:a16="http://schemas.microsoft.com/office/drawing/2014/main" id="{E835DA70-7E16-44A2-A1B7-3B8F5152D07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83578" y="5207449"/>
            <a:ext cx="2786113" cy="1365622"/>
          </a:xfrm>
          <a:prstGeom prst="rect">
            <a:avLst/>
          </a:prstGeom>
        </p:spPr>
      </p:pic>
      <p:pic>
        <p:nvPicPr>
          <p:cNvPr id="7" name="Picture 6">
            <a:extLst>
              <a:ext uri="{FF2B5EF4-FFF2-40B4-BE49-F238E27FC236}">
                <a16:creationId xmlns:a16="http://schemas.microsoft.com/office/drawing/2014/main" id="{45C76503-4A63-4136-91E3-31028B3BF93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7298" y="5993901"/>
            <a:ext cx="3773751" cy="579170"/>
          </a:xfrm>
          <a:prstGeom prst="rect">
            <a:avLst/>
          </a:prstGeom>
        </p:spPr>
      </p:pic>
      <p:pic>
        <p:nvPicPr>
          <p:cNvPr id="8" name="Picture 7">
            <a:extLst>
              <a:ext uri="{FF2B5EF4-FFF2-40B4-BE49-F238E27FC236}">
                <a16:creationId xmlns:a16="http://schemas.microsoft.com/office/drawing/2014/main" id="{87CD605F-0620-4895-A85F-B7428BF9FF4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99807" y="5014956"/>
            <a:ext cx="4298053" cy="1774090"/>
          </a:xfrm>
          <a:prstGeom prst="rect">
            <a:avLst/>
          </a:prstGeom>
        </p:spPr>
      </p:pic>
    </p:spTree>
    <p:extLst>
      <p:ext uri="{BB962C8B-B14F-4D97-AF65-F5344CB8AC3E}">
        <p14:creationId xmlns:p14="http://schemas.microsoft.com/office/powerpoint/2010/main" val="2970923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1C0AA0C-1C30-4E4C-A548-DEE96012B9D3}"/>
              </a:ext>
            </a:extLst>
          </p:cNvPr>
          <p:cNvSpPr/>
          <p:nvPr/>
        </p:nvSpPr>
        <p:spPr bwMode="auto">
          <a:xfrm>
            <a:off x="88492" y="1349967"/>
            <a:ext cx="4357970" cy="512985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8" charset="0"/>
            </a:endParaRPr>
          </a:p>
        </p:txBody>
      </p:sp>
      <p:sp>
        <p:nvSpPr>
          <p:cNvPr id="6" name="Oval 5">
            <a:extLst>
              <a:ext uri="{FF2B5EF4-FFF2-40B4-BE49-F238E27FC236}">
                <a16:creationId xmlns:a16="http://schemas.microsoft.com/office/drawing/2014/main" id="{18669697-269A-4BE5-829D-E909CB0DFD52}"/>
              </a:ext>
            </a:extLst>
          </p:cNvPr>
          <p:cNvSpPr/>
          <p:nvPr/>
        </p:nvSpPr>
        <p:spPr bwMode="auto">
          <a:xfrm>
            <a:off x="4064567" y="1343399"/>
            <a:ext cx="4188518" cy="512985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8" charset="0"/>
            </a:endParaRPr>
          </a:p>
        </p:txBody>
      </p:sp>
      <p:sp>
        <p:nvSpPr>
          <p:cNvPr id="3" name="TextBox 2">
            <a:extLst>
              <a:ext uri="{FF2B5EF4-FFF2-40B4-BE49-F238E27FC236}">
                <a16:creationId xmlns:a16="http://schemas.microsoft.com/office/drawing/2014/main" id="{8A5FD941-045B-4BFC-B4E1-29D86D2F1A4F}"/>
              </a:ext>
            </a:extLst>
          </p:cNvPr>
          <p:cNvSpPr txBox="1"/>
          <p:nvPr/>
        </p:nvSpPr>
        <p:spPr>
          <a:xfrm>
            <a:off x="1003752" y="1651184"/>
            <a:ext cx="2792361" cy="1631216"/>
          </a:xfrm>
          <a:prstGeom prst="rect">
            <a:avLst/>
          </a:prstGeom>
        </p:spPr>
        <p:txBody>
          <a:bodyPr wrap="square">
            <a:spAutoFit/>
          </a:bodyPr>
          <a:lstStyle>
            <a:defPPr>
              <a:defRPr lang="en-US"/>
            </a:defPPr>
            <a:lvl1pPr>
              <a:defRPr sz="2800">
                <a:solidFill>
                  <a:srgbClr val="5D004A"/>
                </a:solidFill>
                <a:latin typeface="Calibri" panose="020F0502020204030204" pitchFamily="34" charset="0"/>
                <a:cs typeface="Calibri" panose="020F0502020204030204" pitchFamily="34" charset="0"/>
              </a:defRPr>
            </a:lvl1pPr>
          </a:lstStyle>
          <a:p>
            <a:pPr algn="ctr"/>
            <a:r>
              <a:rPr lang="en-US" b="1"/>
              <a:t>Mitigation</a:t>
            </a:r>
          </a:p>
          <a:p>
            <a:pPr algn="ctr"/>
            <a:r>
              <a:rPr lang="en-US" sz="2400"/>
              <a:t>Preventing the causes of climate change</a:t>
            </a:r>
            <a:endParaRPr lang="en-GB" sz="2400"/>
          </a:p>
        </p:txBody>
      </p:sp>
      <p:sp>
        <p:nvSpPr>
          <p:cNvPr id="7" name="TextBox 6">
            <a:extLst>
              <a:ext uri="{FF2B5EF4-FFF2-40B4-BE49-F238E27FC236}">
                <a16:creationId xmlns:a16="http://schemas.microsoft.com/office/drawing/2014/main" id="{5BC4449D-8FB2-400F-A2F4-8DC9078AE68B}"/>
              </a:ext>
            </a:extLst>
          </p:cNvPr>
          <p:cNvSpPr txBox="1"/>
          <p:nvPr/>
        </p:nvSpPr>
        <p:spPr>
          <a:xfrm>
            <a:off x="4762645" y="1658442"/>
            <a:ext cx="2792361" cy="1631216"/>
          </a:xfrm>
          <a:prstGeom prst="rect">
            <a:avLst/>
          </a:prstGeom>
        </p:spPr>
        <p:txBody>
          <a:bodyPr wrap="square">
            <a:spAutoFit/>
          </a:bodyPr>
          <a:lstStyle>
            <a:defPPr>
              <a:defRPr lang="en-US"/>
            </a:defPPr>
            <a:lvl1pPr>
              <a:defRPr sz="2800">
                <a:solidFill>
                  <a:srgbClr val="5D004A"/>
                </a:solidFill>
                <a:latin typeface="Calibri" panose="020F0502020204030204" pitchFamily="34" charset="0"/>
                <a:cs typeface="Calibri" panose="020F0502020204030204" pitchFamily="34" charset="0"/>
              </a:defRPr>
            </a:lvl1pPr>
          </a:lstStyle>
          <a:p>
            <a:pPr algn="ctr"/>
            <a:r>
              <a:rPr lang="en-US" b="1" dirty="0"/>
              <a:t>Adaptation</a:t>
            </a:r>
          </a:p>
          <a:p>
            <a:pPr algn="ctr"/>
            <a:r>
              <a:rPr lang="en-US" sz="2400" dirty="0"/>
              <a:t>Dealing with the consequences of climate change</a:t>
            </a:r>
            <a:endParaRPr lang="en-GB" sz="2400" dirty="0"/>
          </a:p>
        </p:txBody>
      </p:sp>
      <p:pic>
        <p:nvPicPr>
          <p:cNvPr id="4098" name="Picture 2" descr="Solar System, Roof, Power Generation, Solar Power">
            <a:extLst>
              <a:ext uri="{FF2B5EF4-FFF2-40B4-BE49-F238E27FC236}">
                <a16:creationId xmlns:a16="http://schemas.microsoft.com/office/drawing/2014/main" id="{763B6551-557D-4217-B8E2-0E129125849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98040" y="3310258"/>
            <a:ext cx="1495333" cy="8956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lectric Car, Car, Electric, Vehicle, Power">
            <a:extLst>
              <a:ext uri="{FF2B5EF4-FFF2-40B4-BE49-F238E27FC236}">
                <a16:creationId xmlns:a16="http://schemas.microsoft.com/office/drawing/2014/main" id="{6397BE7D-1BD7-40BA-AD11-DB1C7A4C60C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93592" y="4949961"/>
            <a:ext cx="1242280" cy="89562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6FB12FD2-8065-456D-9624-E08B2AC5F07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40827" y="3303681"/>
            <a:ext cx="1353747" cy="94936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a:extLst>
              <a:ext uri="{FF2B5EF4-FFF2-40B4-BE49-F238E27FC236}">
                <a16:creationId xmlns:a16="http://schemas.microsoft.com/office/drawing/2014/main" id="{95BCF9BC-969E-4B05-B5AC-0F0C6B15FA95}"/>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391915" y="3285258"/>
            <a:ext cx="1400156" cy="9206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7D10861-938C-4BE6-B240-74D65FDE9AD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292614" y="4933380"/>
            <a:ext cx="1273216" cy="928790"/>
          </a:xfrm>
          <a:prstGeom prst="rect">
            <a:avLst/>
          </a:prstGeom>
        </p:spPr>
      </p:pic>
      <p:pic>
        <p:nvPicPr>
          <p:cNvPr id="10" name="Picture 9">
            <a:extLst>
              <a:ext uri="{FF2B5EF4-FFF2-40B4-BE49-F238E27FC236}">
                <a16:creationId xmlns:a16="http://schemas.microsoft.com/office/drawing/2014/main" id="{D164F888-62DA-4616-9026-4AFBD527817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80493" y="4949961"/>
            <a:ext cx="1326791" cy="765456"/>
          </a:xfrm>
          <a:prstGeom prst="rect">
            <a:avLst/>
          </a:prstGeom>
        </p:spPr>
      </p:pic>
      <p:pic>
        <p:nvPicPr>
          <p:cNvPr id="11" name="Picture 10">
            <a:extLst>
              <a:ext uri="{FF2B5EF4-FFF2-40B4-BE49-F238E27FC236}">
                <a16:creationId xmlns:a16="http://schemas.microsoft.com/office/drawing/2014/main" id="{B8481772-BA40-4090-ADE3-A4F8F35B80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63394" y="3303585"/>
            <a:ext cx="1342390" cy="949456"/>
          </a:xfrm>
          <a:prstGeom prst="rect">
            <a:avLst/>
          </a:prstGeom>
        </p:spPr>
      </p:pic>
      <p:sp>
        <p:nvSpPr>
          <p:cNvPr id="18" name="Oval 17">
            <a:extLst>
              <a:ext uri="{FF2B5EF4-FFF2-40B4-BE49-F238E27FC236}">
                <a16:creationId xmlns:a16="http://schemas.microsoft.com/office/drawing/2014/main" id="{B0570268-2B53-4FE8-81B9-D5E6E81A5877}"/>
              </a:ext>
            </a:extLst>
          </p:cNvPr>
          <p:cNvSpPr/>
          <p:nvPr/>
        </p:nvSpPr>
        <p:spPr bwMode="auto">
          <a:xfrm>
            <a:off x="7871189" y="1361589"/>
            <a:ext cx="4232319" cy="512985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8" charset="0"/>
            </a:endParaRPr>
          </a:p>
        </p:txBody>
      </p:sp>
      <p:pic>
        <p:nvPicPr>
          <p:cNvPr id="12" name="Picture 11">
            <a:extLst>
              <a:ext uri="{FF2B5EF4-FFF2-40B4-BE49-F238E27FC236}">
                <a16:creationId xmlns:a16="http://schemas.microsoft.com/office/drawing/2014/main" id="{8AAFF1CF-F562-4488-8291-F251C34F99A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312063" y="4954132"/>
            <a:ext cx="1145271" cy="768286"/>
          </a:xfrm>
          <a:prstGeom prst="rect">
            <a:avLst/>
          </a:prstGeom>
        </p:spPr>
      </p:pic>
      <p:sp>
        <p:nvSpPr>
          <p:cNvPr id="20" name="TextBox 19">
            <a:extLst>
              <a:ext uri="{FF2B5EF4-FFF2-40B4-BE49-F238E27FC236}">
                <a16:creationId xmlns:a16="http://schemas.microsoft.com/office/drawing/2014/main" id="{2A68D842-7167-40CF-943A-45F2D34DC143}"/>
              </a:ext>
            </a:extLst>
          </p:cNvPr>
          <p:cNvSpPr txBox="1"/>
          <p:nvPr/>
        </p:nvSpPr>
        <p:spPr>
          <a:xfrm>
            <a:off x="8666940" y="1565226"/>
            <a:ext cx="2792361" cy="1261884"/>
          </a:xfrm>
          <a:prstGeom prst="rect">
            <a:avLst/>
          </a:prstGeom>
        </p:spPr>
        <p:txBody>
          <a:bodyPr wrap="square">
            <a:spAutoFit/>
          </a:bodyPr>
          <a:lstStyle>
            <a:defPPr>
              <a:defRPr lang="en-US"/>
            </a:defPPr>
            <a:lvl1pPr>
              <a:defRPr sz="2800">
                <a:solidFill>
                  <a:srgbClr val="5D004A"/>
                </a:solidFill>
                <a:latin typeface="Calibri" panose="020F0502020204030204" pitchFamily="34" charset="0"/>
                <a:cs typeface="Calibri" panose="020F0502020204030204" pitchFamily="34" charset="0"/>
              </a:defRPr>
            </a:lvl1pPr>
          </a:lstStyle>
          <a:p>
            <a:pPr algn="ctr"/>
            <a:r>
              <a:rPr lang="en-US" b="1" dirty="0"/>
              <a:t>Sequestration</a:t>
            </a:r>
          </a:p>
          <a:p>
            <a:pPr algn="ctr"/>
            <a:r>
              <a:rPr lang="en-US" sz="2400" dirty="0"/>
              <a:t>Getting GHG out of the atmosphere</a:t>
            </a:r>
            <a:endParaRPr lang="en-GB" sz="2400" dirty="0"/>
          </a:p>
        </p:txBody>
      </p:sp>
      <p:sp>
        <p:nvSpPr>
          <p:cNvPr id="21" name="Title 2">
            <a:extLst>
              <a:ext uri="{FF2B5EF4-FFF2-40B4-BE49-F238E27FC236}">
                <a16:creationId xmlns:a16="http://schemas.microsoft.com/office/drawing/2014/main" id="{1C1B845B-AE9B-4989-BEFC-C51CC1BDA9A4}"/>
              </a:ext>
            </a:extLst>
          </p:cNvPr>
          <p:cNvSpPr>
            <a:spLocks noGrp="1"/>
          </p:cNvSpPr>
          <p:nvPr>
            <p:ph type="title"/>
          </p:nvPr>
        </p:nvSpPr>
        <p:spPr>
          <a:xfrm>
            <a:off x="273698" y="134679"/>
            <a:ext cx="9486122" cy="855224"/>
          </a:xfrm>
        </p:spPr>
        <p:txBody>
          <a:bodyPr>
            <a:normAutofit/>
          </a:bodyPr>
          <a:lstStyle/>
          <a:p>
            <a:r>
              <a:rPr lang="en-GB" sz="3200" b="1" dirty="0"/>
              <a:t>How to respond? Cut, cope, capture</a:t>
            </a:r>
            <a:endParaRPr lang="en-GB" b="1" dirty="0"/>
          </a:p>
        </p:txBody>
      </p:sp>
      <p:pic>
        <p:nvPicPr>
          <p:cNvPr id="13" name="Picture 12">
            <a:extLst>
              <a:ext uri="{FF2B5EF4-FFF2-40B4-BE49-F238E27FC236}">
                <a16:creationId xmlns:a16="http://schemas.microsoft.com/office/drawing/2014/main" id="{6A3FBF19-D105-4564-8496-294B4D0EF98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309442" y="3043048"/>
            <a:ext cx="1712783" cy="1139404"/>
          </a:xfrm>
          <a:prstGeom prst="rect">
            <a:avLst/>
          </a:prstGeom>
        </p:spPr>
      </p:pic>
      <p:pic>
        <p:nvPicPr>
          <p:cNvPr id="14" name="Picture 13">
            <a:extLst>
              <a:ext uri="{FF2B5EF4-FFF2-40B4-BE49-F238E27FC236}">
                <a16:creationId xmlns:a16="http://schemas.microsoft.com/office/drawing/2014/main" id="{74280CCC-59F2-49CA-96B7-B60B7D277D0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564129" y="2890990"/>
            <a:ext cx="1614167" cy="1333302"/>
          </a:xfrm>
          <a:prstGeom prst="rect">
            <a:avLst/>
          </a:prstGeom>
        </p:spPr>
      </p:pic>
      <p:pic>
        <p:nvPicPr>
          <p:cNvPr id="16" name="Picture 15">
            <a:extLst>
              <a:ext uri="{FF2B5EF4-FFF2-40B4-BE49-F238E27FC236}">
                <a16:creationId xmlns:a16="http://schemas.microsoft.com/office/drawing/2014/main" id="{F3249F7D-0497-41FA-BEA3-8A4BFC25975F}"/>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9371212" y="5073782"/>
            <a:ext cx="1283058" cy="1224530"/>
          </a:xfrm>
          <a:prstGeom prst="rect">
            <a:avLst/>
          </a:prstGeom>
        </p:spPr>
      </p:pic>
      <p:sp>
        <p:nvSpPr>
          <p:cNvPr id="17" name="TextBox 16">
            <a:extLst>
              <a:ext uri="{FF2B5EF4-FFF2-40B4-BE49-F238E27FC236}">
                <a16:creationId xmlns:a16="http://schemas.microsoft.com/office/drawing/2014/main" id="{698F36E7-0B2E-40D6-9227-FC66754A3002}"/>
              </a:ext>
            </a:extLst>
          </p:cNvPr>
          <p:cNvSpPr txBox="1"/>
          <p:nvPr/>
        </p:nvSpPr>
        <p:spPr>
          <a:xfrm>
            <a:off x="1553875" y="4058119"/>
            <a:ext cx="3034179" cy="1015663"/>
          </a:xfrm>
          <a:prstGeom prst="rect">
            <a:avLst/>
          </a:prstGeom>
          <a:noFill/>
        </p:spPr>
        <p:txBody>
          <a:bodyPr wrap="square" rtlCol="0">
            <a:spAutoFit/>
          </a:bodyPr>
          <a:lstStyle/>
          <a:p>
            <a:r>
              <a:rPr lang="en-GB" sz="6000" b="1" dirty="0">
                <a:solidFill>
                  <a:srgbClr val="FF0000"/>
                </a:solidFill>
              </a:rPr>
              <a:t>CUT</a:t>
            </a:r>
          </a:p>
        </p:txBody>
      </p:sp>
      <p:sp>
        <p:nvSpPr>
          <p:cNvPr id="28" name="TextBox 27">
            <a:extLst>
              <a:ext uri="{FF2B5EF4-FFF2-40B4-BE49-F238E27FC236}">
                <a16:creationId xmlns:a16="http://schemas.microsoft.com/office/drawing/2014/main" id="{55BD3447-C5A1-4D82-9626-6546A1BCBA05}"/>
              </a:ext>
            </a:extLst>
          </p:cNvPr>
          <p:cNvSpPr txBox="1"/>
          <p:nvPr/>
        </p:nvSpPr>
        <p:spPr>
          <a:xfrm>
            <a:off x="5215699" y="4058119"/>
            <a:ext cx="3034179" cy="1015663"/>
          </a:xfrm>
          <a:prstGeom prst="rect">
            <a:avLst/>
          </a:prstGeom>
          <a:noFill/>
        </p:spPr>
        <p:txBody>
          <a:bodyPr wrap="square" rtlCol="0">
            <a:spAutoFit/>
          </a:bodyPr>
          <a:lstStyle/>
          <a:p>
            <a:r>
              <a:rPr lang="en-GB" sz="6000" b="1" dirty="0">
                <a:solidFill>
                  <a:srgbClr val="FF0000"/>
                </a:solidFill>
              </a:rPr>
              <a:t>COPE</a:t>
            </a:r>
          </a:p>
        </p:txBody>
      </p:sp>
      <p:sp>
        <p:nvSpPr>
          <p:cNvPr id="29" name="TextBox 28">
            <a:extLst>
              <a:ext uri="{FF2B5EF4-FFF2-40B4-BE49-F238E27FC236}">
                <a16:creationId xmlns:a16="http://schemas.microsoft.com/office/drawing/2014/main" id="{58C384E2-39C7-4825-968F-B75CAF439019}"/>
              </a:ext>
            </a:extLst>
          </p:cNvPr>
          <p:cNvSpPr txBox="1"/>
          <p:nvPr/>
        </p:nvSpPr>
        <p:spPr>
          <a:xfrm>
            <a:off x="8265780" y="4088146"/>
            <a:ext cx="3321851" cy="1015663"/>
          </a:xfrm>
          <a:prstGeom prst="rect">
            <a:avLst/>
          </a:prstGeom>
          <a:noFill/>
        </p:spPr>
        <p:txBody>
          <a:bodyPr wrap="square" rtlCol="0">
            <a:spAutoFit/>
          </a:bodyPr>
          <a:lstStyle/>
          <a:p>
            <a:pPr algn="r"/>
            <a:r>
              <a:rPr lang="en-GB" sz="6000" b="1" dirty="0">
                <a:solidFill>
                  <a:srgbClr val="FF0000"/>
                </a:solidFill>
              </a:rPr>
              <a:t>CAPTURE</a:t>
            </a:r>
          </a:p>
        </p:txBody>
      </p:sp>
      <p:sp>
        <p:nvSpPr>
          <p:cNvPr id="4" name="Oval 3">
            <a:extLst>
              <a:ext uri="{FF2B5EF4-FFF2-40B4-BE49-F238E27FC236}">
                <a16:creationId xmlns:a16="http://schemas.microsoft.com/office/drawing/2014/main" id="{365DD82B-FA57-48FA-8AF6-A08C4FF678B2}"/>
              </a:ext>
            </a:extLst>
          </p:cNvPr>
          <p:cNvSpPr/>
          <p:nvPr/>
        </p:nvSpPr>
        <p:spPr>
          <a:xfrm>
            <a:off x="3857947" y="1065307"/>
            <a:ext cx="4575036" cy="5722418"/>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4195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96365D-2908-4AF7-BF6B-04573A66C1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24418" y="4207669"/>
            <a:ext cx="3267739" cy="2176461"/>
          </a:xfrm>
          <a:prstGeom prst="rect">
            <a:avLst/>
          </a:prstGeom>
        </p:spPr>
      </p:pic>
      <p:sp>
        <p:nvSpPr>
          <p:cNvPr id="2" name="Content Placeholder 1">
            <a:extLst>
              <a:ext uri="{FF2B5EF4-FFF2-40B4-BE49-F238E27FC236}">
                <a16:creationId xmlns:a16="http://schemas.microsoft.com/office/drawing/2014/main" id="{D6F41EE1-BE8E-4FB5-9BBA-6560FEC8E87F}"/>
              </a:ext>
            </a:extLst>
          </p:cNvPr>
          <p:cNvSpPr>
            <a:spLocks noGrp="1"/>
          </p:cNvSpPr>
          <p:nvPr>
            <p:ph idx="1"/>
          </p:nvPr>
        </p:nvSpPr>
        <p:spPr>
          <a:xfrm>
            <a:off x="245990" y="1119260"/>
            <a:ext cx="7631918" cy="5616396"/>
          </a:xfrm>
        </p:spPr>
        <p:txBody>
          <a:bodyPr>
            <a:normAutofit/>
          </a:bodyPr>
          <a:lstStyle/>
          <a:p>
            <a:r>
              <a:rPr lang="en-GB" sz="2300" b="1" dirty="0">
                <a:latin typeface="Calibri" panose="020F0502020204030204" pitchFamily="34" charset="0"/>
                <a:ea typeface="Cambria" panose="02040503050406030204" pitchFamily="18" charset="0"/>
              </a:rPr>
              <a:t>Not a problem for the future. Climate change is here, now and is only worsening</a:t>
            </a:r>
          </a:p>
          <a:p>
            <a:r>
              <a:rPr lang="en-GB" sz="2300" dirty="0">
                <a:latin typeface="Calibri" panose="020F0502020204030204" pitchFamily="34" charset="0"/>
                <a:ea typeface="Cambria" panose="02040503050406030204" pitchFamily="18" charset="0"/>
              </a:rPr>
              <a:t>Compared to COVID we have a longer (but still narrow) window of time to prepare before the brunt of the climate crisis hits us</a:t>
            </a:r>
          </a:p>
          <a:p>
            <a:r>
              <a:rPr lang="en-GB" sz="2300" b="1" dirty="0">
                <a:latin typeface="Calibri" panose="020F0502020204030204" pitchFamily="34" charset="0"/>
                <a:ea typeface="Cambria" panose="02040503050406030204" pitchFamily="18" charset="0"/>
              </a:rPr>
              <a:t>Transformational changes brought by the pandemic are an opportunity</a:t>
            </a:r>
          </a:p>
          <a:p>
            <a:pPr lvl="1"/>
            <a:r>
              <a:rPr lang="en-GB" sz="1800" dirty="0">
                <a:effectLst/>
                <a:latin typeface="Calibri" panose="020F0502020204030204" pitchFamily="34" charset="0"/>
                <a:ea typeface="Cambria" panose="02040503050406030204" pitchFamily="18" charset="0"/>
              </a:rPr>
              <a:t>T</a:t>
            </a:r>
            <a:r>
              <a:rPr lang="en-GB" sz="1800" dirty="0">
                <a:latin typeface="Calibri" panose="020F0502020204030204" pitchFamily="34" charset="0"/>
                <a:ea typeface="Cambria" panose="02040503050406030204" pitchFamily="18" charset="0"/>
              </a:rPr>
              <a:t>o consciously PLAN our future considering climate change impacts and the need to achieve net zero - now</a:t>
            </a:r>
          </a:p>
          <a:p>
            <a:pPr lvl="1"/>
            <a:r>
              <a:rPr lang="en-GB" sz="1800" dirty="0">
                <a:latin typeface="Calibri" panose="020F0502020204030204" pitchFamily="34" charset="0"/>
                <a:ea typeface="Cambria" panose="02040503050406030204" pitchFamily="18" charset="0"/>
              </a:rPr>
              <a:t>Proactive, precautionary, science-led action is vital</a:t>
            </a:r>
          </a:p>
          <a:p>
            <a:pPr lvl="1"/>
            <a:r>
              <a:rPr lang="en-GB" sz="1800" dirty="0">
                <a:latin typeface="Calibri" panose="020F0502020204030204" pitchFamily="34" charset="0"/>
                <a:ea typeface="Cambria" panose="02040503050406030204" pitchFamily="18" charset="0"/>
              </a:rPr>
              <a:t>Systems underpinning modern life are already vulnerable (especially after austerity and the pandemic)</a:t>
            </a:r>
          </a:p>
          <a:p>
            <a:pPr lvl="1"/>
            <a:r>
              <a:rPr lang="en-GB" sz="1800" dirty="0">
                <a:latin typeface="Calibri" panose="020F0502020204030204" pitchFamily="34" charset="0"/>
                <a:ea typeface="Cambria" panose="02040503050406030204" pitchFamily="18" charset="0"/>
              </a:rPr>
              <a:t>Impacts will be surprising</a:t>
            </a:r>
          </a:p>
          <a:p>
            <a:r>
              <a:rPr lang="en-GB" sz="2300" b="1" dirty="0">
                <a:effectLst/>
                <a:latin typeface="Calibri" panose="020F0502020204030204" pitchFamily="34" charset="0"/>
                <a:ea typeface="Cambria" panose="02040503050406030204" pitchFamily="18" charset="0"/>
              </a:rPr>
              <a:t>The billions being invested in the ‘Green Recovery’ are at risk from climate impacts if we overlook resilience</a:t>
            </a:r>
          </a:p>
          <a:p>
            <a:endParaRPr lang="en-GB" dirty="0"/>
          </a:p>
          <a:p>
            <a:endParaRPr lang="en-GB" dirty="0"/>
          </a:p>
        </p:txBody>
      </p:sp>
      <p:sp>
        <p:nvSpPr>
          <p:cNvPr id="3" name="Title 2">
            <a:extLst>
              <a:ext uri="{FF2B5EF4-FFF2-40B4-BE49-F238E27FC236}">
                <a16:creationId xmlns:a16="http://schemas.microsoft.com/office/drawing/2014/main" id="{75450353-6402-4A8D-A4E4-420AA7F50B3E}"/>
              </a:ext>
            </a:extLst>
          </p:cNvPr>
          <p:cNvSpPr>
            <a:spLocks noGrp="1"/>
          </p:cNvSpPr>
          <p:nvPr>
            <p:ph type="title"/>
          </p:nvPr>
        </p:nvSpPr>
        <p:spPr/>
        <p:txBody>
          <a:bodyPr>
            <a:normAutofit/>
          </a:bodyPr>
          <a:lstStyle/>
          <a:p>
            <a:r>
              <a:rPr lang="en-GB" sz="3200" b="1" dirty="0"/>
              <a:t>Why think about climate change adaptation today?</a:t>
            </a:r>
          </a:p>
        </p:txBody>
      </p:sp>
      <p:pic>
        <p:nvPicPr>
          <p:cNvPr id="4" name="Picture 3">
            <a:extLst>
              <a:ext uri="{FF2B5EF4-FFF2-40B4-BE49-F238E27FC236}">
                <a16:creationId xmlns:a16="http://schemas.microsoft.com/office/drawing/2014/main" id="{1B3EECA6-FAF4-4A6D-B775-9238DF750F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49761" y="1673819"/>
            <a:ext cx="2742396" cy="2358712"/>
          </a:xfrm>
          <a:prstGeom prst="rect">
            <a:avLst/>
          </a:prstGeom>
        </p:spPr>
      </p:pic>
      <p:pic>
        <p:nvPicPr>
          <p:cNvPr id="8" name="Picture 7">
            <a:extLst>
              <a:ext uri="{FF2B5EF4-FFF2-40B4-BE49-F238E27FC236}">
                <a16:creationId xmlns:a16="http://schemas.microsoft.com/office/drawing/2014/main" id="{37708733-C09A-4BC1-A50D-ADD0A10AC1F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888106" y="1057623"/>
            <a:ext cx="4303894" cy="718577"/>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61056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C39A38-3AD5-4783-8ED4-D4D970060F4F}"/>
              </a:ext>
            </a:extLst>
          </p:cNvPr>
          <p:cNvSpPr>
            <a:spLocks noGrp="1"/>
          </p:cNvSpPr>
          <p:nvPr>
            <p:ph type="title"/>
          </p:nvPr>
        </p:nvSpPr>
        <p:spPr/>
        <p:txBody>
          <a:bodyPr/>
          <a:lstStyle/>
          <a:p>
            <a:r>
              <a:rPr lang="en-GB" b="1" dirty="0"/>
              <a:t>What was the response of TU in Scotland?</a:t>
            </a:r>
          </a:p>
        </p:txBody>
      </p:sp>
      <p:sp>
        <p:nvSpPr>
          <p:cNvPr id="4" name="TextBox 3">
            <a:extLst>
              <a:ext uri="{FF2B5EF4-FFF2-40B4-BE49-F238E27FC236}">
                <a16:creationId xmlns:a16="http://schemas.microsoft.com/office/drawing/2014/main" id="{4B9432EF-B356-4AD7-B687-FA6AC0B1DA81}"/>
              </a:ext>
            </a:extLst>
          </p:cNvPr>
          <p:cNvSpPr txBox="1"/>
          <p:nvPr/>
        </p:nvSpPr>
        <p:spPr>
          <a:xfrm>
            <a:off x="273698" y="1264569"/>
            <a:ext cx="8104909" cy="4585871"/>
          </a:xfrm>
          <a:prstGeom prst="rect">
            <a:avLst/>
          </a:prstGeom>
          <a:noFill/>
        </p:spPr>
        <p:txBody>
          <a:bodyPr wrap="square">
            <a:spAutoFit/>
          </a:bodyPr>
          <a:lstStyle/>
          <a:p>
            <a:pPr marL="342900" indent="-342900">
              <a:buFont typeface="Arial" panose="020B0604020202020204" pitchFamily="34" charset="0"/>
              <a:buChar char="•"/>
            </a:pPr>
            <a:r>
              <a:rPr lang="en-GB" sz="2400" b="1" dirty="0">
                <a:solidFill>
                  <a:srgbClr val="59777D"/>
                </a:solidFill>
                <a:latin typeface="Calibri" panose="020F0502020204030204" pitchFamily="34" charset="0"/>
                <a:ea typeface="Cambria" panose="02040503050406030204" pitchFamily="18" charset="0"/>
              </a:rPr>
              <a:t>Moments of crisis offer us a chance to make big transformations</a:t>
            </a:r>
          </a:p>
          <a:p>
            <a:pPr marL="342900" indent="-342900">
              <a:buFont typeface="Arial" panose="020B0604020202020204" pitchFamily="34" charset="0"/>
              <a:buChar char="•"/>
            </a:pPr>
            <a:r>
              <a:rPr lang="en-GB" sz="2400" dirty="0">
                <a:solidFill>
                  <a:srgbClr val="59777D"/>
                </a:solidFill>
                <a:latin typeface="Calibri" panose="020F0502020204030204" pitchFamily="34" charset="0"/>
                <a:ea typeface="Cambria" panose="02040503050406030204" pitchFamily="18" charset="0"/>
              </a:rPr>
              <a:t>‘Normal’ wasn’t working for the majority so why go back?</a:t>
            </a:r>
          </a:p>
          <a:p>
            <a:pPr marL="342900" indent="-342900">
              <a:buFont typeface="Arial" panose="020B0604020202020204" pitchFamily="34" charset="0"/>
              <a:buChar char="•"/>
            </a:pPr>
            <a:r>
              <a:rPr lang="en-GB" sz="2400" dirty="0">
                <a:solidFill>
                  <a:srgbClr val="59777D"/>
                </a:solidFill>
                <a:latin typeface="Calibri" panose="020F0502020204030204" pitchFamily="34" charset="0"/>
                <a:ea typeface="Cambria" panose="02040503050406030204" pitchFamily="18" charset="0"/>
              </a:rPr>
              <a:t>COVID demonstrated that workplace protections were not sufficiently robust to protect workers against new fast paced threats</a:t>
            </a:r>
          </a:p>
          <a:p>
            <a:pPr marL="342900" indent="-342900">
              <a:buFont typeface="Arial" panose="020B0604020202020204" pitchFamily="34" charset="0"/>
              <a:buChar char="•"/>
            </a:pPr>
            <a:r>
              <a:rPr lang="en-GB" sz="2400" b="1" dirty="0">
                <a:solidFill>
                  <a:srgbClr val="59777D"/>
                </a:solidFill>
                <a:latin typeface="Calibri" panose="020F0502020204030204" pitchFamily="34" charset="0"/>
                <a:ea typeface="Cambria" panose="02040503050406030204" pitchFamily="18" charset="0"/>
              </a:rPr>
              <a:t>STUC and Unison Scotland decided to </a:t>
            </a:r>
            <a:r>
              <a:rPr lang="en-US" sz="2400" b="1" dirty="0">
                <a:solidFill>
                  <a:srgbClr val="59777D"/>
                </a:solidFill>
                <a:latin typeface="Calibri" panose="020F0502020204030204" pitchFamily="34" charset="0"/>
                <a:ea typeface="Cambria" panose="02040503050406030204" pitchFamily="18" charset="0"/>
              </a:rPr>
              <a:t>take advantage of this unique moment to: </a:t>
            </a:r>
          </a:p>
          <a:p>
            <a:pPr marL="800100" lvl="1" indent="-342900">
              <a:buFont typeface="Wingdings" panose="05000000000000000000" pitchFamily="2" charset="2"/>
              <a:buChar char="ü"/>
            </a:pPr>
            <a:r>
              <a:rPr lang="en-US" sz="2000" dirty="0">
                <a:solidFill>
                  <a:srgbClr val="59777D"/>
                </a:solidFill>
                <a:latin typeface="Calibri" panose="020F0502020204030204" pitchFamily="34" charset="0"/>
                <a:ea typeface="Cambria" panose="02040503050406030204" pitchFamily="18" charset="0"/>
              </a:rPr>
              <a:t>Upskill TU reps to identify emerging climate risks and codesign adaptation solutions that protect Scotland’s workers</a:t>
            </a:r>
          </a:p>
          <a:p>
            <a:pPr marL="800100" lvl="1" indent="-342900">
              <a:buFont typeface="Wingdings" panose="05000000000000000000" pitchFamily="2" charset="2"/>
              <a:buChar char="ü"/>
            </a:pPr>
            <a:r>
              <a:rPr lang="en-US" sz="2000" dirty="0">
                <a:solidFill>
                  <a:srgbClr val="59777D"/>
                </a:solidFill>
                <a:latin typeface="Calibri" panose="020F0502020204030204" pitchFamily="34" charset="0"/>
                <a:ea typeface="Cambria" panose="02040503050406030204" pitchFamily="18" charset="0"/>
              </a:rPr>
              <a:t>Ensure workers voices are heard </a:t>
            </a:r>
          </a:p>
          <a:p>
            <a:pPr marL="800100" lvl="1" indent="-342900">
              <a:buFont typeface="Wingdings" panose="05000000000000000000" pitchFamily="2" charset="2"/>
              <a:buChar char="ü"/>
            </a:pPr>
            <a:r>
              <a:rPr lang="en-US" sz="2000" dirty="0">
                <a:solidFill>
                  <a:srgbClr val="59777D"/>
                </a:solidFill>
                <a:latin typeface="Calibri" panose="020F0502020204030204" pitchFamily="34" charset="0"/>
                <a:ea typeface="Cambria" panose="02040503050406030204" pitchFamily="18" charset="0"/>
              </a:rPr>
              <a:t>Ensure health, wellbeing, social justice and employment rights are at the heart of Scotland’s climate action</a:t>
            </a:r>
            <a:endParaRPr lang="en-GB" sz="2000" dirty="0">
              <a:solidFill>
                <a:srgbClr val="59777D"/>
              </a:solidFill>
              <a:latin typeface="Calibri" panose="020F0502020204030204" pitchFamily="34" charset="0"/>
              <a:ea typeface="Cambria" panose="02040503050406030204" pitchFamily="18" charset="0"/>
            </a:endParaRPr>
          </a:p>
        </p:txBody>
      </p:sp>
      <p:pic>
        <p:nvPicPr>
          <p:cNvPr id="5" name="Picture 4">
            <a:extLst>
              <a:ext uri="{FF2B5EF4-FFF2-40B4-BE49-F238E27FC236}">
                <a16:creationId xmlns:a16="http://schemas.microsoft.com/office/drawing/2014/main" id="{38B2CAF8-11C8-4EE4-A043-613D5994D89A}"/>
              </a:ext>
            </a:extLst>
          </p:cNvPr>
          <p:cNvPicPr>
            <a:picLocks noChangeAspect="1"/>
          </p:cNvPicPr>
          <p:nvPr/>
        </p:nvPicPr>
        <p:blipFill>
          <a:blip r:embed="rId3"/>
          <a:stretch>
            <a:fillRect/>
          </a:stretch>
        </p:blipFill>
        <p:spPr>
          <a:xfrm>
            <a:off x="9389463" y="1264569"/>
            <a:ext cx="2194231" cy="2673586"/>
          </a:xfrm>
          <a:prstGeom prst="rect">
            <a:avLst/>
          </a:prstGeom>
        </p:spPr>
      </p:pic>
      <p:sp>
        <p:nvSpPr>
          <p:cNvPr id="6" name="TextBox 5">
            <a:extLst>
              <a:ext uri="{FF2B5EF4-FFF2-40B4-BE49-F238E27FC236}">
                <a16:creationId xmlns:a16="http://schemas.microsoft.com/office/drawing/2014/main" id="{7C67CCE1-61B2-44BC-B7CD-1DE26BFFE9F2}"/>
              </a:ext>
            </a:extLst>
          </p:cNvPr>
          <p:cNvSpPr txBox="1"/>
          <p:nvPr/>
        </p:nvSpPr>
        <p:spPr>
          <a:xfrm>
            <a:off x="8551718" y="4135582"/>
            <a:ext cx="3564082" cy="1908215"/>
          </a:xfrm>
          <a:prstGeom prst="rect">
            <a:avLst/>
          </a:prstGeom>
          <a:solidFill>
            <a:schemeClr val="accent4"/>
          </a:solidFill>
        </p:spPr>
        <p:txBody>
          <a:bodyPr wrap="square" rtlCol="0">
            <a:spAutoFit/>
          </a:bodyPr>
          <a:lstStyle/>
          <a:p>
            <a:r>
              <a:rPr lang="en-GB" b="1" dirty="0">
                <a:solidFill>
                  <a:schemeClr val="bg1"/>
                </a:solidFill>
              </a:rPr>
              <a:t>Handbook for TU reps available January 2022, training videos already available: </a:t>
            </a:r>
            <a:r>
              <a:rPr lang="en-GB" sz="1600" dirty="0">
                <a:solidFill>
                  <a:schemeClr val="bg1"/>
                </a:solidFill>
              </a:rPr>
              <a:t>https://www.adaptationscotland.org.uk/how-adapt/tools-and-resources/climate-risks-workplace-protecting-workers-changing-climate</a:t>
            </a:r>
          </a:p>
        </p:txBody>
      </p:sp>
    </p:spTree>
    <p:extLst>
      <p:ext uri="{BB962C8B-B14F-4D97-AF65-F5344CB8AC3E}">
        <p14:creationId xmlns:p14="http://schemas.microsoft.com/office/powerpoint/2010/main" val="4132087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35738-D5CA-4CB5-AE09-AA79CE5936BF}"/>
              </a:ext>
            </a:extLst>
          </p:cNvPr>
          <p:cNvSpPr>
            <a:spLocks noGrp="1"/>
          </p:cNvSpPr>
          <p:nvPr>
            <p:ph type="title"/>
          </p:nvPr>
        </p:nvSpPr>
        <p:spPr/>
        <p:txBody>
          <a:bodyPr/>
          <a:lstStyle/>
          <a:p>
            <a:r>
              <a:rPr lang="en-GB" b="1" dirty="0"/>
              <a:t>Why should Trade Unionists care about adaptation?</a:t>
            </a:r>
          </a:p>
        </p:txBody>
      </p:sp>
    </p:spTree>
    <p:extLst>
      <p:ext uri="{BB962C8B-B14F-4D97-AF65-F5344CB8AC3E}">
        <p14:creationId xmlns:p14="http://schemas.microsoft.com/office/powerpoint/2010/main" val="2278581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5FE9-EF67-49EE-AC3D-C34908C520F5}"/>
              </a:ext>
            </a:extLst>
          </p:cNvPr>
          <p:cNvSpPr>
            <a:spLocks noGrp="1"/>
          </p:cNvSpPr>
          <p:nvPr>
            <p:ph type="title"/>
          </p:nvPr>
        </p:nvSpPr>
        <p:spPr>
          <a:xfrm>
            <a:off x="273697" y="173222"/>
            <a:ext cx="9486122" cy="855224"/>
          </a:xfrm>
        </p:spPr>
        <p:txBody>
          <a:bodyPr>
            <a:normAutofit fontScale="90000"/>
          </a:bodyPr>
          <a:lstStyle/>
          <a:p>
            <a:r>
              <a:rPr lang="en-GB" b="1" dirty="0"/>
              <a:t>In Scotland many organisations are legally obligated to adapt</a:t>
            </a:r>
          </a:p>
        </p:txBody>
      </p:sp>
      <p:sp>
        <p:nvSpPr>
          <p:cNvPr id="3" name="Content Placeholder 1">
            <a:extLst>
              <a:ext uri="{FF2B5EF4-FFF2-40B4-BE49-F238E27FC236}">
                <a16:creationId xmlns:a16="http://schemas.microsoft.com/office/drawing/2014/main" id="{C8A5FE8F-D7C4-4D17-91D5-73E4ED092302}"/>
              </a:ext>
            </a:extLst>
          </p:cNvPr>
          <p:cNvSpPr>
            <a:spLocks noGrp="1"/>
          </p:cNvSpPr>
          <p:nvPr>
            <p:ph idx="1"/>
          </p:nvPr>
        </p:nvSpPr>
        <p:spPr>
          <a:xfrm>
            <a:off x="360322" y="1238976"/>
            <a:ext cx="8128000" cy="4697962"/>
          </a:xfrm>
        </p:spPr>
        <p:txBody>
          <a:bodyPr>
            <a:normAutofit fontScale="85000" lnSpcReduction="10000"/>
          </a:bodyPr>
          <a:lstStyle/>
          <a:p>
            <a:pPr marL="0" indent="0">
              <a:buNone/>
            </a:pPr>
            <a:r>
              <a:rPr lang="en-GB" dirty="0"/>
              <a:t>The Climate Change (Scotland) Act states:</a:t>
            </a:r>
          </a:p>
          <a:p>
            <a:r>
              <a:rPr lang="en-GB" dirty="0"/>
              <a:t>“A public body </a:t>
            </a:r>
            <a:r>
              <a:rPr lang="en-GB" b="1" u="sng" dirty="0"/>
              <a:t>must</a:t>
            </a:r>
            <a:r>
              <a:rPr lang="en-GB" dirty="0"/>
              <a:t>, in exercising its functions, </a:t>
            </a:r>
            <a:r>
              <a:rPr lang="en-GB" b="1" dirty="0"/>
              <a:t>act in the way best calculated</a:t>
            </a:r>
            <a:r>
              <a:rPr lang="en-GB" dirty="0"/>
              <a:t> to contribute to the delivery of:</a:t>
            </a:r>
          </a:p>
          <a:p>
            <a:pPr lvl="1"/>
            <a:r>
              <a:rPr lang="en-GB" sz="2400" dirty="0"/>
              <a:t>emissions reduction targets (known as ‘mitigation’), </a:t>
            </a:r>
          </a:p>
          <a:p>
            <a:pPr lvl="1"/>
            <a:r>
              <a:rPr lang="en-GB" sz="2400" dirty="0"/>
              <a:t>… any statutory climate change adaptation programme, and </a:t>
            </a:r>
          </a:p>
          <a:p>
            <a:pPr lvl="1"/>
            <a:r>
              <a:rPr lang="en-GB" sz="2400" dirty="0"/>
              <a:t>in </a:t>
            </a:r>
            <a:r>
              <a:rPr lang="en-GB" sz="2400" b="1" dirty="0"/>
              <a:t>a way that it considers is most sustainable</a:t>
            </a:r>
            <a:endParaRPr lang="en-GB" sz="2400" dirty="0"/>
          </a:p>
          <a:p>
            <a:r>
              <a:rPr lang="en-GB" dirty="0"/>
              <a:t>Legal obligation to act under the Climate Change (Scotland) Act 2009, as amended 2015 and 2019</a:t>
            </a:r>
          </a:p>
          <a:p>
            <a:r>
              <a:rPr lang="en-GB" b="1" dirty="0"/>
              <a:t>This is a statutory obligation - something all public bodies MUST do </a:t>
            </a:r>
          </a:p>
          <a:p>
            <a:pPr lvl="1"/>
            <a:r>
              <a:rPr lang="en-GB" sz="2200" dirty="0"/>
              <a:t>Not an optional extra</a:t>
            </a:r>
          </a:p>
          <a:p>
            <a:pPr lvl="1"/>
            <a:r>
              <a:rPr lang="en-GB" sz="2200" dirty="0"/>
              <a:t>Not something that would be ‘nice to have - if budgets allow’</a:t>
            </a:r>
          </a:p>
        </p:txBody>
      </p:sp>
      <p:pic>
        <p:nvPicPr>
          <p:cNvPr id="4" name="Picture 3">
            <a:extLst>
              <a:ext uri="{FF2B5EF4-FFF2-40B4-BE49-F238E27FC236}">
                <a16:creationId xmlns:a16="http://schemas.microsoft.com/office/drawing/2014/main" id="{B4C95A07-5BBD-4815-9463-E6E3DDB050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22849">
            <a:off x="9238007" y="954886"/>
            <a:ext cx="2087733" cy="3005253"/>
          </a:xfrm>
          <a:prstGeom prst="rect">
            <a:avLst/>
          </a:prstGeom>
          <a:ln>
            <a:solidFill>
              <a:schemeClr val="bg1">
                <a:lumMod val="65000"/>
              </a:schemeClr>
            </a:solidFill>
          </a:ln>
          <a:effectLst>
            <a:outerShdw blurRad="50800" dist="63500" dir="2700000" algn="tl" rotWithShape="0">
              <a:schemeClr val="bg1">
                <a:lumMod val="65000"/>
                <a:alpha val="40000"/>
              </a:schemeClr>
            </a:outerShdw>
          </a:effectLst>
        </p:spPr>
      </p:pic>
      <p:pic>
        <p:nvPicPr>
          <p:cNvPr id="5" name="Picture 4">
            <a:extLst>
              <a:ext uri="{FF2B5EF4-FFF2-40B4-BE49-F238E27FC236}">
                <a16:creationId xmlns:a16="http://schemas.microsoft.com/office/drawing/2014/main" id="{2A8ADF1D-E1CE-4AE7-A72F-AADDDB54E084}"/>
              </a:ext>
            </a:extLst>
          </p:cNvPr>
          <p:cNvPicPr>
            <a:picLocks noChangeAspect="1"/>
          </p:cNvPicPr>
          <p:nvPr/>
        </p:nvPicPr>
        <p:blipFill>
          <a:blip r:embed="rId4"/>
          <a:stretch>
            <a:fillRect/>
          </a:stretch>
        </p:blipFill>
        <p:spPr>
          <a:xfrm rot="269281">
            <a:off x="9934711" y="2316369"/>
            <a:ext cx="1800225" cy="2543175"/>
          </a:xfrm>
          <a:prstGeom prst="rect">
            <a:avLst/>
          </a:prstGeom>
          <a:ln>
            <a:solidFill>
              <a:schemeClr val="bg1">
                <a:lumMod val="65000"/>
              </a:schemeClr>
            </a:solidFill>
          </a:ln>
          <a:effectLst>
            <a:outerShdw blurRad="50800" dist="50800" dir="2700000" algn="tl" rotWithShape="0">
              <a:schemeClr val="bg1">
                <a:lumMod val="75000"/>
                <a:alpha val="40000"/>
              </a:schemeClr>
            </a:outerShdw>
          </a:effectLst>
        </p:spPr>
      </p:pic>
      <p:pic>
        <p:nvPicPr>
          <p:cNvPr id="6" name="Picture 5">
            <a:extLst>
              <a:ext uri="{FF2B5EF4-FFF2-40B4-BE49-F238E27FC236}">
                <a16:creationId xmlns:a16="http://schemas.microsoft.com/office/drawing/2014/main" id="{93209025-AC73-41E4-8BCB-AD9B24AF3D53}"/>
              </a:ext>
            </a:extLst>
          </p:cNvPr>
          <p:cNvPicPr>
            <a:picLocks noChangeAspect="1"/>
          </p:cNvPicPr>
          <p:nvPr/>
        </p:nvPicPr>
        <p:blipFill>
          <a:blip r:embed="rId5"/>
          <a:stretch>
            <a:fillRect/>
          </a:stretch>
        </p:blipFill>
        <p:spPr>
          <a:xfrm>
            <a:off x="8859707" y="3965334"/>
            <a:ext cx="1800225" cy="2543175"/>
          </a:xfrm>
          <a:prstGeom prst="rect">
            <a:avLst/>
          </a:prstGeom>
          <a:ln>
            <a:solidFill>
              <a:schemeClr val="bg1">
                <a:lumMod val="65000"/>
              </a:schemeClr>
            </a:solidFill>
          </a:ln>
          <a:effectLst>
            <a:outerShdw blurRad="50800" dist="63500" dir="2700000" algn="tl" rotWithShape="0">
              <a:schemeClr val="bg1">
                <a:lumMod val="50000"/>
                <a:alpha val="40000"/>
              </a:schemeClr>
            </a:outerShdw>
          </a:effectLst>
        </p:spPr>
      </p:pic>
    </p:spTree>
    <p:extLst>
      <p:ext uri="{BB962C8B-B14F-4D97-AF65-F5344CB8AC3E}">
        <p14:creationId xmlns:p14="http://schemas.microsoft.com/office/powerpoint/2010/main" val="1660774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5FE9-EF67-49EE-AC3D-C34908C520F5}"/>
              </a:ext>
            </a:extLst>
          </p:cNvPr>
          <p:cNvSpPr>
            <a:spLocks noGrp="1"/>
          </p:cNvSpPr>
          <p:nvPr>
            <p:ph type="title"/>
          </p:nvPr>
        </p:nvSpPr>
        <p:spPr>
          <a:xfrm>
            <a:off x="332064" y="166320"/>
            <a:ext cx="9486122" cy="855224"/>
          </a:xfrm>
        </p:spPr>
        <p:txBody>
          <a:bodyPr>
            <a:normAutofit/>
          </a:bodyPr>
          <a:lstStyle/>
          <a:p>
            <a:r>
              <a:rPr lang="en-GB" b="1" dirty="0"/>
              <a:t>Climate change is a health and safety issue</a:t>
            </a:r>
          </a:p>
        </p:txBody>
      </p:sp>
      <p:sp>
        <p:nvSpPr>
          <p:cNvPr id="3" name="Content Placeholder 1">
            <a:extLst>
              <a:ext uri="{FF2B5EF4-FFF2-40B4-BE49-F238E27FC236}">
                <a16:creationId xmlns:a16="http://schemas.microsoft.com/office/drawing/2014/main" id="{DF3020C4-2F1D-4FFC-900E-A779F8E18F41}"/>
              </a:ext>
            </a:extLst>
          </p:cNvPr>
          <p:cNvSpPr>
            <a:spLocks noGrp="1"/>
          </p:cNvSpPr>
          <p:nvPr>
            <p:ph idx="1"/>
          </p:nvPr>
        </p:nvSpPr>
        <p:spPr>
          <a:xfrm>
            <a:off x="224985" y="1297517"/>
            <a:ext cx="7900555" cy="5303700"/>
          </a:xfrm>
        </p:spPr>
        <p:txBody>
          <a:bodyPr>
            <a:normAutofit fontScale="62500" lnSpcReduction="20000"/>
          </a:bodyPr>
          <a:lstStyle/>
          <a:p>
            <a:pPr algn="l" fontAlgn="base"/>
            <a:r>
              <a:rPr lang="en-GB" sz="3400" b="1" dirty="0"/>
              <a:t>New pests and diseases such as:</a:t>
            </a:r>
          </a:p>
          <a:p>
            <a:pPr lvl="1" fontAlgn="base"/>
            <a:r>
              <a:rPr lang="en-GB" sz="2900" dirty="0"/>
              <a:t>reawakening of extinct pathogens, pandemics, mosquito borne infections</a:t>
            </a:r>
          </a:p>
          <a:p>
            <a:pPr algn="l" fontAlgn="base"/>
            <a:r>
              <a:rPr lang="en-GB" sz="3400" b="1" dirty="0"/>
              <a:t>Rising temperatures</a:t>
            </a:r>
            <a:r>
              <a:rPr lang="en-GB" dirty="0"/>
              <a:t>: </a:t>
            </a:r>
          </a:p>
          <a:p>
            <a:pPr lvl="1" fontAlgn="base"/>
            <a:r>
              <a:rPr lang="en-GB" sz="2900" dirty="0"/>
              <a:t>heat-stress and fatigue leading to safety lapses, heatstroke, sunburn, </a:t>
            </a:r>
          </a:p>
          <a:p>
            <a:pPr lvl="1" fontAlgn="base"/>
            <a:r>
              <a:rPr lang="en-GB" sz="2900" dirty="0"/>
              <a:t>food poisoning and gastrointestinal infections, accidents, drowning,</a:t>
            </a:r>
          </a:p>
          <a:p>
            <a:pPr lvl="1" fontAlgn="base"/>
            <a:r>
              <a:rPr lang="en-GB" sz="2900" dirty="0"/>
              <a:t>electrical faults and electrocution, fire and wildfires, </a:t>
            </a:r>
          </a:p>
          <a:p>
            <a:pPr lvl="1" fontAlgn="base"/>
            <a:r>
              <a:rPr lang="en-GB" sz="2900" dirty="0"/>
              <a:t>negative impacts on productivity, chronic kidney failure linked to excessive sweating and dehydration during heavy outdoor work, </a:t>
            </a:r>
          </a:p>
          <a:p>
            <a:pPr lvl="1" fontAlgn="base"/>
            <a:r>
              <a:rPr lang="en-GB" sz="2900" dirty="0"/>
              <a:t>increasing ground-level ozone concentrations with adverse effects,</a:t>
            </a:r>
          </a:p>
          <a:p>
            <a:pPr lvl="1" fontAlgn="base"/>
            <a:r>
              <a:rPr lang="en-GB" sz="2900" dirty="0"/>
              <a:t>workers’ exposure to hazardous chemicals,</a:t>
            </a:r>
          </a:p>
          <a:p>
            <a:pPr algn="l" fontAlgn="base"/>
            <a:r>
              <a:rPr lang="en-GB" sz="3400" b="1" dirty="0"/>
              <a:t>Air pollution </a:t>
            </a:r>
            <a:r>
              <a:rPr lang="en-GB" dirty="0"/>
              <a:t>already kills 7 million people a year: </a:t>
            </a:r>
          </a:p>
          <a:p>
            <a:pPr lvl="1" fontAlgn="base"/>
            <a:r>
              <a:rPr lang="en-GB" sz="2900" dirty="0"/>
              <a:t>asthma, dementia, respiratory infections, COVID-19</a:t>
            </a:r>
          </a:p>
          <a:p>
            <a:pPr lvl="1" fontAlgn="base"/>
            <a:r>
              <a:rPr lang="en-GB" sz="2900" dirty="0"/>
              <a:t>cardiovascular conditions (including COPD, lung cancer, strokes, heart disease),</a:t>
            </a:r>
            <a:r>
              <a:rPr lang="en-GB" dirty="0"/>
              <a:t> </a:t>
            </a:r>
          </a:p>
          <a:p>
            <a:pPr algn="l" fontAlgn="base"/>
            <a:r>
              <a:rPr lang="en-GB" sz="3400" b="1" dirty="0"/>
              <a:t>Storms and flooding</a:t>
            </a:r>
            <a:r>
              <a:rPr lang="en-GB" dirty="0"/>
              <a:t>:</a:t>
            </a:r>
          </a:p>
          <a:p>
            <a:pPr lvl="1" fontAlgn="base"/>
            <a:r>
              <a:rPr lang="en-GB" sz="2900" dirty="0"/>
              <a:t>road accidents, trips and falls (ice), hypothermia, safety lapses, </a:t>
            </a:r>
          </a:p>
          <a:p>
            <a:pPr lvl="1" fontAlgn="base"/>
            <a:r>
              <a:rPr lang="en-GB" sz="2900" dirty="0"/>
              <a:t>more downtime (for example working from heights during high winds) could result in unsafe pressure on workers to rush delayed tasks</a:t>
            </a:r>
          </a:p>
        </p:txBody>
      </p:sp>
      <p:pic>
        <p:nvPicPr>
          <p:cNvPr id="4" name="Picture 3">
            <a:extLst>
              <a:ext uri="{FF2B5EF4-FFF2-40B4-BE49-F238E27FC236}">
                <a16:creationId xmlns:a16="http://schemas.microsoft.com/office/drawing/2014/main" id="{716D662F-4C20-4E89-ABC8-9B6FCE7C32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38589" y="94486"/>
            <a:ext cx="4000500" cy="639689"/>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804E8EF6-887D-4A42-8123-F6D892738EE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90564" y="739025"/>
            <a:ext cx="4701436" cy="365187"/>
          </a:xfrm>
          <a:prstGeom prst="rect">
            <a:avLst/>
          </a:prstGeom>
          <a:ln>
            <a:solidFill>
              <a:schemeClr val="accent1">
                <a:shade val="95000"/>
                <a:satMod val="105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69CFA822-7883-44D4-999D-E11A5D72F9B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094517" y="1152497"/>
            <a:ext cx="3979719" cy="631648"/>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0064D94C-593D-47A4-AAC0-0E967E658C0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647483" y="3657640"/>
            <a:ext cx="4341406" cy="801091"/>
          </a:xfrm>
          <a:prstGeom prst="rect">
            <a:avLst/>
          </a:prstGeom>
          <a:ln>
            <a:solidFill>
              <a:schemeClr val="accent1">
                <a:shade val="95000"/>
                <a:satMod val="10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6C1EBEF-F16F-4BF4-B2BF-42A596D3A35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761367" y="1819773"/>
            <a:ext cx="4373077" cy="597034"/>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5032D8D-ADA2-4D1C-AFAD-B590737E74B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899961" y="2443265"/>
            <a:ext cx="3157450" cy="569083"/>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DBC12ACB-0D30-46A5-AB79-9E28BB50FFB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226201" y="2996147"/>
            <a:ext cx="3896591" cy="659226"/>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AAA93976-F1BD-46FE-9264-20C6528D20F9}"/>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434019" y="4422682"/>
            <a:ext cx="3688773" cy="762825"/>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B3AB54C4-09B7-4748-81D1-7FCCE8AA2B2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641261" y="5147764"/>
            <a:ext cx="3397828" cy="802265"/>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E96F4027-47BD-49A4-B177-43C53AA21A9F}"/>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7711740" y="5912285"/>
            <a:ext cx="4383277" cy="914411"/>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88177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2625296-d6a8-4541-82a5-1fb57ec2fb9c">
      <UserInfo>
        <DisplayName>Catherine Payne</DisplayName>
        <AccountId>327</AccountId>
        <AccountType/>
      </UserInfo>
      <UserInfo>
        <DisplayName>Iryna Zamuruieva</DisplayName>
        <AccountId>29</AccountId>
        <AccountType/>
      </UserInfo>
      <UserInfo>
        <DisplayName>Ellie Murtagh</DisplayName>
        <AccountId>21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FEC1BCFDCD31443B21593F564BDD928" ma:contentTypeVersion="13" ma:contentTypeDescription="Create a new document." ma:contentTypeScope="" ma:versionID="b7205473ebb889f21ff34b822bccc5a0">
  <xsd:schema xmlns:xsd="http://www.w3.org/2001/XMLSchema" xmlns:xs="http://www.w3.org/2001/XMLSchema" xmlns:p="http://schemas.microsoft.com/office/2006/metadata/properties" xmlns:ns2="62625296-d6a8-4541-82a5-1fb57ec2fb9c" xmlns:ns3="5c77b5a0-3670-4dfb-ab38-b18578db5709" targetNamespace="http://schemas.microsoft.com/office/2006/metadata/properties" ma:root="true" ma:fieldsID="f3bc3dd0f2a0011fe9f66cdff67a5670" ns2:_="" ns3:_="">
    <xsd:import namespace="62625296-d6a8-4541-82a5-1fb57ec2fb9c"/>
    <xsd:import namespace="5c77b5a0-3670-4dfb-ab38-b18578db570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625296-d6a8-4541-82a5-1fb57ec2fb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7b5a0-3670-4dfb-ab38-b18578db570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A67F5C-1E54-491F-88B3-A2EF92092979}">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62625296-d6a8-4541-82a5-1fb57ec2fb9c"/>
    <ds:schemaRef ds:uri="http://schemas.openxmlformats.org/package/2006/metadata/core-properties"/>
    <ds:schemaRef ds:uri="5c77b5a0-3670-4dfb-ab38-b18578db5709"/>
    <ds:schemaRef ds:uri="http://www.w3.org/XML/1998/namespace"/>
  </ds:schemaRefs>
</ds:datastoreItem>
</file>

<file path=customXml/itemProps2.xml><?xml version="1.0" encoding="utf-8"?>
<ds:datastoreItem xmlns:ds="http://schemas.openxmlformats.org/officeDocument/2006/customXml" ds:itemID="{7B778CA1-F07C-4FD7-B734-0085BF0329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625296-d6a8-4541-82a5-1fb57ec2fb9c"/>
    <ds:schemaRef ds:uri="5c77b5a0-3670-4dfb-ab38-b18578db57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860171-FDB4-4B7C-A010-52808A3597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3740</TotalTime>
  <Words>4102</Words>
  <Application>Microsoft Office PowerPoint</Application>
  <PresentationFormat>Widescreen</PresentationFormat>
  <Paragraphs>333</Paragraphs>
  <Slides>29</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Arial</vt:lpstr>
      <vt:lpstr>Calibri</vt:lpstr>
      <vt:lpstr>minion-pro</vt:lpstr>
      <vt:lpstr>National2</vt:lpstr>
      <vt:lpstr>Times</vt:lpstr>
      <vt:lpstr>Wingdings</vt:lpstr>
      <vt:lpstr>Office Theme</vt:lpstr>
      <vt:lpstr>Climate risks in the workplace</vt:lpstr>
      <vt:lpstr>The impacts from +1.25°C warming. How much worse can it get?</vt:lpstr>
      <vt:lpstr>Hope for the best, plan for the worst</vt:lpstr>
      <vt:lpstr>How to respond? Cut, cope, capture</vt:lpstr>
      <vt:lpstr>Why think about climate change adaptation today?</vt:lpstr>
      <vt:lpstr>What was the response of TU in Scotland?</vt:lpstr>
      <vt:lpstr>Why should Trade Unionists care about adaptation?</vt:lpstr>
      <vt:lpstr>In Scotland many organisations are legally obligated to adapt</vt:lpstr>
      <vt:lpstr>Climate change is a health and safety issue</vt:lpstr>
      <vt:lpstr>Adapting to climate change is social justice</vt:lpstr>
      <vt:lpstr>What do we know about climate risks today?</vt:lpstr>
      <vt:lpstr>Climate change is already happening in Scotland</vt:lpstr>
      <vt:lpstr>Climate projections are NOT predictions</vt:lpstr>
      <vt:lpstr>Meeting current legislation ≠ safety</vt:lpstr>
      <vt:lpstr>What workplace climate issues did TU reps tell us about?</vt:lpstr>
      <vt:lpstr>How do TU reps feel that their workplace will cope?</vt:lpstr>
      <vt:lpstr>Climate risk and adaptation basics</vt:lpstr>
      <vt:lpstr>What is adaptation planning?</vt:lpstr>
      <vt:lpstr>How to identify potential climate risks in the workplace</vt:lpstr>
      <vt:lpstr>UKCCRA3 Ten principles of good adaptation</vt:lpstr>
      <vt:lpstr>Basics of good adaptation</vt:lpstr>
      <vt:lpstr>What does good look like? </vt:lpstr>
      <vt:lpstr>Resilience for workers who travel</vt:lpstr>
      <vt:lpstr>Resilience for outdoor workers</vt:lpstr>
      <vt:lpstr>Resilience for indoor workers</vt:lpstr>
      <vt:lpstr>What can we learn from the pandemic?</vt:lpstr>
      <vt:lpstr>Take homes – we need to do things differently, starting today</vt:lpstr>
      <vt:lpstr>Further information</vt:lpstr>
      <vt:lpstr>PowerPoint Presentation</vt:lpstr>
    </vt:vector>
  </TitlesOfParts>
  <Company>LBD Creative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Mathew Whittles</dc:creator>
  <cp:lastModifiedBy>Catherine Payne</cp:lastModifiedBy>
  <cp:revision>4</cp:revision>
  <dcterms:created xsi:type="dcterms:W3CDTF">2016-11-15T09:48:58Z</dcterms:created>
  <dcterms:modified xsi:type="dcterms:W3CDTF">2021-12-06T11:48:02Z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0x010100EFEC1BCFDCD31443B21593F564BDD928</vt:lpwstr>
  </property>
  <property fmtid="{D5CDD505-2E9C-101B-9397-08002B2CF9AE}" pid="3" name="Order">
    <vt:r8>38200</vt:r8>
  </property>
</Properties>
</file>