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8" r:id="rId3"/>
    <p:sldId id="265" r:id="rId4"/>
    <p:sldId id="260" r:id="rId5"/>
    <p:sldId id="267" r:id="rId6"/>
    <p:sldId id="269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88A33-9821-414C-8802-E5240E5CCB6B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048D2-2AE0-4299-A3D0-F55B6669D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99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F7D7E-90F1-4CA7-BA94-B9B1B15D751D}" type="slidenum">
              <a:rPr lang="en-GB" smtClean="0"/>
              <a:t>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6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742-774B-41C7-A4E2-0A7E3B67CE7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4C-4199-4304-BBAF-FBAB88E9E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9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742-774B-41C7-A4E2-0A7E3B67CE7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4C-4199-4304-BBAF-FBAB88E9E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1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742-774B-41C7-A4E2-0A7E3B67CE7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4C-4199-4304-BBAF-FBAB88E9E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80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6" y="-3876"/>
            <a:ext cx="12224002" cy="68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7217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742-774B-41C7-A4E2-0A7E3B67CE7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4C-4199-4304-BBAF-FBAB88E9E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0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742-774B-41C7-A4E2-0A7E3B67CE7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4C-4199-4304-BBAF-FBAB88E9E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6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742-774B-41C7-A4E2-0A7E3B67CE7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4C-4199-4304-BBAF-FBAB88E9E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20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742-774B-41C7-A4E2-0A7E3B67CE7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4C-4199-4304-BBAF-FBAB88E9E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8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742-774B-41C7-A4E2-0A7E3B67CE7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4C-4199-4304-BBAF-FBAB88E9E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2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742-774B-41C7-A4E2-0A7E3B67CE7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4C-4199-4304-BBAF-FBAB88E9E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93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742-774B-41C7-A4E2-0A7E3B67CE7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4C-4199-4304-BBAF-FBAB88E9E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1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742-774B-41C7-A4E2-0A7E3B67CE7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4C-4199-4304-BBAF-FBAB88E9E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7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A7742-774B-41C7-A4E2-0A7E3B67CE7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824C-4199-4304-BBAF-FBAB88E9E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29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"/>
          <p:cNvSpPr txBox="1"/>
          <p:nvPr/>
        </p:nvSpPr>
        <p:spPr>
          <a:xfrm>
            <a:off x="966093" y="1849330"/>
            <a:ext cx="10832174" cy="184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9999" tIns="179999" rIns="179999" bIns="179999">
            <a:spAutoFit/>
          </a:bodyPr>
          <a:lstStyle>
            <a:lvl1pPr>
              <a:defRPr sz="6000">
                <a:solidFill>
                  <a:srgbClr val="ABD18A"/>
                </a:solidFill>
                <a:latin typeface="Metronic Slab Pro Bold"/>
                <a:ea typeface="Metronic Slab Pro Bold"/>
                <a:cs typeface="Metronic Slab Pro Bold"/>
                <a:sym typeface="Metronic Slab Pro Bold"/>
              </a:defRPr>
            </a:lvl1pPr>
          </a:lstStyle>
          <a:p>
            <a:r>
              <a:rPr lang="en-GB" sz="4800" b="1" dirty="0" smtClean="0"/>
              <a:t>Wales’ Climate </a:t>
            </a:r>
          </a:p>
          <a:p>
            <a:r>
              <a:rPr lang="en-GB" sz="4800" b="1" dirty="0" smtClean="0"/>
              <a:t>Adaptation Plan</a:t>
            </a:r>
          </a:p>
        </p:txBody>
      </p:sp>
      <p:pic>
        <p:nvPicPr>
          <p:cNvPr id="5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8" y="394376"/>
            <a:ext cx="1052514" cy="998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19" y="5612277"/>
            <a:ext cx="11390981" cy="102370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1"/>
          <p:cNvSpPr txBox="1"/>
          <p:nvPr/>
        </p:nvSpPr>
        <p:spPr>
          <a:xfrm>
            <a:off x="685356" y="3625081"/>
            <a:ext cx="10832174" cy="91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9999" tIns="179999" rIns="179999" bIns="179999">
            <a:spAutoFit/>
          </a:bodyPr>
          <a:lstStyle>
            <a:lvl1pPr>
              <a:defRPr sz="6000">
                <a:solidFill>
                  <a:srgbClr val="ABD18A"/>
                </a:solidFill>
                <a:latin typeface="Metronic Slab Pro Bold"/>
                <a:ea typeface="Metronic Slab Pro Bold"/>
                <a:cs typeface="Metronic Slab Pro Bold"/>
                <a:sym typeface="Metronic Slab Pro Bold"/>
              </a:defRPr>
            </a:lvl1pPr>
          </a:lstStyle>
          <a:p>
            <a:endParaRPr lang="en-GB" sz="3600" b="1" dirty="0" smtClean="0"/>
          </a:p>
        </p:txBody>
      </p:sp>
      <p:sp>
        <p:nvSpPr>
          <p:cNvPr id="6" name="TextBox 1"/>
          <p:cNvSpPr txBox="1"/>
          <p:nvPr/>
        </p:nvSpPr>
        <p:spPr>
          <a:xfrm>
            <a:off x="966093" y="3749385"/>
            <a:ext cx="10832174" cy="79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9999" tIns="179999" rIns="179999" bIns="179999">
            <a:spAutoFit/>
          </a:bodyPr>
          <a:lstStyle>
            <a:lvl1pPr>
              <a:defRPr sz="6000">
                <a:solidFill>
                  <a:srgbClr val="ABD18A"/>
                </a:solidFill>
                <a:latin typeface="Metronic Slab Pro Bold"/>
                <a:ea typeface="Metronic Slab Pro Bold"/>
                <a:cs typeface="Metronic Slab Pro Bold"/>
                <a:sym typeface="Metronic Slab Pro Bold"/>
              </a:defRPr>
            </a:lvl1pPr>
          </a:lstStyle>
          <a:p>
            <a:r>
              <a:rPr lang="en-GB" sz="2800" b="1" dirty="0" smtClean="0"/>
              <a:t>Michelle Delafield, Welsh Government</a:t>
            </a:r>
          </a:p>
        </p:txBody>
      </p:sp>
    </p:spTree>
    <p:extLst>
      <p:ext uri="{BB962C8B-B14F-4D97-AF65-F5344CB8AC3E}">
        <p14:creationId xmlns:p14="http://schemas.microsoft.com/office/powerpoint/2010/main" val="28921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82" y="1"/>
            <a:ext cx="12200282" cy="6857999"/>
          </a:xfrm>
          <a:prstGeom prst="rect">
            <a:avLst/>
          </a:prstGeom>
        </p:spPr>
      </p:pic>
      <p:pic>
        <p:nvPicPr>
          <p:cNvPr id="5" name="Picture 4" descr="Woman with umbrella walks past coal tip landslide in Tylorstown, Rhondda Cynon Ta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21" y="422233"/>
            <a:ext cx="3987165" cy="224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n aerial view of Fairbourne in Gwyned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86138"/>
            <a:ext cx="4324350" cy="243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w water levels in the Llwyn-on reservoir in Taf Fawr valley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70" y="654008"/>
            <a:ext cx="3891280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n aerial drone view of flooded fields as the River Conwy bursts its banks on October 30, 2020 in Llanrwst, Wale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69" y="3802822"/>
            <a:ext cx="4087495" cy="229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orth Wales flooding map on coas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60" y="3796189"/>
            <a:ext cx="3558896" cy="223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nfographic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57" y="3899553"/>
            <a:ext cx="3358659" cy="267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10"/>
          <a:srcRect l="1551" t="28166" r="36185" b="17077"/>
          <a:stretch/>
        </p:blipFill>
        <p:spPr bwMode="auto">
          <a:xfrm>
            <a:off x="8251825" y="2030889"/>
            <a:ext cx="3568700" cy="176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 map of the world showing where record temperatures, or close to record temperatures were set during June 202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71" y="654008"/>
            <a:ext cx="3470275" cy="2927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"/>
          <p:cNvSpPr txBox="1"/>
          <p:nvPr/>
        </p:nvSpPr>
        <p:spPr>
          <a:xfrm>
            <a:off x="2103120" y="559539"/>
            <a:ext cx="6695440" cy="1102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9999" tIns="179999" rIns="179999" bIns="179999">
            <a:spAutoFit/>
          </a:bodyPr>
          <a:lstStyle>
            <a:lvl1pPr>
              <a:defRPr sz="6000">
                <a:solidFill>
                  <a:srgbClr val="ABD18A"/>
                </a:solidFill>
                <a:latin typeface="Metronic Slab Pro Bold"/>
                <a:ea typeface="Metronic Slab Pro Bold"/>
                <a:cs typeface="Metronic Slab Pro Bold"/>
                <a:sym typeface="Metronic Slab Pro Bold"/>
              </a:defRPr>
            </a:lvl1pPr>
          </a:lstStyle>
          <a:p>
            <a:r>
              <a:rPr lang="en-GB" sz="4800" b="1" dirty="0" smtClean="0"/>
              <a:t>Policy framework</a:t>
            </a:r>
          </a:p>
        </p:txBody>
      </p:sp>
      <p:pic>
        <p:nvPicPr>
          <p:cNvPr id="5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8" y="394376"/>
            <a:ext cx="1052514" cy="998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19" y="5612277"/>
            <a:ext cx="11390981" cy="102370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071244" y="2277650"/>
            <a:ext cx="105314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ABD18A"/>
                </a:solidFill>
                <a:latin typeface="Metronic Slab Pro Bold"/>
              </a:rPr>
              <a:t>Climate Change Act 2008 (Part IV)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ABD18A"/>
                </a:solidFill>
                <a:latin typeface="Metronic Slab Pro Bold"/>
              </a:rPr>
              <a:t>Environment (Wales) Act 2016 , WFG Act 2015, Paris Agreement 2016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ABD18A"/>
                </a:solidFill>
                <a:latin typeface="Metronic Slab Pro Bold"/>
              </a:rPr>
              <a:t>Current 5 year plan – </a:t>
            </a:r>
            <a:r>
              <a:rPr lang="en-GB" sz="2400" i="1" dirty="0" smtClean="0">
                <a:solidFill>
                  <a:srgbClr val="ABD18A"/>
                </a:solidFill>
                <a:latin typeface="Metronic Slab Pro Bold"/>
              </a:rPr>
              <a:t>Prosperity for All: A Climate Conscious Wales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ABD18A"/>
                </a:solidFill>
                <a:latin typeface="Metronic Slab Pro Bold"/>
              </a:rPr>
              <a:t>Reviewing WG policy vs 3</a:t>
            </a:r>
            <a:r>
              <a:rPr lang="en-GB" sz="2400" baseline="30000" dirty="0" smtClean="0">
                <a:solidFill>
                  <a:srgbClr val="ABD18A"/>
                </a:solidFill>
                <a:latin typeface="Metronic Slab Pro Bold"/>
              </a:rPr>
              <a:t>rd</a:t>
            </a:r>
            <a:r>
              <a:rPr lang="en-GB" sz="2400" dirty="0" smtClean="0">
                <a:solidFill>
                  <a:srgbClr val="ABD18A"/>
                </a:solidFill>
                <a:latin typeface="Metronic Slab Pro Bold"/>
              </a:rPr>
              <a:t> </a:t>
            </a:r>
            <a:r>
              <a:rPr lang="en-GB" sz="2400" dirty="0">
                <a:solidFill>
                  <a:srgbClr val="ABD18A"/>
                </a:solidFill>
                <a:latin typeface="Metronic Slab Pro Bold"/>
              </a:rPr>
              <a:t>C</a:t>
            </a:r>
            <a:r>
              <a:rPr lang="en-GB" sz="2400" dirty="0" smtClean="0">
                <a:solidFill>
                  <a:srgbClr val="ABD18A"/>
                </a:solidFill>
                <a:latin typeface="Metronic Slab Pro Bold"/>
              </a:rPr>
              <a:t>limate Risk Independent Assessment</a:t>
            </a:r>
            <a:endParaRPr lang="en-GB" sz="2400" dirty="0">
              <a:solidFill>
                <a:srgbClr val="ABD18A"/>
              </a:solidFill>
              <a:latin typeface="Metronic Slab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3075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"/>
          <p:cNvSpPr txBox="1"/>
          <p:nvPr/>
        </p:nvSpPr>
        <p:spPr>
          <a:xfrm>
            <a:off x="2294419" y="163868"/>
            <a:ext cx="9779660" cy="1717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9999" tIns="179999" rIns="179999" bIns="179999">
            <a:spAutoFit/>
          </a:bodyPr>
          <a:lstStyle>
            <a:lvl1pPr>
              <a:defRPr sz="6000">
                <a:solidFill>
                  <a:srgbClr val="ABD18A"/>
                </a:solidFill>
                <a:latin typeface="Metronic Slab Pro Bold"/>
                <a:ea typeface="Metronic Slab Pro Bold"/>
                <a:cs typeface="Metronic Slab Pro Bold"/>
                <a:sym typeface="Metronic Slab Pro Bold"/>
              </a:defRPr>
            </a:lvl1pPr>
          </a:lstStyle>
          <a:p>
            <a:r>
              <a:rPr lang="en-GB" sz="4400" b="1" i="1" dirty="0" smtClean="0"/>
              <a:t>‘Prosperity for All: </a:t>
            </a:r>
          </a:p>
          <a:p>
            <a:r>
              <a:rPr lang="en-GB" sz="4400" b="1" i="1" dirty="0" smtClean="0"/>
              <a:t>A Climate Conscious Wales’</a:t>
            </a:r>
          </a:p>
        </p:txBody>
      </p:sp>
      <p:pic>
        <p:nvPicPr>
          <p:cNvPr id="5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8" y="394376"/>
            <a:ext cx="1052514" cy="998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19" y="5612277"/>
            <a:ext cx="11390981" cy="1023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88" y="1881598"/>
            <a:ext cx="2460589" cy="35370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81209" y="2194546"/>
            <a:ext cx="40030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BD18A"/>
                </a:solidFill>
                <a:latin typeface="Metronic Slab Pro Bold"/>
              </a:rPr>
              <a:t>Strategic Actions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BD18A"/>
                </a:solidFill>
                <a:latin typeface="Metronic Slab Pro Bold"/>
              </a:rPr>
              <a:t>Adaptive Nature &amp; the Rural Economy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BD18A"/>
                </a:solidFill>
                <a:latin typeface="Metronic Slab Pro Bold"/>
              </a:rPr>
              <a:t>Protecting our Coasts and Seas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BD18A"/>
                </a:solidFill>
                <a:latin typeface="Metronic Slab Pro Bold"/>
              </a:rPr>
              <a:t>Staying </a:t>
            </a:r>
            <a:r>
              <a:rPr lang="en-GB" sz="2400" dirty="0" smtClean="0">
                <a:solidFill>
                  <a:srgbClr val="ABD18A"/>
                </a:solidFill>
                <a:latin typeface="Metronic Slab Pro Bold"/>
              </a:rPr>
              <a:t>Healthy</a:t>
            </a:r>
            <a:endParaRPr lang="en-GB" sz="2400" dirty="0">
              <a:solidFill>
                <a:srgbClr val="ABD18A"/>
              </a:solidFill>
              <a:latin typeface="Metronic Slab Pro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8682" y="2196350"/>
            <a:ext cx="43484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ABD18A"/>
                </a:solidFill>
                <a:latin typeface="Metronic Slab Pro Bold"/>
              </a:rPr>
              <a:t>Safe </a:t>
            </a:r>
            <a:r>
              <a:rPr lang="en-GB" sz="2400" dirty="0">
                <a:solidFill>
                  <a:srgbClr val="ABD18A"/>
                </a:solidFill>
                <a:latin typeface="Metronic Slab Pro Bold"/>
              </a:rPr>
              <a:t>Homes and Places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BD18A"/>
                </a:solidFill>
                <a:latin typeface="Metronic Slab Pro Bold"/>
              </a:rPr>
              <a:t>Caring for the Historic Environment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BD18A"/>
                </a:solidFill>
                <a:latin typeface="Metronic Slab Pro Bold"/>
              </a:rPr>
              <a:t>Successful Businesses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BD18A"/>
                </a:solidFill>
                <a:latin typeface="Metronic Slab Pro Bold"/>
              </a:rPr>
              <a:t>Resilient Infrastructure and Transport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9558" y="5070072"/>
            <a:ext cx="647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ABD18A"/>
                </a:solidFill>
                <a:latin typeface="Metronic Slab Pro Bold"/>
              </a:rPr>
              <a:t>https://gov.wales/prosperity-all-climate-conscious-wales</a:t>
            </a:r>
          </a:p>
        </p:txBody>
      </p:sp>
    </p:spTree>
    <p:extLst>
      <p:ext uri="{BB962C8B-B14F-4D97-AF65-F5344CB8AC3E}">
        <p14:creationId xmlns:p14="http://schemas.microsoft.com/office/powerpoint/2010/main" val="327722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"/>
          <p:cNvSpPr txBox="1"/>
          <p:nvPr/>
        </p:nvSpPr>
        <p:spPr>
          <a:xfrm>
            <a:off x="2297395" y="138719"/>
            <a:ext cx="9779660" cy="1717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9999" tIns="179999" rIns="179999" bIns="179999">
            <a:spAutoFit/>
          </a:bodyPr>
          <a:lstStyle>
            <a:lvl1pPr>
              <a:defRPr sz="6000">
                <a:solidFill>
                  <a:srgbClr val="ABD18A"/>
                </a:solidFill>
                <a:latin typeface="Metronic Slab Pro Bold"/>
                <a:ea typeface="Metronic Slab Pro Bold"/>
                <a:cs typeface="Metronic Slab Pro Bold"/>
                <a:sym typeface="Metronic Slab Pro Bold"/>
              </a:defRPr>
            </a:lvl1pPr>
          </a:lstStyle>
          <a:p>
            <a:r>
              <a:rPr lang="en-GB" sz="4400" b="1" i="1" dirty="0" smtClean="0"/>
              <a:t>‘Prosperity for All: </a:t>
            </a:r>
          </a:p>
          <a:p>
            <a:r>
              <a:rPr lang="en-GB" sz="4400" b="1" i="1" dirty="0" smtClean="0"/>
              <a:t>A Climate Conscious Wales’</a:t>
            </a:r>
          </a:p>
        </p:txBody>
      </p:sp>
      <p:pic>
        <p:nvPicPr>
          <p:cNvPr id="5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8" y="394376"/>
            <a:ext cx="1052514" cy="998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219" y="5505305"/>
            <a:ext cx="11390981" cy="1023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60" y="1856449"/>
            <a:ext cx="2460589" cy="35370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84185" y="2578268"/>
            <a:ext cx="400304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u="sng" dirty="0" smtClean="0">
                <a:solidFill>
                  <a:srgbClr val="ABD18A"/>
                </a:solidFill>
                <a:latin typeface="Metronic Slab Pro Bold"/>
              </a:rPr>
              <a:t>Research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Heat – risks to public health and wellbeing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Links with air quality and health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Vector-borne pathogens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Business risks – heat &amp; infrastructure disruption (power, digital, transport </a:t>
            </a:r>
            <a:r>
              <a:rPr lang="en-GB" dirty="0" err="1" smtClean="0">
                <a:solidFill>
                  <a:srgbClr val="ABD18A"/>
                </a:solidFill>
                <a:latin typeface="Metronic Slab Pro Bold"/>
              </a:rPr>
              <a:t>etc</a:t>
            </a: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)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ABD18A"/>
              </a:solidFill>
              <a:latin typeface="Metronic Slab Pro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35029" y="2116837"/>
            <a:ext cx="4348480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u="sng" dirty="0" smtClean="0">
                <a:solidFill>
                  <a:srgbClr val="ABD18A"/>
                </a:solidFill>
                <a:latin typeface="Metronic Slab Pro Bold"/>
              </a:rPr>
              <a:t>Policies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Natural Resources Policy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Sustainable Farming Scheme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ABD18A"/>
                </a:solidFill>
                <a:latin typeface="Metronic Slab Pro Bold"/>
              </a:rPr>
              <a:t>River Basin Management Plans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National Flood and Coastal Erosion Management strategy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Water Resource Management Plans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National Development Framework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Building </a:t>
            </a:r>
            <a:r>
              <a:rPr lang="en-GB" dirty="0" err="1" smtClean="0">
                <a:solidFill>
                  <a:srgbClr val="ABD18A"/>
                </a:solidFill>
                <a:latin typeface="Metronic Slab Pro Bold"/>
              </a:rPr>
              <a:t>Regs</a:t>
            </a: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 update –ventilation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4185" y="1900463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ABD18A"/>
                </a:solidFill>
                <a:latin typeface="Metronic Slab Pro Bold"/>
              </a:rPr>
              <a:t>Examples:</a:t>
            </a:r>
            <a:endParaRPr lang="en-GB" sz="2800" b="1" dirty="0">
              <a:solidFill>
                <a:srgbClr val="ABD18A"/>
              </a:solidFill>
              <a:latin typeface="Metronic Slab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4971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"/>
          <p:cNvSpPr txBox="1"/>
          <p:nvPr/>
        </p:nvSpPr>
        <p:spPr>
          <a:xfrm>
            <a:off x="2272188" y="394376"/>
            <a:ext cx="7913213" cy="1286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9999" tIns="179999" rIns="179999" bIns="179999">
            <a:spAutoFit/>
          </a:bodyPr>
          <a:lstStyle>
            <a:lvl1pPr>
              <a:defRPr sz="6000">
                <a:solidFill>
                  <a:srgbClr val="ABD18A"/>
                </a:solidFill>
                <a:latin typeface="Metronic Slab Pro Bold"/>
                <a:ea typeface="Metronic Slab Pro Bold"/>
                <a:cs typeface="Metronic Slab Pro Bold"/>
                <a:sym typeface="Metronic Slab Pro Bold"/>
              </a:defRPr>
            </a:lvl1pPr>
          </a:lstStyle>
          <a:p>
            <a:endParaRPr lang="en-GB" b="1" dirty="0" smtClean="0"/>
          </a:p>
        </p:txBody>
      </p:sp>
      <p:pic>
        <p:nvPicPr>
          <p:cNvPr id="5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8" y="394376"/>
            <a:ext cx="1052514" cy="998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19" y="5612277"/>
            <a:ext cx="11390981" cy="102370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1"/>
          <p:cNvSpPr txBox="1"/>
          <p:nvPr/>
        </p:nvSpPr>
        <p:spPr>
          <a:xfrm>
            <a:off x="1997037" y="46950"/>
            <a:ext cx="9926320" cy="1717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9999" tIns="179999" rIns="179999" bIns="179999">
            <a:spAutoFit/>
          </a:bodyPr>
          <a:lstStyle>
            <a:lvl1pPr>
              <a:defRPr sz="6000">
                <a:solidFill>
                  <a:srgbClr val="ABD18A"/>
                </a:solidFill>
                <a:latin typeface="Metronic Slab Pro Bold"/>
                <a:ea typeface="Metronic Slab Pro Bold"/>
                <a:cs typeface="Metronic Slab Pro Bold"/>
                <a:sym typeface="Metronic Slab Pro Bold"/>
              </a:defRPr>
            </a:lvl1pPr>
          </a:lstStyle>
          <a:p>
            <a:r>
              <a:rPr lang="en-GB" sz="4400" b="1" dirty="0" smtClean="0"/>
              <a:t>Business risk perceptions </a:t>
            </a:r>
          </a:p>
          <a:p>
            <a:r>
              <a:rPr lang="en-GB" sz="4400" b="1" dirty="0" smtClean="0"/>
              <a:t>– heat and infrastructure disruption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857056"/>
            <a:ext cx="10462762" cy="345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000" dirty="0">
                <a:solidFill>
                  <a:srgbClr val="ABD18A"/>
                </a:solidFill>
                <a:latin typeface="Metronic Slab Pro Bold"/>
              </a:rPr>
              <a:t>E</a:t>
            </a: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vidence report Sept 2020 - ‘</a:t>
            </a:r>
            <a:r>
              <a:rPr lang="en-GB" sz="2000" i="1" dirty="0">
                <a:solidFill>
                  <a:srgbClr val="ABD18A"/>
                </a:solidFill>
                <a:latin typeface="Metronic Slab Pro Bold"/>
              </a:rPr>
              <a:t>Businesses’ perceptions of risk of reduced employee productivity due to higher working temperatures and infrastructure disruption in working environments</a:t>
            </a:r>
            <a:r>
              <a:rPr lang="en-GB" sz="2000" i="1" dirty="0" smtClean="0">
                <a:solidFill>
                  <a:srgbClr val="ABD18A"/>
                </a:solidFill>
                <a:latin typeface="Metronic Slab Pro Bold"/>
              </a:rPr>
              <a:t>’ </a:t>
            </a:r>
          </a:p>
          <a:p>
            <a:pPr>
              <a:spcAft>
                <a:spcPts val="1800"/>
              </a:spcAft>
            </a:pP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https</a:t>
            </a:r>
            <a:r>
              <a:rPr lang="en-GB" sz="2000" dirty="0">
                <a:solidFill>
                  <a:srgbClr val="ABD18A"/>
                </a:solidFill>
                <a:latin typeface="Metronic Slab Pro Bold"/>
              </a:rPr>
              <a:t>://gov.wales/business-perceptions-risks-due-heat-related-climate-change</a:t>
            </a:r>
            <a:endParaRPr lang="en-GB" sz="2000" dirty="0" smtClean="0">
              <a:solidFill>
                <a:srgbClr val="ABD18A"/>
              </a:solidFill>
              <a:latin typeface="Metronic Slab Pro Bold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Level of action - 32% climate risk assessments - </a:t>
            </a:r>
            <a:r>
              <a:rPr lang="en-GB" dirty="0">
                <a:solidFill>
                  <a:srgbClr val="ABD18A"/>
                </a:solidFill>
                <a:latin typeface="Metronic Slab Pro Bold"/>
              </a:rPr>
              <a:t>11% </a:t>
            </a: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adaptation </a:t>
            </a:r>
            <a:r>
              <a:rPr lang="en-GB" dirty="0">
                <a:solidFill>
                  <a:srgbClr val="ABD18A"/>
                </a:solidFill>
                <a:latin typeface="Metronic Slab Pro Bold"/>
              </a:rPr>
              <a:t>plans – </a:t>
            </a: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54% interested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ABD18A"/>
                </a:solidFill>
                <a:latin typeface="Metronic Slab Pro Bold"/>
              </a:rPr>
              <a:t>Risk perception - 4% </a:t>
            </a: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high </a:t>
            </a:r>
            <a:r>
              <a:rPr lang="en-GB" dirty="0">
                <a:solidFill>
                  <a:srgbClr val="ABD18A"/>
                </a:solidFill>
                <a:latin typeface="Metronic Slab Pro Bold"/>
              </a:rPr>
              <a:t>risk from higher working temperatures – 5% infrastructure disruption.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Barriers &amp; drivers - information &amp; guidance – funding &amp; resources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BD18A"/>
                </a:solidFill>
                <a:latin typeface="Metronic Slab Pro Bold"/>
              </a:rPr>
              <a:t>Welsh Government  - follow-up – new policy measures &amp; support to businesses</a:t>
            </a:r>
            <a:endParaRPr lang="en-GB" dirty="0">
              <a:solidFill>
                <a:srgbClr val="ABD18A"/>
              </a:solidFill>
              <a:latin typeface="Metronic Slab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312294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"/>
          <p:cNvSpPr txBox="1"/>
          <p:nvPr/>
        </p:nvSpPr>
        <p:spPr>
          <a:xfrm>
            <a:off x="3463949" y="250223"/>
            <a:ext cx="7913213" cy="1286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9999" tIns="179999" rIns="179999" bIns="179999">
            <a:spAutoFit/>
          </a:bodyPr>
          <a:lstStyle>
            <a:lvl1pPr>
              <a:defRPr sz="6000">
                <a:solidFill>
                  <a:srgbClr val="ABD18A"/>
                </a:solidFill>
                <a:latin typeface="Metronic Slab Pro Bold"/>
                <a:ea typeface="Metronic Slab Pro Bold"/>
                <a:cs typeface="Metronic Slab Pro Bold"/>
                <a:sym typeface="Metronic Slab Pro Bold"/>
              </a:defRPr>
            </a:lvl1pPr>
          </a:lstStyle>
          <a:p>
            <a:r>
              <a:rPr lang="en-GB" b="1" dirty="0" smtClean="0"/>
              <a:t>HSE advice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881409" y="1717660"/>
            <a:ext cx="9196539" cy="3831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9999" tIns="179999" rIns="179999" bIns="179999">
            <a:spAutoFit/>
          </a:bodyPr>
          <a:lstStyle>
            <a:lvl1pPr>
              <a:defRPr sz="6000">
                <a:solidFill>
                  <a:srgbClr val="ABD18A"/>
                </a:solidFill>
                <a:latin typeface="Metronic Slab Pro Bold"/>
                <a:ea typeface="Metronic Slab Pro Bold"/>
                <a:cs typeface="Metronic Slab Pro Bold"/>
                <a:sym typeface="Metronic Slab Pro Bold"/>
              </a:defRPr>
            </a:lvl1pPr>
          </a:lstStyle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HSW Act / Management of Health &amp; Safety </a:t>
            </a:r>
            <a:r>
              <a:rPr lang="en-GB" sz="2400" dirty="0" err="1" smtClean="0"/>
              <a:t>Regs</a:t>
            </a:r>
            <a:r>
              <a:rPr lang="en-GB" sz="2400" dirty="0" smtClean="0"/>
              <a:t> – risk mitigation – including risks </a:t>
            </a:r>
            <a:r>
              <a:rPr lang="en-GB" sz="2400" dirty="0"/>
              <a:t>from a changing </a:t>
            </a:r>
            <a:r>
              <a:rPr lang="en-GB" sz="2400" dirty="0" smtClean="0"/>
              <a:t>climate</a:t>
            </a:r>
            <a:endParaRPr lang="en-GB" sz="2400" dirty="0"/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Workplace </a:t>
            </a:r>
            <a:r>
              <a:rPr lang="en-GB" sz="2400" dirty="0"/>
              <a:t>(Health, Safety and Welfare) </a:t>
            </a:r>
            <a:r>
              <a:rPr lang="en-GB" sz="2400" dirty="0" err="1"/>
              <a:t>Regs</a:t>
            </a:r>
            <a:r>
              <a:rPr lang="en-GB" sz="2400" dirty="0"/>
              <a:t> </a:t>
            </a:r>
            <a:r>
              <a:rPr lang="en-GB" sz="2400" dirty="0" smtClean="0"/>
              <a:t>- workplace temperature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Guidance </a:t>
            </a:r>
            <a:r>
              <a:rPr lang="en-GB" sz="2400" dirty="0"/>
              <a:t>on thermal </a:t>
            </a:r>
            <a:r>
              <a:rPr lang="en-GB" sz="2400" dirty="0" smtClean="0"/>
              <a:t>comfort / working outdoors – hse.gov.uk</a:t>
            </a:r>
            <a:endParaRPr lang="en-GB" sz="2400" dirty="0"/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Industry-led </a:t>
            </a:r>
            <a:r>
              <a:rPr lang="en-GB" sz="2400" dirty="0"/>
              <a:t>risk </a:t>
            </a:r>
            <a:r>
              <a:rPr lang="en-GB" sz="2400" dirty="0" smtClean="0"/>
              <a:t>assessment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Risks </a:t>
            </a:r>
            <a:r>
              <a:rPr lang="en-GB" sz="2400" dirty="0" smtClean="0"/>
              <a:t>can be location </a:t>
            </a:r>
            <a:r>
              <a:rPr lang="en-GB" sz="2400" dirty="0"/>
              <a:t>specific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Worker </a:t>
            </a:r>
            <a:r>
              <a:rPr lang="en-GB" sz="2400" dirty="0"/>
              <a:t>involvement to understand </a:t>
            </a:r>
            <a:r>
              <a:rPr lang="en-GB" sz="2400" dirty="0" smtClean="0"/>
              <a:t>issues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494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"/>
          <p:cNvSpPr txBox="1"/>
          <p:nvPr/>
        </p:nvSpPr>
        <p:spPr>
          <a:xfrm>
            <a:off x="2058827" y="250223"/>
            <a:ext cx="9540989" cy="1286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9999" tIns="179999" rIns="179999" bIns="179999">
            <a:spAutoFit/>
          </a:bodyPr>
          <a:lstStyle>
            <a:lvl1pPr>
              <a:defRPr sz="6000">
                <a:solidFill>
                  <a:srgbClr val="ABD18A"/>
                </a:solidFill>
                <a:latin typeface="Metronic Slab Pro Bold"/>
                <a:ea typeface="Metronic Slab Pro Bold"/>
                <a:cs typeface="Metronic Slab Pro Bold"/>
                <a:sym typeface="Metronic Slab Pro Bold"/>
              </a:defRPr>
            </a:lvl1pPr>
          </a:lstStyle>
          <a:p>
            <a:r>
              <a:rPr lang="en-GB" b="1" dirty="0" smtClean="0"/>
              <a:t>CCC Climate Risk Advice</a:t>
            </a:r>
          </a:p>
        </p:txBody>
      </p:sp>
      <p:pic>
        <p:nvPicPr>
          <p:cNvPr id="5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8" y="394376"/>
            <a:ext cx="1052514" cy="998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19" y="5612277"/>
            <a:ext cx="11390981" cy="102370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2058827" y="1716682"/>
            <a:ext cx="84706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3</a:t>
            </a:r>
            <a:r>
              <a:rPr lang="en-GB" sz="2000" baseline="30000" dirty="0" smtClean="0">
                <a:solidFill>
                  <a:srgbClr val="ABD18A"/>
                </a:solidFill>
                <a:latin typeface="Metronic Slab Pro Bold"/>
              </a:rPr>
              <a:t>rd</a:t>
            </a: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 </a:t>
            </a:r>
            <a:r>
              <a:rPr lang="en-GB" sz="2000" i="1" dirty="0" smtClean="0">
                <a:solidFill>
                  <a:srgbClr val="ABD18A"/>
                </a:solidFill>
                <a:latin typeface="Metronic Slab Pro Bold"/>
              </a:rPr>
              <a:t>Climate Risk Independent Assessment </a:t>
            </a: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– June 2021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5-yearly statutory advice </a:t>
            </a:r>
            <a:r>
              <a:rPr lang="en-GB" sz="2000" dirty="0">
                <a:solidFill>
                  <a:srgbClr val="ABD18A"/>
                </a:solidFill>
                <a:latin typeface="Metronic Slab Pro Bold"/>
              </a:rPr>
              <a:t>to Government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ABD18A"/>
                </a:solidFill>
                <a:latin typeface="Metronic Slab Pro Bold"/>
              </a:rPr>
              <a:t>Informs </a:t>
            </a: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UK Gov </a:t>
            </a:r>
            <a:r>
              <a:rPr lang="en-GB" sz="2000" dirty="0">
                <a:solidFill>
                  <a:srgbClr val="ABD18A"/>
                </a:solidFill>
                <a:latin typeface="Metronic Slab Pro Bold"/>
              </a:rPr>
              <a:t>Climate Change Risk Assessment (CCRA) &amp; National </a:t>
            </a: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adaptation </a:t>
            </a:r>
            <a:r>
              <a:rPr lang="en-GB" sz="2000" dirty="0">
                <a:solidFill>
                  <a:srgbClr val="ABD18A"/>
                </a:solidFill>
                <a:latin typeface="Metronic Slab Pro Bold"/>
              </a:rPr>
              <a:t>p</a:t>
            </a: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rogrammes </a:t>
            </a:r>
            <a:endParaRPr lang="en-GB" sz="2000" dirty="0">
              <a:solidFill>
                <a:srgbClr val="ABD18A"/>
              </a:solidFill>
              <a:latin typeface="Metronic Slab Pro Bold"/>
            </a:endParaRP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ABD18A"/>
                </a:solidFill>
                <a:latin typeface="Metronic Slab Pro Bold"/>
              </a:rPr>
              <a:t>61 risks &amp; opportunities across </a:t>
            </a: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sectors - Risks </a:t>
            </a:r>
            <a:r>
              <a:rPr lang="en-GB" sz="2000" dirty="0">
                <a:solidFill>
                  <a:srgbClr val="ABD18A"/>
                </a:solidFill>
                <a:latin typeface="Metronic Slab Pro Bold"/>
              </a:rPr>
              <a:t>have </a:t>
            </a: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increased - Widening </a:t>
            </a:r>
            <a:r>
              <a:rPr lang="en-GB" sz="2000" dirty="0">
                <a:solidFill>
                  <a:srgbClr val="ABD18A"/>
                </a:solidFill>
                <a:latin typeface="Metronic Slab Pro Bold"/>
              </a:rPr>
              <a:t>gap between level of risk and planning / action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Huge </a:t>
            </a:r>
            <a:r>
              <a:rPr lang="en-GB" sz="2000" dirty="0">
                <a:solidFill>
                  <a:srgbClr val="ABD18A"/>
                </a:solidFill>
                <a:latin typeface="Metronic Slab Pro Bold"/>
              </a:rPr>
              <a:t>benefits in acting &amp; acting later will cost more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ABD18A"/>
                </a:solidFill>
                <a:latin typeface="Metronic Slab Pro Bold"/>
              </a:rPr>
              <a:t>8 Priority Areas </a:t>
            </a: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for </a:t>
            </a:r>
            <a:r>
              <a:rPr lang="en-GB" sz="2000" dirty="0">
                <a:solidFill>
                  <a:srgbClr val="ABD18A"/>
                </a:solidFill>
                <a:latin typeface="Metronic Slab Pro Bold"/>
              </a:rPr>
              <a:t>next 2 </a:t>
            </a: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years - 10 ‘Principles for Good Adaptation’</a:t>
            </a:r>
            <a:endParaRPr lang="en-GB" sz="2000" dirty="0">
              <a:solidFill>
                <a:srgbClr val="ABD18A"/>
              </a:solidFill>
              <a:latin typeface="Metronic Slab Pro Bold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ABD18A"/>
                </a:solidFill>
                <a:latin typeface="Metronic Slab Pro Bold"/>
              </a:rPr>
              <a:t>Welsh Government – reviewing policies &amp; strategic approach</a:t>
            </a:r>
          </a:p>
        </p:txBody>
      </p:sp>
    </p:spTree>
    <p:extLst>
      <p:ext uri="{BB962C8B-B14F-4D97-AF65-F5344CB8AC3E}">
        <p14:creationId xmlns:p14="http://schemas.microsoft.com/office/powerpoint/2010/main" val="30174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"/>
          <p:cNvSpPr txBox="1"/>
          <p:nvPr/>
        </p:nvSpPr>
        <p:spPr>
          <a:xfrm>
            <a:off x="2143076" y="2591338"/>
            <a:ext cx="7913213" cy="1286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9999" tIns="179999" rIns="179999" bIns="179999">
            <a:spAutoFit/>
          </a:bodyPr>
          <a:lstStyle>
            <a:lvl1pPr>
              <a:defRPr sz="6000">
                <a:solidFill>
                  <a:srgbClr val="ABD18A"/>
                </a:solidFill>
                <a:latin typeface="Metronic Slab Pro Bold"/>
                <a:ea typeface="Metronic Slab Pro Bold"/>
                <a:cs typeface="Metronic Slab Pro Bold"/>
                <a:sym typeface="Metronic Slab Pro Bold"/>
              </a:defRPr>
            </a:lvl1pPr>
          </a:lstStyle>
          <a:p>
            <a:pPr algn="ctr"/>
            <a:r>
              <a:rPr lang="en-GB" b="1" dirty="0" smtClean="0"/>
              <a:t>Thank you!</a:t>
            </a:r>
          </a:p>
        </p:txBody>
      </p:sp>
      <p:pic>
        <p:nvPicPr>
          <p:cNvPr id="5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8" y="394376"/>
            <a:ext cx="1052514" cy="998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19" y="5612277"/>
            <a:ext cx="11390981" cy="10237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629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A37680861</value>
    </field>
    <field name="Objective-Title">
      <value order="0">20211207 TUC climate adaptation event - Welsh Government slides</value>
    </field>
    <field name="Objective-Description">
      <value order="0"/>
    </field>
    <field name="Objective-CreationStamp">
      <value order="0">2021-12-03T13:38:38Z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2021-12-06T12:11:29Z</value>
    </field>
    <field name="Objective-Owner">
      <value order="0">Delafield, Michelle (ESNR - Environment - Decarbonisation &amp; Energy Division)</value>
    </field>
    <field name="Objective-Path">
      <value order="0">Objective Global Folder:Business File Plan:Economy, Skills &amp; Natural Resources (ESNR):Economy, Skills &amp; Natural Resources (ESNR) - ERA - Decarbonisation &amp; Energy:1 - Save:Climate Change Adaption:Climate Change Adaptation: 2021-2026:Adaptation - Stakeholder Engagement - 2021-2026</value>
    </field>
    <field name="Objective-Parent">
      <value order="0">Adaptation - Stakeholder Engagement - 2021-2026</value>
    </field>
    <field name="Objective-State">
      <value order="0">Being Edited</value>
    </field>
    <field name="Objective-VersionId">
      <value order="0">vA73486053</value>
    </field>
    <field name="Objective-Version">
      <value order="0">2.1</value>
    </field>
    <field name="Objective-VersionNumber">
      <value order="0">4</value>
    </field>
    <field name="Objective-VersionComment">
      <value order="0"/>
    </field>
    <field name="Objective-FileNumber">
      <value order="0">qA1488920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3529</TotalTime>
  <Words>413</Words>
  <Application>Microsoft Office PowerPoint</Application>
  <PresentationFormat>Widescreen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Metronic Slab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Hammett, Kevin (ESNR - Climate Change, Energy &amp; Planning)</dc:creator>
  <cp:lastModifiedBy>Delafield, Michelle (ESNR - Environment - Decarbonisation &amp; Energy Division)</cp:lastModifiedBy>
  <cp:revision>75</cp:revision>
  <dcterms:created xsi:type="dcterms:W3CDTF">2021-12-03T13:29:51Z</dcterms:created>
  <dcterms:modified xsi:type="dcterms:W3CDTF">2021-12-06T12:12:18Z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A37680861</vt:lpwstr>
  </property>
  <property fmtid="{D5CDD505-2E9C-101B-9397-08002B2CF9AE}" pid="4" name="Objective-Title">
    <vt:lpwstr>20211207 TUC climate adaptation event - Welsh Government slides</vt:lpwstr>
  </property>
  <property fmtid="{D5CDD505-2E9C-101B-9397-08002B2CF9AE}" pid="5" name="Objective-Description">
    <vt:lpwstr/>
  </property>
  <property fmtid="{D5CDD505-2E9C-101B-9397-08002B2CF9AE}" pid="6" name="Objective-CreationStamp">
    <vt:filetime>2021-12-03T13:38:49Z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2021-12-06T12:12:27Z</vt:filetime>
  </property>
  <property fmtid="{D5CDD505-2E9C-101B-9397-08002B2CF9AE}" pid="10" name="Objective-ModificationStamp">
    <vt:filetime>2021-12-06T12:12:27Z</vt:filetime>
  </property>
  <property fmtid="{D5CDD505-2E9C-101B-9397-08002B2CF9AE}" pid="11" name="Objective-Owner">
    <vt:lpwstr>Delafield, Michelle (ESNR - Environment - Decarbonisation &amp; Energy Division)</vt:lpwstr>
  </property>
  <property fmtid="{D5CDD505-2E9C-101B-9397-08002B2CF9AE}" pid="12" name="Objective-Path">
    <vt:lpwstr>Objective Global Folder:Business File Plan:Economy, Skills &amp; Natural Resources (ESNR):Economy, Skills &amp; Natural Resources (ESNR) - ERA - Decarbonisation &amp; Energy:1 - Save:Climate Change Adaption:Climate Change Adaptation: 2021-2026:Adaptation - Stakeholder Engagement - 2021-2026:</vt:lpwstr>
  </property>
  <property fmtid="{D5CDD505-2E9C-101B-9397-08002B2CF9AE}" pid="13" name="Objective-Parent">
    <vt:lpwstr>Adaptation - Stakeholder Engagement - 2021-2026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vA73486053</vt:lpwstr>
  </property>
  <property fmtid="{D5CDD505-2E9C-101B-9397-08002B2CF9AE}" pid="16" name="Objective-Version">
    <vt:lpwstr>3.0</vt:lpwstr>
  </property>
  <property fmtid="{D5CDD505-2E9C-101B-9397-08002B2CF9AE}" pid="17" name="Objective-VersionNumber">
    <vt:r8>4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Acquired">
    <vt:lpwstr/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  <property fmtid="{D5CDD505-2E9C-101B-9397-08002B2CF9AE}" pid="25" name="Objective-Comment">
    <vt:lpwstr/>
  </property>
</Properties>
</file>