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8"/>
  </p:notesMasterIdLst>
  <p:handoutMasterIdLst>
    <p:handoutMasterId r:id="rId19"/>
  </p:handoutMasterIdLst>
  <p:sldIdLst>
    <p:sldId id="377" r:id="rId5"/>
    <p:sldId id="370" r:id="rId6"/>
    <p:sldId id="419" r:id="rId7"/>
    <p:sldId id="410" r:id="rId8"/>
    <p:sldId id="413" r:id="rId9"/>
    <p:sldId id="417" r:id="rId10"/>
    <p:sldId id="414" r:id="rId11"/>
    <p:sldId id="418" r:id="rId12"/>
    <p:sldId id="415" r:id="rId13"/>
    <p:sldId id="406" r:id="rId14"/>
    <p:sldId id="416" r:id="rId15"/>
    <p:sldId id="374" r:id="rId16"/>
    <p:sldId id="395" r:id="rId17"/>
  </p:sldIdLst>
  <p:sldSz cx="9144000" cy="5143500" type="screen16x9"/>
  <p:notesSz cx="6797675" cy="9926638"/>
  <p:embeddedFontLst>
    <p:embeddedFont>
      <p:font typeface="Calibri" panose="020F0502020204030204" pitchFamily="34" charset="0"/>
      <p:regular r:id="rId20"/>
      <p:bold r:id="rId21"/>
      <p:italic r:id="rId22"/>
      <p:boldItalic r:id="rId23"/>
    </p:embeddedFont>
    <p:embeddedFont>
      <p:font typeface="Futura Medium" panose="0000080000000000000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Rockwell" panose="02060603020205020403" pitchFamily="18" charset="0"/>
      <p:regular r:id="rId32"/>
      <p:bold r:id="rId33"/>
      <p:italic r:id="rId34"/>
      <p:boldItalic r:id="rId35"/>
    </p:embeddedFont>
    <p:embeddedFont>
      <p:font typeface="Segoe UI" panose="020B0502040204020203" pitchFamily="34" charset="0"/>
      <p:regular r:id="rId36"/>
      <p:bold r:id="rId37"/>
      <p:italic r:id="rId38"/>
      <p:boldItalic r:id="rId39"/>
    </p:embeddedFont>
    <p:embeddedFont>
      <p:font typeface="Segoe UI Light" panose="020B0502040204020203" pitchFamily="34" charset="0"/>
      <p:regular r:id="rId40"/>
      <p:italic r:id="rId41"/>
    </p:embeddedFont>
    <p:embeddedFont>
      <p:font typeface="Segoe UI Semibold" panose="020B0702040204020203" pitchFamily="34" charset="0"/>
      <p:regular r:id="rId42"/>
      <p:bold r:id="rId43"/>
      <p:italic r:id="rId44"/>
      <p:boldItalic r:id="rId45"/>
    </p:embeddedFont>
  </p:embeddedFontLst>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userDrawn="1">
          <p15:clr>
            <a:srgbClr val="A4A3A4"/>
          </p15:clr>
        </p15:guide>
        <p15:guide id="2" orient="horz" pos="2777" userDrawn="1">
          <p15:clr>
            <a:srgbClr val="A4A3A4"/>
          </p15:clr>
        </p15:guide>
        <p15:guide id="3" orient="horz" pos="1614" userDrawn="1">
          <p15:clr>
            <a:srgbClr val="A4A3A4"/>
          </p15:clr>
        </p15:guide>
        <p15:guide id="4" orient="horz" pos="1860" userDrawn="1">
          <p15:clr>
            <a:srgbClr val="A4A3A4"/>
          </p15:clr>
        </p15:guide>
        <p15:guide id="5" orient="horz" pos="912" userDrawn="1">
          <p15:clr>
            <a:srgbClr val="A4A3A4"/>
          </p15:clr>
        </p15:guide>
        <p15:guide id="6" orient="horz" pos="178" userDrawn="1">
          <p15:clr>
            <a:srgbClr val="A4A3A4"/>
          </p15:clr>
        </p15:guide>
        <p15:guide id="7" pos="612" userDrawn="1">
          <p15:clr>
            <a:srgbClr val="A4A3A4"/>
          </p15:clr>
        </p15:guide>
        <p15:guide id="8" pos="5258" userDrawn="1">
          <p15:clr>
            <a:srgbClr val="A4A3A4"/>
          </p15:clr>
        </p15:guide>
        <p15:guide id="9" pos="2948" userDrawn="1">
          <p15:clr>
            <a:srgbClr val="A4A3A4"/>
          </p15:clr>
        </p15:guide>
        <p15:guide id="10" pos="410" userDrawn="1">
          <p15:clr>
            <a:srgbClr val="A4A3A4"/>
          </p15:clr>
        </p15:guide>
        <p15:guide id="11" pos="2776" userDrawn="1">
          <p15:clr>
            <a:srgbClr val="A4A3A4"/>
          </p15:clr>
        </p15:guide>
      </p15:sldGuideLst>
    </p:ext>
    <p:ext uri="{2D200454-40CA-4A62-9FC3-DE9A4176ACB9}">
      <p15:notesGuideLst xmlns:p15="http://schemas.microsoft.com/office/powerpoint/2012/main">
        <p15:guide id="1" orient="horz" pos="2752">
          <p15:clr>
            <a:srgbClr val="A4A3A4"/>
          </p15:clr>
        </p15:guide>
        <p15:guide id="2" orient="horz" pos="5732">
          <p15:clr>
            <a:srgbClr val="A4A3A4"/>
          </p15:clr>
        </p15:guide>
        <p15:guide id="3" orient="horz" pos="2598">
          <p15:clr>
            <a:srgbClr val="A4A3A4"/>
          </p15:clr>
        </p15:guide>
        <p15:guide id="4" orient="horz" pos="823">
          <p15:clr>
            <a:srgbClr val="A4A3A4"/>
          </p15:clr>
        </p15:guide>
        <p15:guide id="5" pos="311">
          <p15:clr>
            <a:srgbClr val="A4A3A4"/>
          </p15:clr>
        </p15:guide>
        <p15:guide id="6" pos="399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vin Pearce" initials="GP" lastIdx="4" clrIdx="0">
    <p:extLst>
      <p:ext uri="{19B8F6BF-5375-455C-9EA6-DF929625EA0E}">
        <p15:presenceInfo xmlns:p15="http://schemas.microsoft.com/office/powerpoint/2012/main" userId="S::GPearce@TUC.ORG.UK::69c78cf5-344f-485c-b0a0-dc222653f93a" providerId="AD"/>
      </p:ext>
    </p:extLst>
  </p:cmAuthor>
  <p:cmAuthor id="2" name="Ffion Dean" initials="FD" lastIdx="5" clrIdx="1">
    <p:extLst>
      <p:ext uri="{19B8F6BF-5375-455C-9EA6-DF929625EA0E}">
        <p15:presenceInfo xmlns:p15="http://schemas.microsoft.com/office/powerpoint/2012/main" userId="S::fdean@tuc.org.uk::9cb30733-7355-4c90-8c82-497e944c4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9DB"/>
    <a:srgbClr val="99CDB7"/>
    <a:srgbClr val="66B492"/>
    <a:srgbClr val="339B6E"/>
    <a:srgbClr val="DFD1DE"/>
    <a:srgbClr val="C0A2BD"/>
    <a:srgbClr val="A0749B"/>
    <a:srgbClr val="81457A"/>
    <a:srgbClr val="CCD7E6"/>
    <a:srgbClr val="99A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0106C8-E39D-7842-B28B-736E67717E6C}" v="735" dt="2021-11-11T09:28:15.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88" autoAdjust="0"/>
    <p:restoredTop sz="83333" autoAdjust="0"/>
  </p:normalViewPr>
  <p:slideViewPr>
    <p:cSldViewPr snapToGrid="0">
      <p:cViewPr varScale="1">
        <p:scale>
          <a:sx n="94" d="100"/>
          <a:sy n="94" d="100"/>
        </p:scale>
        <p:origin x="1296" y="82"/>
      </p:cViewPr>
      <p:guideLst>
        <p:guide orient="horz" pos="640"/>
        <p:guide orient="horz" pos="2777"/>
        <p:guide orient="horz" pos="1614"/>
        <p:guide orient="horz" pos="1860"/>
        <p:guide orient="horz" pos="912"/>
        <p:guide orient="horz" pos="178"/>
        <p:guide pos="612"/>
        <p:guide pos="5258"/>
        <p:guide pos="2948"/>
        <p:guide pos="410"/>
        <p:guide pos="2776"/>
      </p:guideLst>
    </p:cSldViewPr>
  </p:slideViewPr>
  <p:outlineViewPr>
    <p:cViewPr>
      <p:scale>
        <a:sx n="33" d="100"/>
        <a:sy n="33" d="100"/>
      </p:scale>
      <p:origin x="0" y="-5467"/>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274" y="48"/>
      </p:cViewPr>
      <p:guideLst>
        <p:guide orient="horz" pos="2752"/>
        <p:guide orient="horz" pos="5732"/>
        <p:guide orient="horz" pos="2598"/>
        <p:guide orient="horz" pos="823"/>
        <p:guide pos="311"/>
        <p:guide pos="399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0.fntdata"/><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font" Target="fonts/font12.fntdata"/><Relationship Id="rId44" Type="http://schemas.openxmlformats.org/officeDocument/2006/relationships/font" Target="fonts/font2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commentAuthors" Target="commentAuthors.xml"/><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sz="100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8688C09-A274-4C07-9395-CBE67C0DE912}" type="datetimeFigureOut">
              <a:rPr lang="en-GB" sz="1000" smtClean="0">
                <a:latin typeface="Arial" pitchFamily="34" charset="0"/>
                <a:cs typeface="Arial" pitchFamily="34" charset="0"/>
              </a:rPr>
              <a:pPr/>
              <a:t>15/11/2021</a:t>
            </a:fld>
            <a:endParaRPr lang="en-GB" sz="1000">
              <a:latin typeface="Arial" pitchFamily="34" charset="0"/>
              <a:cs typeface="Arial" pitchFamily="34" charset="0"/>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sz="1000">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8B005D9-1AAC-4E6D-B9B3-BB8CB4FD9D30}" type="slidenum">
              <a:rPr lang="en-GB" sz="1000" smtClean="0">
                <a:latin typeface="Arial" pitchFamily="34" charset="0"/>
                <a:cs typeface="Arial" pitchFamily="34" charset="0"/>
              </a:rPr>
              <a:pPr/>
              <a:t>‹#›</a:t>
            </a:fld>
            <a:endParaRPr lang="en-GB" sz="1000">
              <a:latin typeface="Arial" pitchFamily="34" charset="0"/>
              <a:cs typeface="Arial"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000">
                <a:solidFill>
                  <a:schemeClr val="tx1"/>
                </a:solidFill>
                <a:latin typeface="Arial" pitchFamily="34" charset="0"/>
                <a:cs typeface="Arial" pitchFamily="34" charset="0"/>
              </a:defRPr>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000">
                <a:solidFill>
                  <a:schemeClr val="tx1"/>
                </a:solidFill>
                <a:latin typeface="Arial" pitchFamily="34" charset="0"/>
                <a:cs typeface="Arial" pitchFamily="34" charset="0"/>
              </a:defRPr>
            </a:lvl1pPr>
          </a:lstStyle>
          <a:p>
            <a:fld id="{E8910CE4-810D-4C84-B7AD-48C304FEA169}" type="datetimeFigureOut">
              <a:rPr lang="en-GB" smtClean="0"/>
              <a:pPr/>
              <a:t>15/11/2021</a:t>
            </a:fld>
            <a:endParaRPr lang="en-GB"/>
          </a:p>
        </p:txBody>
      </p:sp>
      <p:sp>
        <p:nvSpPr>
          <p:cNvPr id="4" name="Slide Image Placeholder 3"/>
          <p:cNvSpPr>
            <a:spLocks noGrp="1" noRot="1" noChangeAspect="1"/>
          </p:cNvSpPr>
          <p:nvPr>
            <p:ph type="sldImg" idx="2"/>
          </p:nvPr>
        </p:nvSpPr>
        <p:spPr>
          <a:xfrm>
            <a:off x="488950" y="1306513"/>
            <a:ext cx="5842000" cy="3286125"/>
          </a:xfrm>
          <a:prstGeom prst="rect">
            <a:avLst/>
          </a:prstGeom>
          <a:noFill/>
          <a:ln w="9525">
            <a:solidFill>
              <a:schemeClr val="tx1"/>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493714" y="4763385"/>
            <a:ext cx="5843586" cy="4316819"/>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00">
                <a:solidFill>
                  <a:schemeClr val="tx1"/>
                </a:solidFill>
                <a:latin typeface="Arial" pitchFamily="34" charset="0"/>
                <a:cs typeface="Arial" pitchFamily="34" charset="0"/>
              </a:defRPr>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00">
                <a:solidFill>
                  <a:schemeClr val="tx1"/>
                </a:solidFill>
                <a:latin typeface="Arial" pitchFamily="34" charset="0"/>
                <a:cs typeface="Arial" pitchFamily="34" charset="0"/>
              </a:defRPr>
            </a:lvl1pPr>
          </a:lstStyle>
          <a:p>
            <a:fld id="{DE799493-6412-4470-9830-D005B358D66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378" rtl="0" eaLnBrk="1" latinLnBrk="0" hangingPunct="1">
      <a:spcAft>
        <a:spcPts val="600"/>
      </a:spcAft>
      <a:defRPr sz="1000" kern="1200">
        <a:solidFill>
          <a:schemeClr val="tx1"/>
        </a:solidFill>
        <a:latin typeface="Arial" pitchFamily="34" charset="0"/>
        <a:ea typeface="+mn-ea"/>
        <a:cs typeface="Arial" pitchFamily="34" charset="0"/>
      </a:defRPr>
    </a:lvl1pPr>
    <a:lvl2pPr marL="85723" indent="-85723" algn="l" defTabSz="914378" rtl="0" eaLnBrk="1" latinLnBrk="0" hangingPunct="1">
      <a:spcAft>
        <a:spcPts val="600"/>
      </a:spcAft>
      <a:buFont typeface="Arial" pitchFamily="34" charset="0"/>
      <a:buChar char="•"/>
      <a:defRPr sz="1000" kern="1200">
        <a:solidFill>
          <a:schemeClr val="tx1"/>
        </a:solidFill>
        <a:latin typeface="Arial" pitchFamily="34" charset="0"/>
        <a:ea typeface="+mn-ea"/>
        <a:cs typeface="Arial" pitchFamily="34" charset="0"/>
      </a:defRPr>
    </a:lvl2pPr>
    <a:lvl3pPr marL="251994" indent="-143996" algn="l" defTabSz="914378" rtl="0" eaLnBrk="1" latinLnBrk="0" hangingPunct="1">
      <a:spcAft>
        <a:spcPts val="600"/>
      </a:spcAft>
      <a:buFont typeface="Symbol" pitchFamily="18" charset="2"/>
      <a:buChar char="-"/>
      <a:defRPr sz="1000" kern="1200">
        <a:solidFill>
          <a:schemeClr val="tx1"/>
        </a:solidFill>
        <a:latin typeface="Arial" pitchFamily="34" charset="0"/>
        <a:ea typeface="+mn-ea"/>
        <a:cs typeface="Arial" pitchFamily="34" charset="0"/>
      </a:defRPr>
    </a:lvl3pPr>
    <a:lvl4pPr marL="1371566" algn="l" defTabSz="914378" rtl="0" eaLnBrk="1" latinLnBrk="0" hangingPunct="1">
      <a:spcAft>
        <a:spcPts val="600"/>
      </a:spcAft>
      <a:defRPr sz="1000" kern="1200">
        <a:solidFill>
          <a:schemeClr val="tx1"/>
        </a:solidFill>
        <a:latin typeface="Futura Medium"/>
        <a:ea typeface="+mn-ea"/>
        <a:cs typeface="+mn-cs"/>
      </a:defRPr>
    </a:lvl4pPr>
    <a:lvl5pPr marL="1828754" algn="l" defTabSz="914378" rtl="0" eaLnBrk="1" latinLnBrk="0" hangingPunct="1">
      <a:spcAft>
        <a:spcPts val="600"/>
      </a:spcAft>
      <a:defRPr sz="1000" kern="1200">
        <a:solidFill>
          <a:schemeClr val="tx1"/>
        </a:solidFill>
        <a:latin typeface="Futura Medium"/>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ov.wales/sites/default/files/pdf-versions/2021/6/5/1624026141/programme-for-government-2021-to-2026.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sz="1400" dirty="0">
              <a:latin typeface="Futura Medium" pitchFamily="2"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Futura Medium" pitchFamily="2" charset="0"/>
              </a:rPr>
              <a:pPr/>
              <a:t>1</a:t>
            </a:fld>
            <a:endParaRPr lang="en-GB">
              <a:latin typeface="Futura Medium" pitchFamily="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listening. </a:t>
            </a:r>
          </a:p>
          <a:p>
            <a:endParaRPr lang="en-GB" dirty="0"/>
          </a:p>
          <a:p>
            <a:endParaRPr lang="en-GB" dirty="0"/>
          </a:p>
        </p:txBody>
      </p:sp>
      <p:sp>
        <p:nvSpPr>
          <p:cNvPr id="4" name="Slide Number Placeholder 3"/>
          <p:cNvSpPr>
            <a:spLocks noGrp="1"/>
          </p:cNvSpPr>
          <p:nvPr>
            <p:ph type="sldNum" sz="quarter" idx="5"/>
          </p:nvPr>
        </p:nvSpPr>
        <p:spPr/>
        <p:txBody>
          <a:bodyPr/>
          <a:lstStyle/>
          <a:p>
            <a:fld id="{DE799493-6412-4470-9830-D005B358D66E}" type="slidenum">
              <a:rPr lang="en-GB" smtClean="0"/>
              <a:pPr/>
              <a:t>13</a:t>
            </a:fld>
            <a:endParaRPr lang="en-GB"/>
          </a:p>
        </p:txBody>
      </p:sp>
    </p:spTree>
    <p:extLst>
      <p:ext uri="{BB962C8B-B14F-4D97-AF65-F5344CB8AC3E}">
        <p14:creationId xmlns:p14="http://schemas.microsoft.com/office/powerpoint/2010/main" val="195380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1306513"/>
            <a:ext cx="5842000" cy="3286125"/>
          </a:xfrm>
        </p:spPr>
      </p:sp>
      <p:sp>
        <p:nvSpPr>
          <p:cNvPr id="3" name="Notes Placeholder 2"/>
          <p:cNvSpPr>
            <a:spLocks noGrp="1"/>
          </p:cNvSpPr>
          <p:nvPr>
            <p:ph type="body" idx="1"/>
          </p:nvPr>
        </p:nvSpPr>
        <p:spPr/>
        <p:txBody>
          <a:bodyPr>
            <a:normAutofit/>
          </a:bodyPr>
          <a:lstStyle/>
          <a:p>
            <a:r>
              <a:rPr lang="en-GB" dirty="0"/>
              <a:t>I’ve spoken at a previous WULF meetings about our JT campaign, but I thought it might be helpful to recap quickly on what we mean when we talk about a ‘just transition’ for anyone who hasn’t had a briefing on this before.</a:t>
            </a:r>
          </a:p>
          <a:p>
            <a:endParaRPr lang="en-GB" dirty="0"/>
          </a:p>
          <a:p>
            <a:pPr marL="0" marR="0" lvl="0" indent="0" algn="l" defTabSz="914378" rtl="0" eaLnBrk="1" fontAlgn="auto" latinLnBrk="0" hangingPunct="1">
              <a:lnSpc>
                <a:spcPct val="100000"/>
              </a:lnSpc>
              <a:spcBef>
                <a:spcPts val="0"/>
              </a:spcBef>
              <a:spcAft>
                <a:spcPts val="600"/>
              </a:spcAft>
              <a:buClrTx/>
              <a:buSzTx/>
              <a:buFontTx/>
              <a:buNone/>
              <a:tabLst/>
              <a:defRPr/>
            </a:pPr>
            <a:r>
              <a:rPr lang="en-GB" dirty="0"/>
              <a:t>International TUs who led the call for a ‘just transition’. Following pressure from the int. TU movement the concept of JT of the workforce and the creation of good quality jobs was included in the Paris Agreement on climate change. </a:t>
            </a:r>
          </a:p>
          <a:p>
            <a:endParaRPr lang="en-GB" dirty="0"/>
          </a:p>
          <a:p>
            <a:endParaRPr lang="en-GB" dirty="0"/>
          </a:p>
          <a:p>
            <a:r>
              <a:rPr lang="en-GB" dirty="0"/>
              <a:t>A JT means that workers should have a central voice in planning the transition at both national and workplace level – so it’s done with them not to them.</a:t>
            </a:r>
          </a:p>
          <a:p>
            <a:endParaRPr lang="en-GB" dirty="0"/>
          </a:p>
          <a:p>
            <a:r>
              <a:rPr lang="en-GB" dirty="0"/>
              <a:t>It should ensure that no-one is left behind – that the costs and benefits shared fairly. It means the transition should be used as an opportunity to address social inequality not make it worse. We want any new jobs created to be just as good (or better) than any that are lost. And all workers should have access to the skills needed as our jobs and workplaces change and we want to see particular support for those in high-carbon industries but we know that new skills will be needed right across the board.</a:t>
            </a:r>
          </a:p>
          <a:p>
            <a:endParaRPr lang="en-GB" dirty="0"/>
          </a:p>
          <a:p>
            <a:br>
              <a:rPr lang="en-GB" dirty="0"/>
            </a:br>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2</a:t>
            </a:fld>
            <a:endParaRPr lang="en-GB"/>
          </a:p>
        </p:txBody>
      </p:sp>
    </p:spTree>
    <p:extLst>
      <p:ext uri="{BB962C8B-B14F-4D97-AF65-F5344CB8AC3E}">
        <p14:creationId xmlns:p14="http://schemas.microsoft.com/office/powerpoint/2010/main" val="204873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378" rtl="0" eaLnBrk="1" fontAlgn="auto" latinLnBrk="0" hangingPunct="1">
              <a:lnSpc>
                <a:spcPct val="100000"/>
              </a:lnSpc>
              <a:spcBef>
                <a:spcPts val="0"/>
              </a:spcBef>
              <a:spcAft>
                <a:spcPts val="600"/>
              </a:spcAft>
              <a:buClrTx/>
              <a:buSzTx/>
              <a:buFontTx/>
              <a:buNone/>
              <a:tabLst/>
              <a:defRPr/>
            </a:pPr>
            <a:endParaRPr lang="en-US" dirty="0">
              <a:solidFill>
                <a:srgbClr val="000000"/>
              </a:solidFill>
              <a:latin typeface="Open Sans" panose="020B0606030504020204" pitchFamily="34" charset="0"/>
              <a:cs typeface="Segoe UI"/>
            </a:endParaRPr>
          </a:p>
          <a:p>
            <a:pPr marL="0" marR="0" lvl="0" indent="0" algn="l" defTabSz="914378" rtl="0" eaLnBrk="1" fontAlgn="auto" latinLnBrk="0" hangingPunct="1">
              <a:lnSpc>
                <a:spcPct val="100000"/>
              </a:lnSpc>
              <a:spcBef>
                <a:spcPts val="0"/>
              </a:spcBef>
              <a:spcAft>
                <a:spcPts val="600"/>
              </a:spcAft>
              <a:buClrTx/>
              <a:buSzTx/>
              <a:buFontTx/>
              <a:buNone/>
              <a:tabLst/>
              <a:defRPr/>
            </a:pPr>
            <a:r>
              <a:rPr lang="en-GB" sz="1000" kern="1200" dirty="0">
                <a:solidFill>
                  <a:schemeClr val="tx1"/>
                </a:solidFill>
                <a:effectLst/>
                <a:latin typeface="Arial" pitchFamily="34" charset="0"/>
                <a:ea typeface="+mn-ea"/>
                <a:cs typeface="Arial" pitchFamily="34" charset="0"/>
              </a:rPr>
              <a:t>European Centre for the Development of Vocational Training – Greener Skills and Jobs Report</a:t>
            </a:r>
          </a:p>
          <a:p>
            <a:r>
              <a:rPr lang="en-GB" sz="1000" kern="1200" dirty="0">
                <a:solidFill>
                  <a:schemeClr val="tx1"/>
                </a:solidFill>
                <a:effectLst/>
                <a:latin typeface="Arial" pitchFamily="34" charset="0"/>
                <a:ea typeface="+mn-ea"/>
                <a:cs typeface="Arial" pitchFamily="34" charset="0"/>
              </a:rPr>
              <a:t>Green skills are becoming a part of almost every job, as IT skills have done previously, but the motivation for developing green skills is different. Demand for IT skills was driven by the private sector searching for competitive advantage. IT brought opportunities to cut costs through more efficient supply chains and better management of stocks and delivery. </a:t>
            </a:r>
            <a:endParaRPr lang="en-GB" dirty="0"/>
          </a:p>
          <a:p>
            <a:r>
              <a:rPr lang="en-GB" sz="1000" kern="1200" dirty="0">
                <a:solidFill>
                  <a:schemeClr val="tx1"/>
                </a:solidFill>
                <a:effectLst/>
                <a:latin typeface="Arial" pitchFamily="34" charset="0"/>
                <a:ea typeface="+mn-ea"/>
                <a:cs typeface="Arial" pitchFamily="34" charset="0"/>
              </a:rPr>
              <a:t>Although using less energy and resources can reduce costs, businesses want more convincing evidence of the financial benefits of investing in green technologies. </a:t>
            </a:r>
            <a:endParaRPr lang="en-GB" dirty="0"/>
          </a:p>
          <a:p>
            <a:pPr marL="0" marR="0" lvl="0" indent="0" algn="l" defTabSz="914378" rtl="0" eaLnBrk="1" fontAlgn="auto" latinLnBrk="0" hangingPunct="1">
              <a:lnSpc>
                <a:spcPct val="100000"/>
              </a:lnSpc>
              <a:spcBef>
                <a:spcPts val="0"/>
              </a:spcBef>
              <a:spcAft>
                <a:spcPts val="60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E799493-6412-4470-9830-D005B358D66E}" type="slidenum">
              <a:rPr lang="en-GB" smtClean="0"/>
              <a:pPr/>
              <a:t>4</a:t>
            </a:fld>
            <a:endParaRPr lang="en-GB"/>
          </a:p>
        </p:txBody>
      </p:sp>
    </p:spTree>
    <p:extLst>
      <p:ext uri="{BB962C8B-B14F-4D97-AF65-F5344CB8AC3E}">
        <p14:creationId xmlns:p14="http://schemas.microsoft.com/office/powerpoint/2010/main" val="467301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sector and workplace will need a net zero plan.</a:t>
            </a:r>
          </a:p>
          <a:p>
            <a:endParaRPr lang="en-GB" dirty="0"/>
          </a:p>
          <a:p>
            <a:r>
              <a:rPr lang="en-GB" dirty="0"/>
              <a:t>Public sector – LAs already have net zero plans, NHS Wales has overall plan with Health Boards due to make individual plans shortly. LAs leading the way. Public sector road map.  Focus is on transport, procurement, buildings, land use</a:t>
            </a:r>
          </a:p>
          <a:p>
            <a:endParaRPr lang="en-GB" dirty="0"/>
          </a:p>
          <a:p>
            <a:r>
              <a:rPr lang="en-GB" dirty="0"/>
              <a:t>Sector policies – social partnership, stronger sectoral SP role in future? Also groups such as the SWIC, hydrogen, </a:t>
            </a:r>
            <a:r>
              <a:rPr lang="en-GB" dirty="0" err="1"/>
              <a:t>v.industry</a:t>
            </a:r>
            <a:r>
              <a:rPr lang="en-GB" dirty="0"/>
              <a:t> led, unions looking to ensure union representation on these. Some sectors have clearer pathways to decarbonisation, others more challenging and need funding/policy changes from UK gov (</a:t>
            </a:r>
            <a:r>
              <a:rPr lang="en-GB" dirty="0" err="1"/>
              <a:t>eg</a:t>
            </a:r>
            <a:r>
              <a:rPr lang="en-GB" dirty="0"/>
              <a:t> steel). Oil and gas workers need specific support. </a:t>
            </a:r>
          </a:p>
          <a:p>
            <a:endParaRPr lang="en-GB" dirty="0"/>
          </a:p>
          <a:p>
            <a:r>
              <a:rPr lang="en-GB" dirty="0"/>
              <a:t>Regional frameworks/funding have a big influence – Deri will talk more about this.</a:t>
            </a:r>
          </a:p>
          <a:p>
            <a:endParaRPr lang="en-GB" dirty="0"/>
          </a:p>
          <a:p>
            <a:r>
              <a:rPr lang="en-GB" dirty="0"/>
              <a:t>LA policies (</a:t>
            </a:r>
            <a:r>
              <a:rPr lang="en-GB" dirty="0" err="1"/>
              <a:t>eg</a:t>
            </a:r>
            <a:r>
              <a:rPr lang="en-GB" dirty="0"/>
              <a:t> transport have influence on wider workforce)</a:t>
            </a:r>
          </a:p>
          <a:p>
            <a:endParaRPr lang="en-GB" dirty="0"/>
          </a:p>
          <a:p>
            <a:r>
              <a:rPr lang="en-GB" dirty="0"/>
              <a:t>Opportunities to raise the issue in the workplace – within the branch, with members, with employers. Early engagement in ‘transition planning’ is vital and skills planning needs to be a major part of this. </a:t>
            </a:r>
          </a:p>
        </p:txBody>
      </p:sp>
      <p:sp>
        <p:nvSpPr>
          <p:cNvPr id="4" name="Slide Number Placeholder 3"/>
          <p:cNvSpPr>
            <a:spLocks noGrp="1"/>
          </p:cNvSpPr>
          <p:nvPr>
            <p:ph type="sldNum" sz="quarter" idx="5"/>
          </p:nvPr>
        </p:nvSpPr>
        <p:spPr/>
        <p:txBody>
          <a:bodyPr/>
          <a:lstStyle/>
          <a:p>
            <a:fld id="{DE799493-6412-4470-9830-D005B358D66E}" type="slidenum">
              <a:rPr lang="en-GB" smtClean="0"/>
              <a:pPr/>
              <a:t>5</a:t>
            </a:fld>
            <a:endParaRPr lang="en-GB"/>
          </a:p>
        </p:txBody>
      </p:sp>
    </p:spTree>
    <p:extLst>
      <p:ext uri="{BB962C8B-B14F-4D97-AF65-F5344CB8AC3E}">
        <p14:creationId xmlns:p14="http://schemas.microsoft.com/office/powerpoint/2010/main" val="105883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latin typeface="Open Sans" panose="020B0606030504020204" pitchFamily="34" charset="0"/>
                <a:ea typeface="Open Sans" panose="020B0606030504020204" pitchFamily="34" charset="0"/>
                <a:cs typeface="Open Sans" panose="020B0606030504020204" pitchFamily="34" charset="0"/>
              </a:rPr>
              <a:t>Have the views of members been obtained on the jobs and skills required over the next 10 years? </a:t>
            </a:r>
            <a:endParaRPr lang="en-US" dirty="0"/>
          </a:p>
        </p:txBody>
      </p:sp>
      <p:sp>
        <p:nvSpPr>
          <p:cNvPr id="4" name="Slide Number Placeholder 3"/>
          <p:cNvSpPr>
            <a:spLocks noGrp="1"/>
          </p:cNvSpPr>
          <p:nvPr>
            <p:ph type="sldNum" sz="quarter" idx="5"/>
          </p:nvPr>
        </p:nvSpPr>
        <p:spPr/>
        <p:txBody>
          <a:bodyPr/>
          <a:lstStyle/>
          <a:p>
            <a:fld id="{DE799493-6412-4470-9830-D005B358D66E}" type="slidenum">
              <a:rPr lang="en-GB" smtClean="0"/>
              <a:pPr/>
              <a:t>8</a:t>
            </a:fld>
            <a:endParaRPr lang="en-GB"/>
          </a:p>
        </p:txBody>
      </p:sp>
    </p:spTree>
    <p:extLst>
      <p:ext uri="{BB962C8B-B14F-4D97-AF65-F5344CB8AC3E}">
        <p14:creationId xmlns:p14="http://schemas.microsoft.com/office/powerpoint/2010/main" val="2558084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799493-6412-4470-9830-D005B358D66E}" type="slidenum">
              <a:rPr lang="en-GB" smtClean="0"/>
              <a:pPr/>
              <a:t>9</a:t>
            </a:fld>
            <a:endParaRPr lang="en-GB"/>
          </a:p>
        </p:txBody>
      </p:sp>
    </p:spTree>
    <p:extLst>
      <p:ext uri="{BB962C8B-B14F-4D97-AF65-F5344CB8AC3E}">
        <p14:creationId xmlns:p14="http://schemas.microsoft.com/office/powerpoint/2010/main" val="4247954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gn="l" rtl="0" fontAlgn="base"/>
            <a:r>
              <a:rPr lang="en-US" sz="1800" b="1" i="0" dirty="0">
                <a:solidFill>
                  <a:srgbClr val="000000"/>
                </a:solidFill>
                <a:effectLst/>
                <a:latin typeface="Segoe UI" panose="020B0502040204020203" pitchFamily="34" charset="0"/>
              </a:rPr>
              <a:t>Net Zero Wales plan</a:t>
            </a:r>
          </a:p>
          <a:p>
            <a:pPr algn="l" rtl="0" fontAlgn="base"/>
            <a:endParaRPr lang="en-US" sz="1800" b="1"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Segoe UI" panose="020B0502040204020203" pitchFamily="34" charset="0"/>
              </a:rPr>
              <a:t>CCC advice</a:t>
            </a:r>
          </a:p>
          <a:p>
            <a:pPr algn="l" rtl="0" fontAlgn="base"/>
            <a:endParaRPr lang="en-US" sz="1800" b="1" i="0" dirty="0">
              <a:solidFill>
                <a:srgbClr val="000000"/>
              </a:solidFill>
              <a:effectLst/>
              <a:latin typeface="Segoe UI" panose="020B0502040204020203" pitchFamily="34" charset="0"/>
            </a:endParaRPr>
          </a:p>
          <a:p>
            <a:pPr algn="l" rtl="0" fontAlgn="base"/>
            <a:r>
              <a:rPr lang="en-US" sz="4000" b="0" i="0" dirty="0">
                <a:solidFill>
                  <a:srgbClr val="000000"/>
                </a:solidFill>
                <a:effectLst/>
                <a:latin typeface="Calibri" panose="020F0502020204030204" pitchFamily="34" charset="0"/>
              </a:rPr>
              <a:t>The new plan, published 28</a:t>
            </a:r>
            <a:r>
              <a:rPr lang="en-US" sz="4000" b="0" i="0" baseline="30000" dirty="0">
                <a:solidFill>
                  <a:srgbClr val="000000"/>
                </a:solidFill>
                <a:effectLst/>
                <a:latin typeface="Calibri" panose="020F0502020204030204" pitchFamily="34" charset="0"/>
              </a:rPr>
              <a:t>th</a:t>
            </a:r>
            <a:r>
              <a:rPr lang="en-US" sz="4000" b="0" i="0" dirty="0">
                <a:solidFill>
                  <a:srgbClr val="000000"/>
                </a:solidFill>
                <a:effectLst/>
                <a:latin typeface="Calibri" panose="020F0502020204030204" pitchFamily="34" charset="0"/>
              </a:rPr>
              <a:t> October, describes the policies and approach WG intends to take to meet </a:t>
            </a:r>
            <a:r>
              <a:rPr lang="en-US" sz="4000" b="0" i="0" dirty="0" err="1">
                <a:solidFill>
                  <a:srgbClr val="000000"/>
                </a:solidFill>
                <a:effectLst/>
                <a:latin typeface="Calibri" panose="020F0502020204030204" pitchFamily="34" charset="0"/>
              </a:rPr>
              <a:t>Wales’</a:t>
            </a:r>
            <a:r>
              <a:rPr lang="en-US" sz="4000" b="0" i="0" dirty="0">
                <a:solidFill>
                  <a:srgbClr val="000000"/>
                </a:solidFill>
                <a:effectLst/>
                <a:latin typeface="Calibri" panose="020F0502020204030204" pitchFamily="34" charset="0"/>
              </a:rPr>
              <a:t> second Carbon Budget (2021-25) and will also propose policies and actions for the longer term to </a:t>
            </a:r>
            <a:r>
              <a:rPr lang="en-US" sz="4000" b="0" i="0" dirty="0" err="1">
                <a:solidFill>
                  <a:srgbClr val="000000"/>
                </a:solidFill>
                <a:effectLst/>
                <a:latin typeface="Calibri" panose="020F0502020204030204" pitchFamily="34" charset="0"/>
              </a:rPr>
              <a:t>realise</a:t>
            </a:r>
            <a:r>
              <a:rPr lang="en-US" sz="4000" b="0" i="0" dirty="0">
                <a:solidFill>
                  <a:srgbClr val="000000"/>
                </a:solidFill>
                <a:effectLst/>
                <a:latin typeface="Calibri" panose="020F0502020204030204" pitchFamily="34" charset="0"/>
              </a:rPr>
              <a:t> </a:t>
            </a:r>
            <a:r>
              <a:rPr lang="en-US" sz="4000" b="0" i="0" dirty="0" err="1">
                <a:solidFill>
                  <a:srgbClr val="000000"/>
                </a:solidFill>
                <a:effectLst/>
                <a:latin typeface="Calibri" panose="020F0502020204030204" pitchFamily="34" charset="0"/>
              </a:rPr>
              <a:t>Wales’</a:t>
            </a:r>
            <a:r>
              <a:rPr lang="en-US" sz="4000" b="0" i="0" dirty="0">
                <a:solidFill>
                  <a:srgbClr val="000000"/>
                </a:solidFill>
                <a:effectLst/>
                <a:latin typeface="Calibri" panose="020F0502020204030204" pitchFamily="34" charset="0"/>
              </a:rPr>
              <a:t> nationally determined contribution towards meeting its net-zero 2050 target and obligations under the Paris Agreement. </a:t>
            </a:r>
            <a:endParaRPr lang="en-US" sz="1800" b="1" i="0" dirty="0">
              <a:solidFill>
                <a:srgbClr val="000000"/>
              </a:solidFill>
              <a:effectLst/>
              <a:latin typeface="Segoe UI" panose="020B0502040204020203" pitchFamily="34" charset="0"/>
            </a:endParaRPr>
          </a:p>
          <a:p>
            <a:pPr algn="l" rtl="0" fontAlgn="base"/>
            <a:endParaRPr lang="en-US" sz="1800" b="1"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Segoe UI" panose="020B0502040204020203" pitchFamily="34" charset="0"/>
              </a:rPr>
              <a:t>Setting the conditions chapter – just transition and skills bits</a:t>
            </a:r>
          </a:p>
          <a:p>
            <a:pPr algn="l" rtl="0" fontAlgn="base"/>
            <a:endParaRPr lang="en-US" sz="1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Segoe UI" panose="020B0502040204020203" pitchFamily="34" charset="0"/>
              </a:rPr>
              <a:t>Sectoral emissions chapters – industry and business (heavy industry, manufacturing, retail, food and drink), public sector, energy, transport, waste.</a:t>
            </a:r>
          </a:p>
          <a:p>
            <a:pPr algn="l" rtl="0" fontAlgn="base"/>
            <a:endParaRPr lang="en-US" sz="1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Segoe UI" panose="020B0502040204020203" pitchFamily="34" charset="0"/>
              </a:rPr>
              <a:t>Wales TUC worked hard to try to embed just transition into document – this resulted in some improvements. Not everything that we would have liked to see is there but some important key messages around JT, links to fair work and social partnership, the importance of early engagement with unions, JT and skills. What is important now is what comes next – embedding JT into social partnership discussions at national and workplace level, getting ILO JT guiding </a:t>
            </a:r>
            <a:r>
              <a:rPr lang="en-US" sz="1800" b="0" i="0" dirty="0" err="1">
                <a:solidFill>
                  <a:srgbClr val="000000"/>
                </a:solidFill>
                <a:effectLst/>
                <a:latin typeface="Segoe UI" panose="020B0502040204020203" pitchFamily="34" charset="0"/>
              </a:rPr>
              <a:t>prinicpals</a:t>
            </a:r>
            <a:r>
              <a:rPr lang="en-US" sz="1800" b="0" i="0" dirty="0">
                <a:solidFill>
                  <a:srgbClr val="000000"/>
                </a:solidFill>
                <a:effectLst/>
                <a:latin typeface="Segoe UI" panose="020B0502040204020203" pitchFamily="34" charset="0"/>
              </a:rPr>
              <a:t> embedded and making funding for climate action conditional on fair work. </a:t>
            </a:r>
          </a:p>
          <a:p>
            <a:pPr algn="l" rtl="0" fontAlgn="base"/>
            <a:endParaRPr lang="en-US" sz="1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Segoe UI" panose="020B0502040204020203" pitchFamily="34" charset="0"/>
              </a:rPr>
              <a:t>Limitations of plan – prepared before funding settlement known. Prepared in haste due to delay on receiving the independent advice from the CCC(Covid) Ability to take meaningful action is a mixture of fully devolved, partially devolved and reserved but a lot of the key power in terms of real world changes rest with UK government (funding issue and industrial policy).</a:t>
            </a:r>
          </a:p>
          <a:p>
            <a:pPr algn="l" rtl="0" fontAlgn="base"/>
            <a:endParaRPr lang="en-US" sz="1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Segoe UI" panose="020B0502040204020203" pitchFamily="34" charset="0"/>
              </a:rPr>
              <a:t>Not much detail on skills as of yet, most of the detail deferred to new Net Zero Wales Skills Action plan due in spring 2022. We made a lot of specific asks around skills particularly around ongoing  information gathering and monitoring on green jobs, skills (linked to fair outcomes) and also around IAG and funding – Deri can talk more about this. </a:t>
            </a:r>
          </a:p>
          <a:p>
            <a:pPr algn="l" rtl="0" fontAlgn="base"/>
            <a:endParaRPr lang="en-US" sz="18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Segoe UI" panose="020B0502040204020203" pitchFamily="34" charset="0"/>
              </a:rPr>
              <a:t>Good that the skills bit now states:</a:t>
            </a:r>
          </a:p>
          <a:p>
            <a:pPr algn="l" rtl="0" fontAlgn="base"/>
            <a:endParaRPr lang="en-US" sz="1800" b="0" i="0" dirty="0">
              <a:solidFill>
                <a:srgbClr val="000000"/>
              </a:solidFill>
              <a:effectLst/>
              <a:latin typeface="Segoe UI" panose="020B0502040204020203" pitchFamily="34" charset="0"/>
            </a:endParaRPr>
          </a:p>
          <a:p>
            <a:pPr algn="l" rtl="0" fontAlgn="base"/>
            <a:r>
              <a:rPr lang="en-US" sz="4000" dirty="0"/>
              <a:t>“We have an important part to play in ensuring that skills are a key enabler for net zero, promoting fair work alongside good and safe employment in social partnership with trade unions and employers. We will develop a Net Zero Wales Skills Action Plan, which we intend to publish in spring 2022.”</a:t>
            </a:r>
            <a:endParaRPr lang="en-US" sz="1800" b="0" i="0" dirty="0">
              <a:solidFill>
                <a:srgbClr val="000000"/>
              </a:solidFill>
              <a:effectLst/>
              <a:latin typeface="Segoe UI" panose="020B0502040204020203" pitchFamily="34" charset="0"/>
            </a:endParaRPr>
          </a:p>
          <a:p>
            <a:pPr algn="l" rtl="0" fontAlgn="base"/>
            <a:endParaRPr lang="en-US" sz="1800" b="1" i="0" dirty="0">
              <a:solidFill>
                <a:srgbClr val="000000"/>
              </a:solidFill>
              <a:effectLst/>
              <a:latin typeface="Segoe UI" panose="020B0502040204020203" pitchFamily="34" charset="0"/>
            </a:endParaRPr>
          </a:p>
          <a:p>
            <a:pPr algn="l" rtl="0" fontAlgn="base"/>
            <a:endParaRPr lang="en-US" sz="1800" b="0" i="0" dirty="0">
              <a:solidFill>
                <a:srgbClr val="000000"/>
              </a:solidFill>
              <a:effectLst/>
              <a:latin typeface="Segoe UI" panose="020B0502040204020203" pitchFamily="34" charset="0"/>
            </a:endParaRPr>
          </a:p>
          <a:p>
            <a:pPr algn="l" rtl="0" fontAlgn="base"/>
            <a:endParaRPr lang="en-US" sz="1800" b="1" i="0" dirty="0">
              <a:solidFill>
                <a:srgbClr val="000000"/>
              </a:solidFill>
              <a:effectLst/>
              <a:latin typeface="Segoe UI" panose="020B0502040204020203" pitchFamily="34" charset="0"/>
            </a:endParaRPr>
          </a:p>
          <a:p>
            <a:pPr algn="l" rtl="0" fontAlgn="base"/>
            <a:endParaRPr lang="en-US" sz="1800" b="1"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Segoe UI" panose="020B0502040204020203" pitchFamily="34" charset="0"/>
              </a:rPr>
              <a:t>Background: Key environment commitments in the </a:t>
            </a:r>
            <a:r>
              <a:rPr lang="en-US" sz="1800" b="1" i="0" u="sng" strike="noStrike" dirty="0" err="1">
                <a:solidFill>
                  <a:srgbClr val="0563C1"/>
                </a:solidFill>
                <a:effectLst/>
                <a:latin typeface="Segoe UI" panose="020B0502040204020203" pitchFamily="34" charset="0"/>
                <a:hlinkClick r:id="rId3"/>
              </a:rPr>
              <a:t>Programme</a:t>
            </a:r>
            <a:r>
              <a:rPr lang="en-US" sz="1800" b="1" i="0" u="sng" strike="noStrike" dirty="0">
                <a:solidFill>
                  <a:srgbClr val="0563C1"/>
                </a:solidFill>
                <a:effectLst/>
                <a:latin typeface="Segoe UI" panose="020B0502040204020203" pitchFamily="34" charset="0"/>
                <a:hlinkClick r:id="rId3"/>
              </a:rPr>
              <a:t> for government 2021-26</a:t>
            </a:r>
            <a:r>
              <a:rPr lang="en-US" sz="1800" b="0" i="0" dirty="0">
                <a:solidFill>
                  <a:srgbClr val="000000"/>
                </a:solidFill>
                <a:effectLst/>
                <a:latin typeface="Segoe UI" panose="020B0502040204020203" pitchFamily="34" charset="0"/>
              </a:rPr>
              <a:t> </a:t>
            </a:r>
            <a:endParaRPr lang="en-US"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Segoe UI" panose="020B0502040204020203" pitchFamily="34" charset="0"/>
              </a:rPr>
              <a:t>Jobs and Skills</a:t>
            </a:r>
            <a:r>
              <a:rPr lang="en-US" sz="1800" b="0" i="0" dirty="0">
                <a:solidFill>
                  <a:srgbClr val="000000"/>
                </a:solidFill>
                <a:effectLst/>
                <a:latin typeface="Segoe UI" panose="020B0502040204020203" pitchFamily="34" charset="0"/>
              </a:rPr>
              <a:t>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Strengthen the Economic Contract so that ‘inclusive growth, fair work, </a:t>
            </a:r>
            <a:r>
              <a:rPr lang="en-US" sz="1800" b="0" i="0" dirty="0" err="1">
                <a:solidFill>
                  <a:srgbClr val="000000"/>
                </a:solidFill>
                <a:effectLst/>
                <a:latin typeface="Segoe UI" panose="020B0502040204020203" pitchFamily="34" charset="0"/>
              </a:rPr>
              <a:t>decarbonisation</a:t>
            </a:r>
            <a:r>
              <a:rPr lang="en-US" sz="1800" b="0" i="0" dirty="0">
                <a:solidFill>
                  <a:srgbClr val="000000"/>
                </a:solidFill>
                <a:effectLst/>
                <a:latin typeface="Segoe UI" panose="020B0502040204020203" pitchFamily="34" charset="0"/>
              </a:rPr>
              <a:t> and improved mental health at work are at the heart of everything we do.’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Support the Wales TUC proposals for union members to become green reps. </a:t>
            </a:r>
          </a:p>
          <a:p>
            <a:pPr algn="l" rtl="0" fontAlgn="base"/>
            <a:r>
              <a:rPr lang="en-US" sz="1800" b="1" i="0" dirty="0">
                <a:solidFill>
                  <a:srgbClr val="000000"/>
                </a:solidFill>
                <a:effectLst/>
                <a:latin typeface="Segoe UI" panose="020B0502040204020203" pitchFamily="34" charset="0"/>
              </a:rPr>
              <a:t>Building a stronger, greener economy</a:t>
            </a:r>
            <a:r>
              <a:rPr lang="en-US" sz="1800" b="0" i="0" dirty="0">
                <a:solidFill>
                  <a:srgbClr val="000000"/>
                </a:solidFill>
                <a:effectLst/>
                <a:latin typeface="Segoe UI" panose="020B0502040204020203" pitchFamily="34" charset="0"/>
              </a:rPr>
              <a:t>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Launch a new 10-year Wales Infrastructure Investment Plan for a zero-carbon economy.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Support innovation through the Advanced Manufacturing Research Centre and Manufacturing Strategy, to support sectors to innovate, grow and reduce their carbon footprint.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Take forward the Burns Commission report for Newport.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Develop a major routes fund to improve the attractiveness and biodiversity of areas alongside major transport routes into Wales.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A target of making the bus and taxi vehicle fleet zero-emission by 2028.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Work with Transport for Wales and councils to strengthen the promotion of walking and cycling.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Build a sustainable future for key ports and Cardiff Airport.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Support innovation in new renewable energy technology, with a focus on supporting new technologies that need additional help to reach the market.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Develop a ‘tidal lagoon challenge’ and support ideas that can make Wales a world </a:t>
            </a:r>
            <a:r>
              <a:rPr lang="en-US" sz="1800" b="0" i="0" dirty="0" err="1">
                <a:solidFill>
                  <a:srgbClr val="000000"/>
                </a:solidFill>
                <a:effectLst/>
                <a:latin typeface="Segoe UI" panose="020B0502040204020203" pitchFamily="34" charset="0"/>
              </a:rPr>
              <a:t>centre</a:t>
            </a:r>
            <a:r>
              <a:rPr lang="en-US" sz="1800" b="0" i="0" dirty="0">
                <a:solidFill>
                  <a:srgbClr val="000000"/>
                </a:solidFill>
                <a:effectLst/>
                <a:latin typeface="Segoe UI" panose="020B0502040204020203" pitchFamily="34" charset="0"/>
              </a:rPr>
              <a:t> of emerging tidal technologies.  </a:t>
            </a:r>
          </a:p>
          <a:p>
            <a:pPr algn="l" rtl="0" fontAlgn="base"/>
            <a:r>
              <a:rPr lang="en-US" sz="1800" b="1" i="0" dirty="0">
                <a:solidFill>
                  <a:srgbClr val="000000"/>
                </a:solidFill>
                <a:effectLst/>
                <a:latin typeface="Segoe UI" panose="020B0502040204020203" pitchFamily="34" charset="0"/>
              </a:rPr>
              <a:t>A greener energy and environment</a:t>
            </a:r>
            <a:r>
              <a:rPr lang="en-US" sz="1800" b="0" i="0" dirty="0">
                <a:solidFill>
                  <a:srgbClr val="000000"/>
                </a:solidFill>
                <a:effectLst/>
                <a:latin typeface="Segoe UI" panose="020B0502040204020203" pitchFamily="34" charset="0"/>
              </a:rPr>
              <a:t>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Legislate to abolish the use of more commonly littered, single use plastics.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Create a National Forest and a new national park.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Create a new system of farm support.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Develop a Wales Community Food Strategy to encourage the supply of locally sourced food.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Legislate to ensure coal tip safety.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Fund additional flood protection for more than 45,000 homes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Introduce the Clean Air Act for Wales, including the extension of air quality monitoring.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Support 80 re-use and repaid hubs in town </a:t>
            </a:r>
            <a:r>
              <a:rPr lang="en-US" sz="1800" b="0" i="0" dirty="0" err="1">
                <a:solidFill>
                  <a:srgbClr val="000000"/>
                </a:solidFill>
                <a:effectLst/>
                <a:latin typeface="Segoe UI" panose="020B0502040204020203" pitchFamily="34" charset="0"/>
              </a:rPr>
              <a:t>centres</a:t>
            </a:r>
            <a:r>
              <a:rPr lang="en-US" sz="1800" b="0" i="0" dirty="0">
                <a:solidFill>
                  <a:srgbClr val="000000"/>
                </a:solidFill>
                <a:effectLst/>
                <a:latin typeface="Segoe UI" panose="020B0502040204020203" pitchFamily="34" charset="0"/>
              </a:rPr>
              <a:t> and a place-based zero waste challenge network of </a:t>
            </a:r>
            <a:r>
              <a:rPr lang="en-US" sz="1800" b="0" i="0" dirty="0" err="1">
                <a:solidFill>
                  <a:srgbClr val="000000"/>
                </a:solidFill>
                <a:effectLst/>
                <a:latin typeface="Segoe UI" panose="020B0502040204020203" pitchFamily="34" charset="0"/>
              </a:rPr>
              <a:t>organisations</a:t>
            </a:r>
            <a:r>
              <a:rPr lang="en-US" sz="1800" b="0" i="0" dirty="0">
                <a:solidFill>
                  <a:srgbClr val="000000"/>
                </a:solidFill>
                <a:effectLst/>
                <a:latin typeface="Segoe UI" panose="020B0502040204020203" pitchFamily="34" charset="0"/>
              </a:rPr>
              <a:t> to support culture change.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Continue to oppose the extraction of fossil fuels in Wales and expand renewable energy generation by public bodies and community groups (1GW by 2030).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Enforce a moratorium on the consenting of all large incineration facilities.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A national model for regulating animal welfare, including CCTV use in all slaughterhouses. </a:t>
            </a:r>
          </a:p>
          <a:p>
            <a:pPr algn="l" rtl="0" fontAlgn="base"/>
            <a:r>
              <a:rPr lang="en-US" sz="1800" b="1" i="0" dirty="0">
                <a:solidFill>
                  <a:srgbClr val="000000"/>
                </a:solidFill>
                <a:effectLst/>
                <a:latin typeface="Segoe UI" panose="020B0502040204020203" pitchFamily="34" charset="0"/>
              </a:rPr>
              <a:t>Our homes, communities and councils</a:t>
            </a:r>
            <a:r>
              <a:rPr lang="en-US" sz="1800" b="0" i="0" dirty="0">
                <a:solidFill>
                  <a:srgbClr val="000000"/>
                </a:solidFill>
                <a:effectLst/>
                <a:latin typeface="Segoe UI" panose="020B0502040204020203" pitchFamily="34" charset="0"/>
              </a:rPr>
              <a:t>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Build 20,000 new, low carbon social homes for rent and continue to improve existing homes.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Create a timber-based industrial strategy to integrate Welsh timber into construction.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Help businesses to work co-operatively to support local supply chains, including local delivery and logistics services. </a:t>
            </a:r>
          </a:p>
          <a:p>
            <a:pPr algn="l" rtl="0" fontAlgn="base">
              <a:buFont typeface="Arial" panose="020B0604020202020204" pitchFamily="34" charset="0"/>
              <a:buChar char="•"/>
            </a:pPr>
            <a:r>
              <a:rPr lang="en-US" sz="1800" b="0" i="0" dirty="0">
                <a:solidFill>
                  <a:srgbClr val="000000"/>
                </a:solidFill>
                <a:effectLst/>
                <a:latin typeface="Segoe UI" panose="020B0502040204020203" pitchFamily="34" charset="0"/>
              </a:rPr>
              <a:t>Encourage zero-waste shopping, community recycling facilities in town </a:t>
            </a:r>
            <a:r>
              <a:rPr lang="en-US" sz="1800" b="0" i="0" dirty="0" err="1">
                <a:solidFill>
                  <a:srgbClr val="000000"/>
                </a:solidFill>
                <a:effectLst/>
                <a:latin typeface="Segoe UI" panose="020B0502040204020203" pitchFamily="34" charset="0"/>
              </a:rPr>
              <a:t>centres</a:t>
            </a:r>
            <a:r>
              <a:rPr lang="en-US" sz="1800" b="0" i="0" dirty="0">
                <a:solidFill>
                  <a:srgbClr val="000000"/>
                </a:solidFill>
                <a:effectLst/>
                <a:latin typeface="Segoe UI" panose="020B0502040204020203" pitchFamily="34" charset="0"/>
              </a:rPr>
              <a:t> and more community green space in town </a:t>
            </a:r>
            <a:r>
              <a:rPr lang="en-US" sz="1800" b="0" i="0" dirty="0" err="1">
                <a:solidFill>
                  <a:srgbClr val="000000"/>
                </a:solidFill>
                <a:effectLst/>
                <a:latin typeface="Segoe UI" panose="020B0502040204020203" pitchFamily="34" charset="0"/>
              </a:rPr>
              <a:t>centres</a:t>
            </a:r>
            <a:r>
              <a:rPr lang="en-US" sz="1800" b="0" i="0" dirty="0">
                <a:solidFill>
                  <a:srgbClr val="000000"/>
                </a:solidFill>
                <a:effectLst/>
                <a:latin typeface="Segoe UI" panose="020B0502040204020203" pitchFamily="34" charset="0"/>
              </a:rPr>
              <a:t> and repurposed public spaces for markets etc. </a:t>
            </a:r>
          </a:p>
          <a:p>
            <a:pPr algn="l" rtl="0" fontAlgn="base">
              <a:buFont typeface="Arial" panose="020B0604020202020204" pitchFamily="34" charset="0"/>
              <a:buChar char="•"/>
            </a:pPr>
            <a:endParaRPr lang="en-US" sz="1800" b="0" i="0" dirty="0">
              <a:solidFill>
                <a:srgbClr val="000000"/>
              </a:solidFill>
              <a:effectLst/>
              <a:latin typeface="Segoe UI" panose="020B0502040204020203" pitchFamily="34" charset="0"/>
            </a:endParaRPr>
          </a:p>
          <a:p>
            <a:pPr algn="l" rtl="0" fontAlgn="base">
              <a:buFont typeface="Arial" panose="020B0604020202020204" pitchFamily="34" charset="0"/>
              <a:buNone/>
            </a:pPr>
            <a:endParaRPr lang="en-US" sz="1800" b="0" i="0" dirty="0">
              <a:solidFill>
                <a:srgbClr val="000000"/>
              </a:solidFill>
              <a:effectLst/>
              <a:latin typeface="Segoe UI" panose="020B0502040204020203" pitchFamily="34" charset="0"/>
            </a:endParaRPr>
          </a:p>
          <a:p>
            <a:pPr marL="0" marR="0" lvl="0" indent="0" algn="l" defTabSz="914378" rtl="0" eaLnBrk="1" fontAlgn="auto" latinLnBrk="0" hangingPunct="1">
              <a:lnSpc>
                <a:spcPct val="100000"/>
              </a:lnSpc>
              <a:spcBef>
                <a:spcPts val="0"/>
              </a:spcBef>
              <a:spcAft>
                <a:spcPts val="60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E799493-6412-4470-9830-D005B358D66E}" type="slidenum">
              <a:rPr lang="en-GB" smtClean="0"/>
              <a:pPr/>
              <a:t>10</a:t>
            </a:fld>
            <a:endParaRPr lang="en-GB"/>
          </a:p>
        </p:txBody>
      </p:sp>
    </p:spTree>
    <p:extLst>
      <p:ext uri="{BB962C8B-B14F-4D97-AF65-F5344CB8AC3E}">
        <p14:creationId xmlns:p14="http://schemas.microsoft.com/office/powerpoint/2010/main" val="153952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indent="0">
              <a:buNone/>
            </a:pPr>
            <a:r>
              <a:rPr lang="en-GB" dirty="0">
                <a:latin typeface="Segoe UI"/>
                <a:cs typeface="Segoe UI"/>
              </a:rPr>
              <a:t>A quick run through of the key activities we’ve done in our campaign:</a:t>
            </a:r>
          </a:p>
          <a:p>
            <a:pPr marL="215900" lvl="1" indent="-215900"/>
            <a:r>
              <a:rPr lang="en-GB" dirty="0">
                <a:latin typeface="Segoe UI"/>
                <a:cs typeface="Segoe UI"/>
              </a:rPr>
              <a:t>Published a 5 point plan for A green recovery and a just transition  - in June 2020</a:t>
            </a:r>
          </a:p>
          <a:p>
            <a:pPr marL="215900" lvl="1" indent="-215900"/>
            <a:r>
              <a:rPr lang="en-GB" dirty="0">
                <a:latin typeface="Segoe UI"/>
                <a:cs typeface="Segoe UI"/>
              </a:rPr>
              <a:t>Since then, General Council statement  – passed at Congress May 2021 – reaffirms and expands on the 5-point plan and sets out the practical commitments we want to see in WG’s Net Zero Wales plan</a:t>
            </a:r>
          </a:p>
          <a:p>
            <a:pPr marL="215900" lvl="1" indent="-215900"/>
            <a:r>
              <a:rPr lang="en-GB" dirty="0">
                <a:latin typeface="Segoe UI"/>
                <a:cs typeface="Segoe UI"/>
              </a:rPr>
              <a:t>These have informed our engagement and input into the plan’s development</a:t>
            </a:r>
          </a:p>
          <a:p>
            <a:pPr marL="215900" lvl="1" indent="-215900"/>
            <a:r>
              <a:rPr lang="en-GB" dirty="0">
                <a:latin typeface="Segoe UI"/>
                <a:cs typeface="Segoe UI"/>
              </a:rPr>
              <a:t>We’re also engaging directly with ministers</a:t>
            </a:r>
          </a:p>
          <a:p>
            <a:pPr marL="215900" lvl="1" indent="-215900"/>
            <a:r>
              <a:rPr lang="en-GB" dirty="0">
                <a:latin typeface="Segoe UI"/>
                <a:cs typeface="Segoe UI"/>
              </a:rPr>
              <a:t>Raising JT issues through Social Partnership structures we have in Wales – bodies that bring together unions, gov and employers</a:t>
            </a:r>
          </a:p>
          <a:p>
            <a:pPr marL="215900" lvl="1" indent="-215900"/>
            <a:r>
              <a:rPr lang="en-GB" dirty="0">
                <a:latin typeface="Segoe UI"/>
                <a:cs typeface="Segoe UI"/>
              </a:rPr>
              <a:t>Working with affiliates, TUC, ITUC  in run up to COP26 – crucial UN climate summit in Glasgow this Nov</a:t>
            </a:r>
          </a:p>
          <a:p>
            <a:pPr marL="215900" lvl="1" indent="-215900"/>
            <a:r>
              <a:rPr lang="en-GB" dirty="0">
                <a:latin typeface="Segoe UI"/>
                <a:cs typeface="Segoe UI"/>
              </a:rPr>
              <a:t>We’ve become a Climate Cymru partner – part of wider civil society climate action coalition in Wales -  working together with other organisations on common goals/campaigns </a:t>
            </a:r>
          </a:p>
          <a:p>
            <a:pPr marL="215900" lvl="1" indent="-215900"/>
            <a:r>
              <a:rPr lang="en-GB" dirty="0">
                <a:latin typeface="Segoe UI"/>
                <a:cs typeface="Segoe UI"/>
              </a:rPr>
              <a:t>Building workplace capacity = supporting branches and reps in climate action/JT campaigns</a:t>
            </a:r>
          </a:p>
          <a:p>
            <a:pPr marL="215900" lvl="1" indent="-215900"/>
            <a:r>
              <a:rPr lang="en-GB" dirty="0">
                <a:latin typeface="Segoe UI"/>
                <a:cs typeface="Segoe UI"/>
              </a:rPr>
              <a:t>Toolkit, courses and network (meets every other month)</a:t>
            </a:r>
          </a:p>
          <a:p>
            <a:pPr marL="0" marR="0" lvl="0" indent="0" algn="l" defTabSz="914378" rtl="0" eaLnBrk="1" fontAlgn="auto" latinLnBrk="0" hangingPunct="1">
              <a:lnSpc>
                <a:spcPct val="100000"/>
              </a:lnSpc>
              <a:spcBef>
                <a:spcPts val="0"/>
              </a:spcBef>
              <a:spcAft>
                <a:spcPts val="60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E799493-6412-4470-9830-D005B358D66E}" type="slidenum">
              <a:rPr lang="en-GB" smtClean="0"/>
              <a:pPr/>
              <a:t>11</a:t>
            </a:fld>
            <a:endParaRPr lang="en-GB"/>
          </a:p>
        </p:txBody>
      </p:sp>
    </p:spTree>
    <p:extLst>
      <p:ext uri="{BB962C8B-B14F-4D97-AF65-F5344CB8AC3E}">
        <p14:creationId xmlns:p14="http://schemas.microsoft.com/office/powerpoint/2010/main" val="274951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1306513"/>
            <a:ext cx="5842000" cy="3286125"/>
          </a:xfrm>
        </p:spPr>
      </p:sp>
      <p:sp>
        <p:nvSpPr>
          <p:cNvPr id="3" name="Notes Placeholder 2"/>
          <p:cNvSpPr>
            <a:spLocks noGrp="1"/>
          </p:cNvSpPr>
          <p:nvPr>
            <p:ph type="body" idx="1"/>
          </p:nvPr>
        </p:nvSpPr>
        <p:spPr/>
        <p:txBody>
          <a:bodyPr>
            <a:normAutofit/>
          </a:bodyPr>
          <a:lstStyle/>
          <a:p>
            <a:r>
              <a:rPr lang="en-GB" dirty="0"/>
              <a:t>Courses – x 2</a:t>
            </a:r>
          </a:p>
          <a:p>
            <a:r>
              <a:rPr lang="en-GB" dirty="0"/>
              <a:t>-Greening our Workplaces – ‘green skills’ for trade unionists (green reps training) – we will be running this for the 3</a:t>
            </a:r>
            <a:r>
              <a:rPr lang="en-GB" baseline="30000" dirty="0"/>
              <a:t>rd</a:t>
            </a:r>
            <a:r>
              <a:rPr lang="en-GB" dirty="0"/>
              <a:t> time this September</a:t>
            </a:r>
          </a:p>
          <a:p>
            <a:r>
              <a:rPr lang="en-GB" dirty="0"/>
              <a:t>- Negotiating for a Just Transition -  for all reps – wider issues negotiating transition agreements, workforce implications, skills, health and safety, equality – running for the first time in September. </a:t>
            </a:r>
          </a:p>
          <a:p>
            <a:r>
              <a:rPr lang="en-GB" dirty="0"/>
              <a:t>Greener workplaces network now up and running – share best practice/updates, guest speakers focussed on different themes/campaigns, networking – small but growing – getting more emails from new reps joining up. Next network is in December and focussed on climate risk and adaptation. </a:t>
            </a:r>
          </a:p>
          <a:p>
            <a:r>
              <a:rPr lang="en-GB" dirty="0"/>
              <a:t>Newsletters – regular updates, information and resources</a:t>
            </a:r>
          </a:p>
          <a:p>
            <a:r>
              <a:rPr lang="en-GB" dirty="0"/>
              <a:t>Campaign videos  on our campaign page and you tube channel– JT and green reps</a:t>
            </a:r>
          </a:p>
          <a:p>
            <a:endParaRPr lang="en-GB" dirty="0"/>
          </a:p>
          <a:p>
            <a:r>
              <a:rPr lang="en-GB" dirty="0"/>
              <a:t>Big cross over with skills/ULR agenda - we want to work with you to understand how best support the skills element:</a:t>
            </a:r>
          </a:p>
          <a:p>
            <a:endParaRPr lang="en-GB" dirty="0"/>
          </a:p>
          <a:p>
            <a:endParaRPr lang="en-GB" dirty="0"/>
          </a:p>
          <a:p>
            <a:r>
              <a:rPr lang="en-GB" dirty="0"/>
              <a:t>Good to hear from you what is happening…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99493-6412-4470-9830-D005B358D66E}" type="slidenum">
              <a:rPr kumimoji="0" lang="en-GB" sz="1000" b="0" i="0" u="none" strike="noStrike" kern="1200" cap="none" spc="0" normalizeH="0" baseline="0" noProof="0" smtClean="0">
                <a:ln>
                  <a:noFill/>
                </a:ln>
                <a:solidFill>
                  <a:srgbClr val="1D1D1D"/>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000" b="0" i="0" u="none" strike="noStrike" kern="1200" cap="none" spc="0" normalizeH="0" baseline="0" noProof="0">
              <a:ln>
                <a:noFill/>
              </a:ln>
              <a:solidFill>
                <a:srgbClr val="1D1D1D"/>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13462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UC Title Slide">
    <p:bg>
      <p:bgPr>
        <a:solidFill>
          <a:schemeClr val="accent1"/>
        </a:solidFill>
        <a:effectLst/>
      </p:bgPr>
    </p:bg>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10D70D33-2D9C-4524-87E7-FA110AF1704E}"/>
              </a:ext>
            </a:extLst>
          </p:cNvPr>
          <p:cNvSpPr/>
          <p:nvPr userDrawn="1"/>
        </p:nvSpPr>
        <p:spPr>
          <a:xfrm>
            <a:off x="0" y="246888"/>
            <a:ext cx="7434072" cy="4663440"/>
          </a:xfrm>
          <a:prstGeom prst="homePlate">
            <a:avLst>
              <a:gd name="adj" fmla="val 46531"/>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Arrow: Pentagon 7">
            <a:extLst>
              <a:ext uri="{FF2B5EF4-FFF2-40B4-BE49-F238E27FC236}">
                <a16:creationId xmlns:a16="http://schemas.microsoft.com/office/drawing/2014/main" id="{CCB84F9F-1D9D-4F65-A20C-E2C54459E3EE}"/>
              </a:ext>
            </a:extLst>
          </p:cNvPr>
          <p:cNvSpPr/>
          <p:nvPr userDrawn="1"/>
        </p:nvSpPr>
        <p:spPr>
          <a:xfrm>
            <a:off x="0" y="0"/>
            <a:ext cx="6713982" cy="5143500"/>
          </a:xfrm>
          <a:prstGeom prst="homePlate">
            <a:avLst>
              <a:gd name="adj" fmla="val 46678"/>
            </a:avLst>
          </a:prstGeom>
          <a:gradFill>
            <a:gsLst>
              <a:gs pos="0">
                <a:schemeClr val="accent1">
                  <a:alpha val="31000"/>
                </a:schemeClr>
              </a:gs>
              <a:gs pos="59000">
                <a:schemeClr val="accent2">
                  <a:lumMod val="9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Rectangle 2"/>
          <p:cNvSpPr>
            <a:spLocks noGrp="1" noChangeArrowheads="1"/>
          </p:cNvSpPr>
          <p:nvPr userDrawn="1">
            <p:ph type="ctrTitle"/>
          </p:nvPr>
        </p:nvSpPr>
        <p:spPr>
          <a:xfrm>
            <a:off x="641586" y="1064526"/>
            <a:ext cx="4640098" cy="1604735"/>
          </a:xfrm>
          <a:prstGeom prst="rect">
            <a:avLst/>
          </a:prstGeom>
          <a:noFill/>
        </p:spPr>
        <p:txBody>
          <a:bodyPr lIns="0" tIns="0" rIns="0" anchor="b"/>
          <a:lstStyle>
            <a:lvl1pPr>
              <a:lnSpc>
                <a:spcPct val="90000"/>
              </a:lnSpc>
              <a:defRPr sz="3800" b="0" kern="1200" cap="none" spc="0" baseline="0">
                <a:solidFill>
                  <a:schemeClr val="bg1"/>
                </a:solidFill>
                <a:latin typeface="Rockwell" panose="02060603020205020403" pitchFamily="18" charset="0"/>
                <a:cs typeface="Segoe UI" panose="020B0502040204020203" pitchFamily="34" charset="0"/>
              </a:defRPr>
            </a:lvl1pPr>
          </a:lstStyle>
          <a:p>
            <a:r>
              <a:rPr lang="en-US"/>
              <a:t>Click to edit Master title style</a:t>
            </a:r>
            <a:endParaRPr lang="en-GB"/>
          </a:p>
        </p:txBody>
      </p:sp>
      <p:sp>
        <p:nvSpPr>
          <p:cNvPr id="29" name="Rectangle 3"/>
          <p:cNvSpPr>
            <a:spLocks noGrp="1" noChangeArrowheads="1"/>
          </p:cNvSpPr>
          <p:nvPr userDrawn="1">
            <p:ph type="subTitle" idx="1"/>
          </p:nvPr>
        </p:nvSpPr>
        <p:spPr>
          <a:xfrm>
            <a:off x="641447" y="2621916"/>
            <a:ext cx="4642216" cy="903713"/>
          </a:xfrm>
          <a:prstGeom prst="rect">
            <a:avLst/>
          </a:prstGeom>
        </p:spPr>
        <p:txBody>
          <a:bodyPr lIns="0" tIns="0" rIns="0" bIns="0"/>
          <a:lstStyle>
            <a:lvl1pPr marL="0" indent="0">
              <a:spcBef>
                <a:spcPct val="0"/>
              </a:spcBef>
              <a:buFont typeface="Wingdings" pitchFamily="2" charset="2"/>
              <a:buNone/>
              <a:defRPr sz="2200" b="0" baseline="0">
                <a:solidFill>
                  <a:schemeClr val="bg1"/>
                </a:solidFill>
                <a:latin typeface="Rockwell" panose="02060603020205020403" pitchFamily="18" charset="0"/>
                <a:cs typeface="Segoe UI" panose="020B0502040204020203" pitchFamily="34" charset="0"/>
              </a:defRPr>
            </a:lvl1pPr>
          </a:lstStyle>
          <a:p>
            <a:r>
              <a:rPr lang="en-US"/>
              <a:t>Click to edit Master subtitle style</a:t>
            </a:r>
            <a:endParaRPr lang="en-GB"/>
          </a:p>
        </p:txBody>
      </p:sp>
      <p:pic>
        <p:nvPicPr>
          <p:cNvPr id="5" name="Picture 4">
            <a:extLst>
              <a:ext uri="{FF2B5EF4-FFF2-40B4-BE49-F238E27FC236}">
                <a16:creationId xmlns:a16="http://schemas.microsoft.com/office/drawing/2014/main" id="{CD20319A-64A8-4754-85B3-808A1740FB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3992" y="246932"/>
            <a:ext cx="1302820" cy="1238158"/>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C Title and Content">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644419" y="282576"/>
            <a:ext cx="7785746"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500" b="0" cap="none" baseline="0">
                <a:solidFill>
                  <a:schemeClr val="accent1"/>
                </a:solidFill>
                <a:latin typeface="Rockwell" panose="02060603020205020403" pitchFamily="18" charset="0"/>
                <a:cs typeface="Segoe UI" panose="020B0502040204020203" pitchFamily="34" charset="0"/>
              </a:defRPr>
            </a:lvl1pPr>
          </a:lstStyle>
          <a:p>
            <a:pPr lvl="0"/>
            <a:r>
              <a:rPr lang="en-US" noProof="0"/>
              <a:t>Click to edit Master title style</a:t>
            </a:r>
            <a:endParaRPr lang="en-GB" noProof="0"/>
          </a:p>
        </p:txBody>
      </p:sp>
      <p:sp>
        <p:nvSpPr>
          <p:cNvPr id="10" name="Content Placeholder 9"/>
          <p:cNvSpPr>
            <a:spLocks noGrp="1"/>
          </p:cNvSpPr>
          <p:nvPr>
            <p:ph sz="quarter" idx="11"/>
          </p:nvPr>
        </p:nvSpPr>
        <p:spPr>
          <a:xfrm>
            <a:off x="644419" y="1447799"/>
            <a:ext cx="7785746" cy="2727000"/>
          </a:xfrm>
          <a:prstGeom prst="rect">
            <a:avLst/>
          </a:prstGeom>
        </p:spPr>
        <p:txBody>
          <a:bodyPr lIns="0" tIns="0" rIns="0" bIns="0"/>
          <a:lstStyle>
            <a:lvl1pPr marL="0" indent="0" defTabSz="268281">
              <a:lnSpc>
                <a:spcPct val="100000"/>
              </a:lnSpc>
              <a:spcBef>
                <a:spcPts val="0"/>
              </a:spcBef>
              <a:spcAft>
                <a:spcPts val="1000"/>
              </a:spcAft>
              <a:defRPr sz="1600">
                <a:latin typeface="Segoe UI" panose="020B0502040204020203" pitchFamily="34" charset="0"/>
                <a:cs typeface="Segoe UI" panose="020B0502040204020203" pitchFamily="34" charset="0"/>
              </a:defRPr>
            </a:lvl1pPr>
            <a:lvl2pPr marL="215995" indent="-215995" defTabSz="268281">
              <a:lnSpc>
                <a:spcPct val="100000"/>
              </a:lnSpc>
              <a:spcBef>
                <a:spcPts val="0"/>
              </a:spcBef>
              <a:spcAft>
                <a:spcPts val="1000"/>
              </a:spcAft>
              <a:buClr>
                <a:schemeClr val="accent1"/>
              </a:buClr>
              <a:buSzPct val="100000"/>
              <a:buFont typeface="Arial" pitchFamily="34" charset="0"/>
              <a:buChar char="•"/>
              <a:defRPr sz="1600">
                <a:latin typeface="Segoe UI" panose="020B0502040204020203" pitchFamily="34" charset="0"/>
                <a:cs typeface="Segoe UI" panose="020B0502040204020203" pitchFamily="34" charset="0"/>
              </a:defRPr>
            </a:lvl2pPr>
            <a:lvl3pPr marL="431990" indent="-215995" defTabSz="268281">
              <a:lnSpc>
                <a:spcPct val="100000"/>
              </a:lnSpc>
              <a:spcBef>
                <a:spcPts val="0"/>
              </a:spcBef>
              <a:spcAft>
                <a:spcPts val="1000"/>
              </a:spcAft>
              <a:buClr>
                <a:schemeClr val="tx1"/>
              </a:buClr>
              <a:buSzPct val="100000"/>
              <a:buFont typeface="Symbol" pitchFamily="18" charset="2"/>
              <a:buChar char="-"/>
              <a:defRPr sz="1600">
                <a:latin typeface="Segoe UI" panose="020B0502040204020203" pitchFamily="34" charset="0"/>
                <a:cs typeface="Segoe UI" panose="020B0502040204020203" pitchFamily="34" charset="0"/>
              </a:defRPr>
            </a:lvl3pPr>
            <a:lvl4pPr defTabSz="268281">
              <a:lnSpc>
                <a:spcPct val="100000"/>
              </a:lnSpc>
              <a:spcBef>
                <a:spcPts val="0"/>
              </a:spcBef>
              <a:spcAft>
                <a:spcPts val="800"/>
              </a:spcAft>
              <a:buClr>
                <a:schemeClr val="tx1"/>
              </a:buClr>
              <a:buSzPct val="75000"/>
              <a:buFont typeface="Wingdings" pitchFamily="2" charset="2"/>
              <a:buChar char=""/>
              <a:defRPr sz="1600"/>
            </a:lvl4pPr>
            <a:lvl5pPr defTabSz="268281">
              <a:lnSpc>
                <a:spcPct val="100000"/>
              </a:lnSpc>
              <a:spcBef>
                <a:spcPts val="0"/>
              </a:spcBef>
              <a:spcAft>
                <a:spcPts val="800"/>
              </a:spcAft>
              <a:buClr>
                <a:schemeClr val="tx1"/>
              </a:buClr>
              <a:buSzPct val="75000"/>
              <a:buFont typeface="Wingdings" pitchFamily="2" charset="2"/>
              <a:buChar char=""/>
              <a:defRPr sz="1400"/>
            </a:lvl5pPr>
            <a:lvl6pPr defTabSz="268281">
              <a:lnSpc>
                <a:spcPct val="100000"/>
              </a:lnSpc>
              <a:spcAft>
                <a:spcPts val="800"/>
              </a:spcAft>
              <a:buClr>
                <a:schemeClr val="tx1"/>
              </a:buClr>
              <a:buSzPct val="75000"/>
              <a:buFont typeface="Wingdings" pitchFamily="2" charset="2"/>
              <a:buChar char=""/>
              <a:defRPr/>
            </a:lvl6pPr>
          </a:lstStyle>
          <a:p>
            <a:pPr lvl="0"/>
            <a:r>
              <a:rPr lang="en-US"/>
              <a:t>Click to edit Master text styles</a:t>
            </a:r>
          </a:p>
          <a:p>
            <a:pPr lvl="1"/>
            <a:r>
              <a:rPr lang="en-US"/>
              <a:t>Second level</a:t>
            </a:r>
          </a:p>
          <a:p>
            <a:pPr lvl="2"/>
            <a:r>
              <a:rPr lang="en-US"/>
              <a:t>Third level</a:t>
            </a:r>
          </a:p>
        </p:txBody>
      </p:sp>
      <p:sp>
        <p:nvSpPr>
          <p:cNvPr id="8" name="Rectangle 7">
            <a:extLst>
              <a:ext uri="{FF2B5EF4-FFF2-40B4-BE49-F238E27FC236}">
                <a16:creationId xmlns:a16="http://schemas.microsoft.com/office/drawing/2014/main" id="{C8343203-04E9-413C-AE99-E7D0F01EDE0A}"/>
              </a:ext>
            </a:extLst>
          </p:cNvPr>
          <p:cNvSpPr/>
          <p:nvPr userDrawn="1"/>
        </p:nvSpPr>
        <p:spPr>
          <a:xfrm>
            <a:off x="2486894" y="4411322"/>
            <a:ext cx="6657106"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Arrow: Pentagon 10">
            <a:extLst>
              <a:ext uri="{FF2B5EF4-FFF2-40B4-BE49-F238E27FC236}">
                <a16:creationId xmlns:a16="http://schemas.microsoft.com/office/drawing/2014/main" id="{B15344ED-36E4-4AD9-B96E-7672D5A25B7D}"/>
              </a:ext>
            </a:extLst>
          </p:cNvPr>
          <p:cNvSpPr/>
          <p:nvPr userDrawn="1"/>
        </p:nvSpPr>
        <p:spPr>
          <a:xfrm>
            <a:off x="0" y="4411322"/>
            <a:ext cx="8093413"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5" name="Picture 14">
            <a:extLst>
              <a:ext uri="{FF2B5EF4-FFF2-40B4-BE49-F238E27FC236}">
                <a16:creationId xmlns:a16="http://schemas.microsoft.com/office/drawing/2014/main" id="{A850DEC8-F4E0-4A41-B312-0D9D19CC9D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7985" y="4513635"/>
            <a:ext cx="571825" cy="543444"/>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C Title and Table">
    <p:spTree>
      <p:nvGrpSpPr>
        <p:cNvPr id="1" name=""/>
        <p:cNvGrpSpPr/>
        <p:nvPr/>
      </p:nvGrpSpPr>
      <p:grpSpPr>
        <a:xfrm>
          <a:off x="0" y="0"/>
          <a:ext cx="0" cy="0"/>
          <a:chOff x="0" y="0"/>
          <a:chExt cx="0" cy="0"/>
        </a:xfrm>
      </p:grpSpPr>
      <p:sp>
        <p:nvSpPr>
          <p:cNvPr id="34" name="Rectangle 2"/>
          <p:cNvSpPr>
            <a:spLocks noGrp="1" noChangeArrowheads="1"/>
          </p:cNvSpPr>
          <p:nvPr>
            <p:ph type="title"/>
          </p:nvPr>
        </p:nvSpPr>
        <p:spPr bwMode="auto">
          <a:xfrm>
            <a:off x="644418" y="282576"/>
            <a:ext cx="7786800"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500" b="0" cap="none" baseline="0">
                <a:solidFill>
                  <a:schemeClr val="accent1"/>
                </a:solidFill>
                <a:latin typeface="Rockwell" panose="02060603020205020403" pitchFamily="18" charset="0"/>
                <a:cs typeface="Segoe UI" panose="020B0502040204020203" pitchFamily="34" charset="0"/>
              </a:defRPr>
            </a:lvl1pPr>
          </a:lstStyle>
          <a:p>
            <a:pPr lvl="0"/>
            <a:r>
              <a:rPr lang="en-US" noProof="0"/>
              <a:t>Click to edit Master title style</a:t>
            </a:r>
            <a:endParaRPr lang="en-GB" noProof="0"/>
          </a:p>
        </p:txBody>
      </p:sp>
      <p:sp>
        <p:nvSpPr>
          <p:cNvPr id="7" name="Table Placeholder 6"/>
          <p:cNvSpPr>
            <a:spLocks noGrp="1"/>
          </p:cNvSpPr>
          <p:nvPr>
            <p:ph type="tbl" sz="quarter" idx="12"/>
          </p:nvPr>
        </p:nvSpPr>
        <p:spPr>
          <a:xfrm>
            <a:off x="650875" y="1447800"/>
            <a:ext cx="7786800" cy="2727000"/>
          </a:xfrm>
          <a:prstGeom prst="rect">
            <a:avLst/>
          </a:prstGeom>
        </p:spPr>
        <p:txBody>
          <a:bodyPr lIns="0" tIns="0" rIns="0" bIns="0"/>
          <a:lstStyle>
            <a:lvl1pPr>
              <a:defRPr sz="1200">
                <a:solidFill>
                  <a:schemeClr val="accent1"/>
                </a:solidFill>
                <a:latin typeface="Segoe UI Light" pitchFamily="34" charset="0"/>
              </a:defRPr>
            </a:lvl1pPr>
          </a:lstStyle>
          <a:p>
            <a:r>
              <a:rPr lang="en-US"/>
              <a:t>Click icon to add table</a:t>
            </a:r>
            <a:endParaRPr lang="en-GB"/>
          </a:p>
        </p:txBody>
      </p:sp>
      <p:sp>
        <p:nvSpPr>
          <p:cNvPr id="11" name="Rectangle 10">
            <a:extLst>
              <a:ext uri="{FF2B5EF4-FFF2-40B4-BE49-F238E27FC236}">
                <a16:creationId xmlns:a16="http://schemas.microsoft.com/office/drawing/2014/main" id="{65B5C6C7-4A76-4F18-94BD-0FB7A8D30A88}"/>
              </a:ext>
            </a:extLst>
          </p:cNvPr>
          <p:cNvSpPr/>
          <p:nvPr userDrawn="1"/>
        </p:nvSpPr>
        <p:spPr>
          <a:xfrm>
            <a:off x="2486894" y="4411322"/>
            <a:ext cx="6657106"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Arrow: Pentagon 11">
            <a:extLst>
              <a:ext uri="{FF2B5EF4-FFF2-40B4-BE49-F238E27FC236}">
                <a16:creationId xmlns:a16="http://schemas.microsoft.com/office/drawing/2014/main" id="{F7147427-64DB-4D45-B0E5-F4DEC874C0A5}"/>
              </a:ext>
            </a:extLst>
          </p:cNvPr>
          <p:cNvSpPr/>
          <p:nvPr userDrawn="1"/>
        </p:nvSpPr>
        <p:spPr>
          <a:xfrm>
            <a:off x="0" y="4411322"/>
            <a:ext cx="8093413"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5" name="Picture 14">
            <a:extLst>
              <a:ext uri="{FF2B5EF4-FFF2-40B4-BE49-F238E27FC236}">
                <a16:creationId xmlns:a16="http://schemas.microsoft.com/office/drawing/2014/main" id="{BCD521C4-D358-4A04-A5AB-AD04CD5E0B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7985" y="4513635"/>
            <a:ext cx="571825" cy="543444"/>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C Two Column Content">
    <p:spTree>
      <p:nvGrpSpPr>
        <p:cNvPr id="1" name=""/>
        <p:cNvGrpSpPr/>
        <p:nvPr/>
      </p:nvGrpSpPr>
      <p:grpSpPr>
        <a:xfrm>
          <a:off x="0" y="0"/>
          <a:ext cx="0" cy="0"/>
          <a:chOff x="0" y="0"/>
          <a:chExt cx="0" cy="0"/>
        </a:xfrm>
      </p:grpSpPr>
      <p:sp>
        <p:nvSpPr>
          <p:cNvPr id="18" name="Content Placeholder 9"/>
          <p:cNvSpPr>
            <a:spLocks noGrp="1"/>
          </p:cNvSpPr>
          <p:nvPr>
            <p:ph sz="quarter" idx="11"/>
          </p:nvPr>
        </p:nvSpPr>
        <p:spPr>
          <a:xfrm>
            <a:off x="644419" y="1447799"/>
            <a:ext cx="3756132" cy="2727000"/>
          </a:xfrm>
          <a:prstGeom prst="rect">
            <a:avLst/>
          </a:prstGeom>
        </p:spPr>
        <p:txBody>
          <a:bodyPr lIns="0" tIns="0" rIns="0" bIns="0"/>
          <a:lstStyle>
            <a:lvl1pPr marL="0" indent="0" defTabSz="268281">
              <a:lnSpc>
                <a:spcPct val="100000"/>
              </a:lnSpc>
              <a:spcBef>
                <a:spcPts val="0"/>
              </a:spcBef>
              <a:spcAft>
                <a:spcPts val="1000"/>
              </a:spcAft>
              <a:defRPr sz="1600">
                <a:latin typeface="Segoe UI" panose="020B0502040204020203" pitchFamily="34" charset="0"/>
                <a:cs typeface="Segoe UI" panose="020B0502040204020203" pitchFamily="34" charset="0"/>
              </a:defRPr>
            </a:lvl1pPr>
            <a:lvl2pPr marL="215995" indent="-215995" defTabSz="268281">
              <a:lnSpc>
                <a:spcPct val="100000"/>
              </a:lnSpc>
              <a:spcBef>
                <a:spcPts val="0"/>
              </a:spcBef>
              <a:spcAft>
                <a:spcPts val="1000"/>
              </a:spcAft>
              <a:buClr>
                <a:schemeClr val="accent1"/>
              </a:buClr>
              <a:buSzPct val="100000"/>
              <a:buFont typeface="Arial" pitchFamily="34" charset="0"/>
              <a:buChar char="•"/>
              <a:defRPr sz="1600">
                <a:latin typeface="Segoe UI" panose="020B0502040204020203" pitchFamily="34" charset="0"/>
                <a:cs typeface="Segoe UI" panose="020B0502040204020203" pitchFamily="34" charset="0"/>
              </a:defRPr>
            </a:lvl2pPr>
            <a:lvl3pPr marL="431990" indent="-215995" defTabSz="268281">
              <a:lnSpc>
                <a:spcPct val="100000"/>
              </a:lnSpc>
              <a:spcBef>
                <a:spcPts val="0"/>
              </a:spcBef>
              <a:spcAft>
                <a:spcPts val="1000"/>
              </a:spcAft>
              <a:buClr>
                <a:schemeClr val="tx1"/>
              </a:buClr>
              <a:buSzPct val="100000"/>
              <a:buFont typeface="Symbol" pitchFamily="18" charset="2"/>
              <a:buChar char="-"/>
              <a:defRPr sz="1600">
                <a:latin typeface="Segoe UI" panose="020B0502040204020203" pitchFamily="34" charset="0"/>
                <a:cs typeface="Segoe UI" panose="020B0502040204020203" pitchFamily="34" charset="0"/>
              </a:defRPr>
            </a:lvl3pPr>
            <a:lvl4pPr defTabSz="268281">
              <a:lnSpc>
                <a:spcPct val="100000"/>
              </a:lnSpc>
              <a:spcBef>
                <a:spcPts val="0"/>
              </a:spcBef>
              <a:spcAft>
                <a:spcPts val="800"/>
              </a:spcAft>
              <a:buClr>
                <a:schemeClr val="tx1"/>
              </a:buClr>
              <a:buSzPct val="75000"/>
              <a:buFont typeface="Wingdings" pitchFamily="2" charset="2"/>
              <a:buChar char=""/>
              <a:defRPr sz="1600"/>
            </a:lvl4pPr>
            <a:lvl5pPr defTabSz="268281">
              <a:lnSpc>
                <a:spcPct val="100000"/>
              </a:lnSpc>
              <a:spcBef>
                <a:spcPts val="0"/>
              </a:spcBef>
              <a:spcAft>
                <a:spcPts val="800"/>
              </a:spcAft>
              <a:buClr>
                <a:schemeClr val="tx1"/>
              </a:buClr>
              <a:buSzPct val="75000"/>
              <a:buFont typeface="Wingdings" pitchFamily="2" charset="2"/>
              <a:buChar char=""/>
              <a:defRPr sz="1400"/>
            </a:lvl5pPr>
            <a:lvl6pPr defTabSz="268281">
              <a:lnSpc>
                <a:spcPct val="100000"/>
              </a:lnSpc>
              <a:spcAft>
                <a:spcPts val="800"/>
              </a:spcAft>
              <a:buClr>
                <a:schemeClr val="tx1"/>
              </a:buClr>
              <a:buSzPct val="75000"/>
              <a:buFont typeface="Wingdings" pitchFamily="2" charset="2"/>
              <a:buChar char=""/>
              <a:defRPr/>
            </a:lvl6pPr>
          </a:lstStyle>
          <a:p>
            <a:pPr lvl="0"/>
            <a:r>
              <a:rPr lang="en-US"/>
              <a:t>Click to edit Master text styles</a:t>
            </a:r>
          </a:p>
          <a:p>
            <a:pPr lvl="1"/>
            <a:r>
              <a:rPr lang="en-US"/>
              <a:t>Second level</a:t>
            </a:r>
          </a:p>
          <a:p>
            <a:pPr lvl="2"/>
            <a:r>
              <a:rPr lang="en-US"/>
              <a:t>Third level</a:t>
            </a:r>
          </a:p>
        </p:txBody>
      </p:sp>
      <p:sp>
        <p:nvSpPr>
          <p:cNvPr id="20" name="Content Placeholder 9"/>
          <p:cNvSpPr>
            <a:spLocks noGrp="1"/>
          </p:cNvSpPr>
          <p:nvPr>
            <p:ph sz="quarter" idx="12"/>
          </p:nvPr>
        </p:nvSpPr>
        <p:spPr>
          <a:xfrm>
            <a:off x="4675086" y="1447799"/>
            <a:ext cx="3756132" cy="2727000"/>
          </a:xfrm>
          <a:prstGeom prst="rect">
            <a:avLst/>
          </a:prstGeom>
        </p:spPr>
        <p:txBody>
          <a:bodyPr lIns="0" tIns="0" rIns="0" bIns="0"/>
          <a:lstStyle>
            <a:lvl1pPr marL="0" indent="0" defTabSz="268281">
              <a:lnSpc>
                <a:spcPct val="100000"/>
              </a:lnSpc>
              <a:spcBef>
                <a:spcPts val="0"/>
              </a:spcBef>
              <a:spcAft>
                <a:spcPts val="1000"/>
              </a:spcAft>
              <a:defRPr sz="1600">
                <a:latin typeface="Segoe UI" panose="020B0502040204020203" pitchFamily="34" charset="0"/>
                <a:cs typeface="Segoe UI" panose="020B0502040204020203" pitchFamily="34" charset="0"/>
              </a:defRPr>
            </a:lvl1pPr>
            <a:lvl2pPr marL="215995" indent="-215995" defTabSz="268281">
              <a:lnSpc>
                <a:spcPct val="100000"/>
              </a:lnSpc>
              <a:spcBef>
                <a:spcPts val="0"/>
              </a:spcBef>
              <a:spcAft>
                <a:spcPts val="1000"/>
              </a:spcAft>
              <a:buClr>
                <a:schemeClr val="accent1"/>
              </a:buClr>
              <a:buSzPct val="100000"/>
              <a:buFont typeface="Arial" pitchFamily="34" charset="0"/>
              <a:buChar char="•"/>
              <a:defRPr sz="1600">
                <a:latin typeface="Segoe UI" panose="020B0502040204020203" pitchFamily="34" charset="0"/>
                <a:cs typeface="Segoe UI" panose="020B0502040204020203" pitchFamily="34" charset="0"/>
              </a:defRPr>
            </a:lvl2pPr>
            <a:lvl3pPr marL="431990" indent="-215995" defTabSz="268281">
              <a:lnSpc>
                <a:spcPct val="100000"/>
              </a:lnSpc>
              <a:spcBef>
                <a:spcPts val="0"/>
              </a:spcBef>
              <a:spcAft>
                <a:spcPts val="1000"/>
              </a:spcAft>
              <a:buClr>
                <a:schemeClr val="tx1"/>
              </a:buClr>
              <a:buSzPct val="100000"/>
              <a:buFont typeface="Symbol" pitchFamily="18" charset="2"/>
              <a:buChar char="-"/>
              <a:defRPr sz="1600">
                <a:latin typeface="Segoe UI" panose="020B0502040204020203" pitchFamily="34" charset="0"/>
                <a:cs typeface="Segoe UI" panose="020B0502040204020203" pitchFamily="34" charset="0"/>
              </a:defRPr>
            </a:lvl3pPr>
            <a:lvl4pPr defTabSz="268281">
              <a:lnSpc>
                <a:spcPct val="100000"/>
              </a:lnSpc>
              <a:spcBef>
                <a:spcPts val="0"/>
              </a:spcBef>
              <a:spcAft>
                <a:spcPts val="800"/>
              </a:spcAft>
              <a:buClr>
                <a:schemeClr val="tx1"/>
              </a:buClr>
              <a:buSzPct val="75000"/>
              <a:buFont typeface="Wingdings" pitchFamily="2" charset="2"/>
              <a:buChar char=""/>
              <a:defRPr sz="1600"/>
            </a:lvl4pPr>
            <a:lvl5pPr defTabSz="268281">
              <a:lnSpc>
                <a:spcPct val="100000"/>
              </a:lnSpc>
              <a:spcBef>
                <a:spcPts val="0"/>
              </a:spcBef>
              <a:spcAft>
                <a:spcPts val="800"/>
              </a:spcAft>
              <a:buClr>
                <a:schemeClr val="tx1"/>
              </a:buClr>
              <a:buSzPct val="75000"/>
              <a:buFont typeface="Wingdings" pitchFamily="2" charset="2"/>
              <a:buChar char=""/>
              <a:defRPr sz="1400"/>
            </a:lvl5pPr>
            <a:lvl6pPr defTabSz="268281">
              <a:lnSpc>
                <a:spcPct val="100000"/>
              </a:lnSpc>
              <a:spcAft>
                <a:spcPts val="800"/>
              </a:spcAft>
              <a:buClr>
                <a:schemeClr val="tx1"/>
              </a:buClr>
              <a:buSzPct val="75000"/>
              <a:buFont typeface="Wingdings" pitchFamily="2" charset="2"/>
              <a:buChar char=""/>
              <a:defRPr/>
            </a:lvl6pPr>
          </a:lstStyle>
          <a:p>
            <a:pPr lvl="0"/>
            <a:r>
              <a:rPr lang="en-US"/>
              <a:t>Click to edit Master text styles</a:t>
            </a:r>
          </a:p>
          <a:p>
            <a:pPr lvl="1"/>
            <a:r>
              <a:rPr lang="en-US"/>
              <a:t>Second level</a:t>
            </a:r>
          </a:p>
          <a:p>
            <a:pPr lvl="2"/>
            <a:r>
              <a:rPr lang="en-US"/>
              <a:t>Third level</a:t>
            </a:r>
          </a:p>
        </p:txBody>
      </p:sp>
      <p:sp>
        <p:nvSpPr>
          <p:cNvPr id="21" name="Rectangle 2"/>
          <p:cNvSpPr>
            <a:spLocks noGrp="1" noChangeArrowheads="1"/>
          </p:cNvSpPr>
          <p:nvPr>
            <p:ph type="title"/>
          </p:nvPr>
        </p:nvSpPr>
        <p:spPr bwMode="auto">
          <a:xfrm>
            <a:off x="644418" y="282576"/>
            <a:ext cx="7786800" cy="800116"/>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defRPr sz="2500" b="0" cap="none" baseline="0">
                <a:solidFill>
                  <a:schemeClr val="accent1"/>
                </a:solidFill>
                <a:latin typeface="Rockwell" panose="02060603020205020403" pitchFamily="18" charset="0"/>
                <a:cs typeface="Segoe UI" panose="020B0502040204020203" pitchFamily="34" charset="0"/>
              </a:defRPr>
            </a:lvl1pPr>
          </a:lstStyle>
          <a:p>
            <a:pPr lvl="0"/>
            <a:r>
              <a:rPr lang="en-US" noProof="0"/>
              <a:t>Click to edit Master title style</a:t>
            </a:r>
            <a:endParaRPr lang="en-GB" noProof="0"/>
          </a:p>
        </p:txBody>
      </p:sp>
      <p:sp>
        <p:nvSpPr>
          <p:cNvPr id="10" name="Rectangle 9">
            <a:extLst>
              <a:ext uri="{FF2B5EF4-FFF2-40B4-BE49-F238E27FC236}">
                <a16:creationId xmlns:a16="http://schemas.microsoft.com/office/drawing/2014/main" id="{18A562A5-943A-45F9-B763-1B02F45D50BF}"/>
              </a:ext>
            </a:extLst>
          </p:cNvPr>
          <p:cNvSpPr/>
          <p:nvPr userDrawn="1"/>
        </p:nvSpPr>
        <p:spPr>
          <a:xfrm>
            <a:off x="2486894" y="4411322"/>
            <a:ext cx="6657106"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Arrow: Pentagon 13">
            <a:extLst>
              <a:ext uri="{FF2B5EF4-FFF2-40B4-BE49-F238E27FC236}">
                <a16:creationId xmlns:a16="http://schemas.microsoft.com/office/drawing/2014/main" id="{45138CBE-F724-4A88-A637-C94B1578211D}"/>
              </a:ext>
            </a:extLst>
          </p:cNvPr>
          <p:cNvSpPr/>
          <p:nvPr userDrawn="1"/>
        </p:nvSpPr>
        <p:spPr>
          <a:xfrm>
            <a:off x="0" y="4411322"/>
            <a:ext cx="8093413"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6" name="Picture 15">
            <a:extLst>
              <a:ext uri="{FF2B5EF4-FFF2-40B4-BE49-F238E27FC236}">
                <a16:creationId xmlns:a16="http://schemas.microsoft.com/office/drawing/2014/main" id="{EAAA96E4-5CE6-4447-BC17-7332273380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7985" y="4513635"/>
            <a:ext cx="571825" cy="543444"/>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C Quote and Picture Slide">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FB846579-57EF-4C9C-815D-BF24C0C6D989}"/>
              </a:ext>
            </a:extLst>
          </p:cNvPr>
          <p:cNvSpPr>
            <a:spLocks noGrp="1"/>
          </p:cNvSpPr>
          <p:nvPr>
            <p:ph type="body" sz="quarter" idx="11" hasCustomPrompt="1"/>
          </p:nvPr>
        </p:nvSpPr>
        <p:spPr>
          <a:xfrm>
            <a:off x="544912" y="752948"/>
            <a:ext cx="3250712" cy="789411"/>
          </a:xfrm>
          <a:prstGeom prst="rect">
            <a:avLst/>
          </a:prstGeom>
          <a:solidFill>
            <a:schemeClr val="accent1"/>
          </a:solidFill>
          <a:ln w="38100">
            <a:solidFill>
              <a:schemeClr val="accent2"/>
            </a:solidFill>
            <a:miter lim="800000"/>
          </a:ln>
        </p:spPr>
        <p:txBody>
          <a:bodyPr wrap="square" lIns="216000" tIns="144000" rIns="216000" bIns="144000">
            <a:spAutoFit/>
          </a:bodyPr>
          <a:lstStyle>
            <a:lvl1pPr>
              <a:lnSpc>
                <a:spcPct val="90000"/>
              </a:lnSpc>
              <a:spcAft>
                <a:spcPts val="0"/>
              </a:spcAft>
              <a:defRPr lang="en-GB" sz="1800" kern="1200" baseline="0" dirty="0">
                <a:solidFill>
                  <a:schemeClr val="bg1"/>
                </a:solidFill>
                <a:latin typeface="Rockwell" panose="02060603020205020403" pitchFamily="18" charset="0"/>
                <a:ea typeface="+mn-ea"/>
                <a:cs typeface="Segoe UI" panose="020B0502040204020203" pitchFamily="34" charset="0"/>
              </a:defRPr>
            </a:lvl1pPr>
          </a:lstStyle>
          <a:p>
            <a:pPr marL="0" lvl="0" indent="0" algn="l" defTabSz="268281" rtl="0" eaLnBrk="1" latinLnBrk="0" hangingPunct="1">
              <a:lnSpc>
                <a:spcPct val="90000"/>
              </a:lnSpc>
              <a:spcBef>
                <a:spcPts val="0"/>
              </a:spcBef>
              <a:spcAft>
                <a:spcPts val="0"/>
              </a:spcAft>
              <a:buClr>
                <a:schemeClr val="accent2"/>
              </a:buClr>
              <a:buSzPct val="85000"/>
              <a:buFont typeface="Wingdings" pitchFamily="2" charset="2"/>
              <a:buNone/>
            </a:pPr>
            <a:r>
              <a:rPr lang="en-US"/>
              <a:t>Click to edit Master text styles</a:t>
            </a:r>
            <a:endParaRPr lang="en-GB"/>
          </a:p>
        </p:txBody>
      </p:sp>
      <p:sp>
        <p:nvSpPr>
          <p:cNvPr id="8" name="Rectangle 7">
            <a:extLst>
              <a:ext uri="{FF2B5EF4-FFF2-40B4-BE49-F238E27FC236}">
                <a16:creationId xmlns:a16="http://schemas.microsoft.com/office/drawing/2014/main" id="{CE7A7F42-7F76-4AB3-990B-EEAA9131970C}"/>
              </a:ext>
            </a:extLst>
          </p:cNvPr>
          <p:cNvSpPr/>
          <p:nvPr userDrawn="1"/>
        </p:nvSpPr>
        <p:spPr>
          <a:xfrm>
            <a:off x="2486894" y="4411322"/>
            <a:ext cx="6657106" cy="7321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Arrow: Pentagon 9">
            <a:extLst>
              <a:ext uri="{FF2B5EF4-FFF2-40B4-BE49-F238E27FC236}">
                <a16:creationId xmlns:a16="http://schemas.microsoft.com/office/drawing/2014/main" id="{BAAA6EAA-2103-4AFE-9B55-B5441E14BE0C}"/>
              </a:ext>
            </a:extLst>
          </p:cNvPr>
          <p:cNvSpPr/>
          <p:nvPr userDrawn="1"/>
        </p:nvSpPr>
        <p:spPr>
          <a:xfrm>
            <a:off x="0" y="4411322"/>
            <a:ext cx="8093413" cy="732178"/>
          </a:xfrm>
          <a:prstGeom prst="homePlate">
            <a:avLst>
              <a:gd name="adj" fmla="val 45745"/>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BAEBEC51-C50C-4B8D-B58B-7A73C316B9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7985" y="4513635"/>
            <a:ext cx="571825" cy="543444"/>
          </a:xfrm>
          <a:prstGeom prst="rect">
            <a:avLst/>
          </a:prstGeom>
        </p:spPr>
      </p:pic>
    </p:spTree>
    <p:extLst>
      <p:ext uri="{BB962C8B-B14F-4D97-AF65-F5344CB8AC3E}">
        <p14:creationId xmlns:p14="http://schemas.microsoft.com/office/powerpoint/2010/main" val="230508103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C Section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5846C2F-B894-453E-ADAF-2FFE8BAEC098}"/>
              </a:ext>
            </a:extLst>
          </p:cNvPr>
          <p:cNvGrpSpPr/>
          <p:nvPr userDrawn="1"/>
        </p:nvGrpSpPr>
        <p:grpSpPr>
          <a:xfrm>
            <a:off x="0" y="2191101"/>
            <a:ext cx="4267200" cy="2952399"/>
            <a:chOff x="0" y="0"/>
            <a:chExt cx="7434072" cy="5143500"/>
          </a:xfrm>
        </p:grpSpPr>
        <p:sp>
          <p:nvSpPr>
            <p:cNvPr id="17" name="Arrow: Pentagon 16">
              <a:extLst>
                <a:ext uri="{FF2B5EF4-FFF2-40B4-BE49-F238E27FC236}">
                  <a16:creationId xmlns:a16="http://schemas.microsoft.com/office/drawing/2014/main" id="{3F8A21CB-BAFE-4FAB-A982-E1B94FD4896F}"/>
                </a:ext>
              </a:extLst>
            </p:cNvPr>
            <p:cNvSpPr/>
            <p:nvPr userDrawn="1"/>
          </p:nvSpPr>
          <p:spPr>
            <a:xfrm>
              <a:off x="0" y="246888"/>
              <a:ext cx="7434072" cy="4663440"/>
            </a:xfrm>
            <a:prstGeom prst="homePlate">
              <a:avLst>
                <a:gd name="adj" fmla="val 46531"/>
              </a:avLst>
            </a:prstGeom>
            <a:solidFill>
              <a:srgbClr val="800D30">
                <a:alpha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FFFFFF"/>
                </a:solidFill>
                <a:effectLst/>
                <a:uLnTx/>
                <a:uFillTx/>
                <a:latin typeface="Segoe UI Light"/>
                <a:ea typeface="+mn-ea"/>
                <a:cs typeface="+mn-cs"/>
              </a:endParaRPr>
            </a:p>
          </p:txBody>
        </p:sp>
        <p:sp>
          <p:nvSpPr>
            <p:cNvPr id="18" name="Arrow: Pentagon 17">
              <a:extLst>
                <a:ext uri="{FF2B5EF4-FFF2-40B4-BE49-F238E27FC236}">
                  <a16:creationId xmlns:a16="http://schemas.microsoft.com/office/drawing/2014/main" id="{D6097A64-43EB-4F9D-9ECA-A33BFF267C76}"/>
                </a:ext>
              </a:extLst>
            </p:cNvPr>
            <p:cNvSpPr/>
            <p:nvPr userDrawn="1"/>
          </p:nvSpPr>
          <p:spPr>
            <a:xfrm>
              <a:off x="0" y="0"/>
              <a:ext cx="6713982" cy="5143500"/>
            </a:xfrm>
            <a:prstGeom prst="homePlate">
              <a:avLst>
                <a:gd name="adj" fmla="val 46678"/>
              </a:avLst>
            </a:prstGeom>
            <a:gradFill>
              <a:gsLst>
                <a:gs pos="0">
                  <a:srgbClr val="DC004E">
                    <a:alpha val="31000"/>
                  </a:srgbClr>
                </a:gs>
                <a:gs pos="59000">
                  <a:srgbClr val="800D30">
                    <a:lumMod val="93000"/>
                  </a:srgbClr>
                </a:gs>
              </a:gsLst>
              <a:lin ang="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rgbClr val="FFFFFF"/>
                </a:solidFill>
                <a:effectLst/>
                <a:uLnTx/>
                <a:uFillTx/>
                <a:latin typeface="Segoe UI Light"/>
                <a:ea typeface="+mn-ea"/>
                <a:cs typeface="+mn-cs"/>
              </a:endParaRPr>
            </a:p>
          </p:txBody>
        </p:sp>
      </p:grpSp>
      <p:sp>
        <p:nvSpPr>
          <p:cNvPr id="10" name="Text Placeholder 9"/>
          <p:cNvSpPr>
            <a:spLocks noGrp="1"/>
          </p:cNvSpPr>
          <p:nvPr>
            <p:ph type="body" sz="quarter" idx="10" hasCustomPrompt="1"/>
          </p:nvPr>
        </p:nvSpPr>
        <p:spPr>
          <a:xfrm>
            <a:off x="648270" y="2708910"/>
            <a:ext cx="2321375" cy="1884656"/>
          </a:xfrm>
          <a:prstGeom prst="rect">
            <a:avLst/>
          </a:prstGeom>
          <a:noFill/>
          <a:ln w="76200">
            <a:noFill/>
            <a:miter lim="800000"/>
          </a:ln>
        </p:spPr>
        <p:txBody>
          <a:bodyPr wrap="square" lIns="0" tIns="0" rIns="288000" bIns="0" anchor="ctr">
            <a:noAutofit/>
          </a:bodyPr>
          <a:lstStyle>
            <a:lvl1pPr>
              <a:lnSpc>
                <a:spcPct val="90000"/>
              </a:lnSpc>
              <a:spcAft>
                <a:spcPts val="0"/>
              </a:spcAft>
              <a:defRPr lang="en-GB" sz="2250" kern="1200" dirty="0" smtClean="0">
                <a:solidFill>
                  <a:schemeClr val="bg1"/>
                </a:solidFill>
                <a:latin typeface="Rockwell" panose="02060603020205020403" pitchFamily="18" charset="0"/>
                <a:ea typeface="+mn-ea"/>
                <a:cs typeface="Segoe UI" panose="020B0502040204020203" pitchFamily="34" charset="0"/>
              </a:defRPr>
            </a:lvl1pPr>
          </a:lstStyle>
          <a:p>
            <a:pPr lvl="0"/>
            <a:r>
              <a:rPr lang="en-US"/>
              <a:t>Click to edit Master text styles</a:t>
            </a:r>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D22E01-962E-41FE-ABDE-D87D3D32DB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85407" y="1539087"/>
            <a:ext cx="2173187" cy="2065327"/>
          </a:xfrm>
          <a:prstGeom prst="rect">
            <a:avLst/>
          </a:prstGeom>
        </p:spPr>
      </p:pic>
    </p:spTree>
    <p:extLst>
      <p:ext uri="{BB962C8B-B14F-4D97-AF65-F5344CB8AC3E}">
        <p14:creationId xmlns:p14="http://schemas.microsoft.com/office/powerpoint/2010/main" val="7274196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93" r:id="rId2"/>
    <p:sldLayoutId id="2147483696" r:id="rId3"/>
    <p:sldLayoutId id="2147483690" r:id="rId4"/>
    <p:sldLayoutId id="2147483705" r:id="rId5"/>
    <p:sldLayoutId id="2147483695" r:id="rId6"/>
    <p:sldLayoutId id="2147483697" r:id="rId7"/>
  </p:sldLayoutIdLst>
  <p:transition>
    <p:fade/>
  </p:transition>
  <p:hf hdr="0"/>
  <p:txStyles>
    <p:titleStyle>
      <a:lvl1pPr algn="l" defTabSz="914378" rtl="0" eaLnBrk="1" latinLnBrk="0" hangingPunct="1">
        <a:spcBef>
          <a:spcPct val="0"/>
        </a:spcBef>
        <a:buNone/>
        <a:defRPr sz="2000" b="1" kern="1200" cap="none" baseline="0">
          <a:solidFill>
            <a:schemeClr val="accent2"/>
          </a:solidFill>
          <a:latin typeface="+mj-lt"/>
          <a:ea typeface="+mj-ea"/>
          <a:cs typeface="+mj-cs"/>
        </a:defRPr>
      </a:lvl1pPr>
    </p:titleStyle>
    <p:bodyStyle>
      <a:lvl1pPr marL="0" indent="0" algn="l" defTabSz="268281" rtl="0" eaLnBrk="1" latinLnBrk="0" hangingPunct="1">
        <a:lnSpc>
          <a:spcPct val="120000"/>
        </a:lnSpc>
        <a:spcBef>
          <a:spcPts val="0"/>
        </a:spcBef>
        <a:spcAft>
          <a:spcPts val="600"/>
        </a:spcAft>
        <a:buClr>
          <a:schemeClr val="accent2"/>
        </a:buClr>
        <a:buSzPct val="85000"/>
        <a:buFont typeface="Wingdings" pitchFamily="2" charset="2"/>
        <a:buNone/>
        <a:defRPr sz="1800" kern="1200" baseline="0">
          <a:solidFill>
            <a:schemeClr val="tx1"/>
          </a:solidFill>
          <a:latin typeface="+mn-lt"/>
          <a:ea typeface="+mn-ea"/>
          <a:cs typeface="+mn-cs"/>
        </a:defRPr>
      </a:lvl1pPr>
      <a:lvl2pPr marL="269868" indent="-269868" algn="l" defTabSz="268281" rtl="0" eaLnBrk="1" latinLnBrk="0" hangingPunct="1">
        <a:lnSpc>
          <a:spcPct val="120000"/>
        </a:lnSpc>
        <a:spcBef>
          <a:spcPts val="0"/>
        </a:spcBef>
        <a:spcAft>
          <a:spcPts val="600"/>
        </a:spcAft>
        <a:buClr>
          <a:schemeClr val="accent2"/>
        </a:buClr>
        <a:buSzPct val="85000"/>
        <a:buFont typeface="Wingdings" pitchFamily="2" charset="2"/>
        <a:buChar char="n"/>
        <a:defRPr sz="1800" b="0" kern="1200">
          <a:solidFill>
            <a:schemeClr val="tx1"/>
          </a:solidFill>
          <a:latin typeface="+mn-lt"/>
          <a:ea typeface="+mn-ea"/>
          <a:cs typeface="+mn-cs"/>
        </a:defRPr>
      </a:lvl2pPr>
      <a:lvl3pPr marL="454014" indent="-184145" algn="l" defTabSz="268281" rtl="0" eaLnBrk="1" latinLnBrk="0" hangingPunct="1">
        <a:lnSpc>
          <a:spcPct val="120000"/>
        </a:lnSpc>
        <a:spcBef>
          <a:spcPts val="0"/>
        </a:spcBef>
        <a:spcAft>
          <a:spcPts val="600"/>
        </a:spcAft>
        <a:buClr>
          <a:schemeClr val="tx1"/>
        </a:buClr>
        <a:buSzPct val="75000"/>
        <a:buFont typeface="Wingdings" pitchFamily="2" charset="2"/>
        <a:buChar char=""/>
        <a:defRPr sz="1800" b="0" kern="1200">
          <a:solidFill>
            <a:schemeClr val="tx1"/>
          </a:solidFill>
          <a:latin typeface="+mn-lt"/>
          <a:ea typeface="+mn-ea"/>
          <a:cs typeface="+mn-cs"/>
        </a:defRPr>
      </a:lvl3pPr>
      <a:lvl4pPr marL="631809" indent="-177796" algn="l" defTabSz="268281" rtl="0" eaLnBrk="1" latinLnBrk="0" hangingPunct="1">
        <a:lnSpc>
          <a:spcPct val="120000"/>
        </a:lnSpc>
        <a:spcBef>
          <a:spcPts val="0"/>
        </a:spcBef>
        <a:spcAft>
          <a:spcPts val="600"/>
        </a:spcAft>
        <a:buClr>
          <a:schemeClr val="tx1"/>
        </a:buClr>
        <a:buSzPct val="75000"/>
        <a:buFont typeface="Wingdings" pitchFamily="2" charset="2"/>
        <a:buChar char=""/>
        <a:defRPr sz="1600" b="0" kern="1200" baseline="0">
          <a:solidFill>
            <a:schemeClr val="tx1"/>
          </a:solidFill>
          <a:latin typeface="+mn-lt"/>
          <a:ea typeface="+mn-ea"/>
          <a:cs typeface="+mn-cs"/>
        </a:defRPr>
      </a:lvl4pPr>
      <a:lvl5pPr marL="811193" indent="-173034" algn="l" defTabSz="268281" rtl="0" eaLnBrk="1" latinLnBrk="0" hangingPunct="1">
        <a:lnSpc>
          <a:spcPct val="120000"/>
        </a:lnSpc>
        <a:spcBef>
          <a:spcPts val="0"/>
        </a:spcBef>
        <a:spcAft>
          <a:spcPts val="600"/>
        </a:spcAft>
        <a:buClr>
          <a:schemeClr val="tx1"/>
        </a:buClr>
        <a:buSzPct val="75000"/>
        <a:buFont typeface="Wingdings" pitchFamily="2" charset="2"/>
        <a:buChar char=""/>
        <a:defRPr sz="1400" kern="1200">
          <a:solidFill>
            <a:schemeClr val="tx1"/>
          </a:solidFill>
          <a:latin typeface="+mn-lt"/>
          <a:ea typeface="+mn-ea"/>
          <a:cs typeface="+mn-cs"/>
        </a:defRPr>
      </a:lvl5pPr>
      <a:lvl6pPr marL="988988" indent="-177796" algn="l" defTabSz="268281" rtl="0" eaLnBrk="1" latinLnBrk="0" hangingPunct="1">
        <a:lnSpc>
          <a:spcPct val="120000"/>
        </a:lnSpc>
        <a:spcBef>
          <a:spcPts val="0"/>
        </a:spcBef>
        <a:spcAft>
          <a:spcPts val="600"/>
        </a:spcAft>
        <a:buClr>
          <a:schemeClr val="tx1"/>
        </a:buClr>
        <a:buSzPct val="75000"/>
        <a:buFont typeface="Wingdings" pitchFamily="2" charset="2"/>
        <a:buChar char=""/>
        <a:defRPr sz="12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tuc.org.uk/greener-workplaces-just-transition-wales-tuc-toolkit-trade-unionist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unionlearn.org.uk/publications/cutting-carbon-growing-skills-green-skills-just-transition" TargetMode="External"/><Relationship Id="rId4" Type="http://schemas.openxmlformats.org/officeDocument/2006/relationships/hyperlink" Target="https://www.tuc.org.uk/gre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descr="&lt;TITLE&gt;{71.22047,448.3887,82.72717,133.6836}"/>
          <p:cNvSpPr>
            <a:spLocks noGrp="1"/>
          </p:cNvSpPr>
          <p:nvPr>
            <p:ph type="ctrTitle"/>
          </p:nvPr>
        </p:nvSpPr>
        <p:spPr>
          <a:xfrm>
            <a:off x="173369" y="885501"/>
            <a:ext cx="5955236" cy="1604735"/>
          </a:xfrm>
        </p:spPr>
        <p:txBody>
          <a:bodyPr lIns="0" tIns="0" rIns="0" bIns="45720" anchor="b"/>
          <a:lstStyle/>
          <a:p>
            <a:r>
              <a:rPr lang="en-GB" sz="4400" dirty="0"/>
              <a:t>Green skills and the ULR role</a:t>
            </a:r>
            <a:endParaRPr lang="en-US" sz="4400" dirty="0">
              <a:latin typeface="Rockwell"/>
              <a:cs typeface="Segoe UI"/>
            </a:endParaRPr>
          </a:p>
        </p:txBody>
      </p:sp>
      <p:sp>
        <p:nvSpPr>
          <p:cNvPr id="2" name="Title 21" descr="&lt;TITLE&gt;{71.22047,448.3887,82.72717,133.6836}">
            <a:extLst>
              <a:ext uri="{FF2B5EF4-FFF2-40B4-BE49-F238E27FC236}">
                <a16:creationId xmlns:a16="http://schemas.microsoft.com/office/drawing/2014/main" id="{73DE7114-A061-4D47-8627-5DA50AA3A36B}"/>
              </a:ext>
            </a:extLst>
          </p:cNvPr>
          <p:cNvSpPr txBox="1">
            <a:spLocks/>
          </p:cNvSpPr>
          <p:nvPr/>
        </p:nvSpPr>
        <p:spPr>
          <a:xfrm>
            <a:off x="173369" y="2524157"/>
            <a:ext cx="8055326" cy="750928"/>
          </a:xfrm>
          <a:prstGeom prst="rect">
            <a:avLst/>
          </a:prstGeom>
          <a:noFill/>
        </p:spPr>
        <p:txBody>
          <a:bodyPr lIns="0" tIns="0" rIns="0" bIns="45720" anchor="b"/>
          <a:lstStyle>
            <a:lvl1pPr algn="l" defTabSz="914378" rtl="0" eaLnBrk="1" latinLnBrk="0" hangingPunct="1">
              <a:lnSpc>
                <a:spcPct val="90000"/>
              </a:lnSpc>
              <a:spcBef>
                <a:spcPct val="0"/>
              </a:spcBef>
              <a:buNone/>
              <a:defRPr sz="3800" b="0" kern="1200" cap="none" spc="0" baseline="0">
                <a:solidFill>
                  <a:schemeClr val="bg1"/>
                </a:solidFill>
                <a:latin typeface="Rockwell" panose="02060603020205020403" pitchFamily="18" charset="0"/>
                <a:ea typeface="+mj-ea"/>
                <a:cs typeface="Segoe UI" panose="020B0502040204020203" pitchFamily="34" charset="0"/>
              </a:defRPr>
            </a:lvl1pPr>
          </a:lstStyle>
          <a:p>
            <a:endParaRPr lang="en-GB" dirty="0">
              <a:latin typeface="Rockwell"/>
              <a:cs typeface="Segoe UI"/>
            </a:endParaRPr>
          </a:p>
        </p:txBody>
      </p:sp>
      <p:sp>
        <p:nvSpPr>
          <p:cNvPr id="3" name="Subtitle 22" descr="&lt;SUBTITLE&gt;{95.66929,212.5984,168.378,133.6836}">
            <a:extLst>
              <a:ext uri="{FF2B5EF4-FFF2-40B4-BE49-F238E27FC236}">
                <a16:creationId xmlns:a16="http://schemas.microsoft.com/office/drawing/2014/main" id="{3DD88BAF-2FB2-46FF-8B92-094D36B8C5C3}"/>
              </a:ext>
            </a:extLst>
          </p:cNvPr>
          <p:cNvSpPr txBox="1">
            <a:spLocks/>
          </p:cNvSpPr>
          <p:nvPr/>
        </p:nvSpPr>
        <p:spPr>
          <a:xfrm>
            <a:off x="201160" y="3309006"/>
            <a:ext cx="4642216" cy="903713"/>
          </a:xfrm>
          <a:prstGeom prst="rect">
            <a:avLst/>
          </a:prstGeom>
        </p:spPr>
        <p:txBody>
          <a:bodyPr lIns="0" tIns="0" rIns="0" bIns="0" anchor="t"/>
          <a:lstStyle>
            <a:lvl1pPr marL="0" indent="0" algn="l" defTabSz="268281" rtl="0" eaLnBrk="1" latinLnBrk="0" hangingPunct="1">
              <a:lnSpc>
                <a:spcPct val="120000"/>
              </a:lnSpc>
              <a:spcBef>
                <a:spcPct val="0"/>
              </a:spcBef>
              <a:spcAft>
                <a:spcPts val="600"/>
              </a:spcAft>
              <a:buClr>
                <a:schemeClr val="accent2"/>
              </a:buClr>
              <a:buSzPct val="85000"/>
              <a:buFont typeface="Wingdings" pitchFamily="2" charset="2"/>
              <a:buNone/>
              <a:defRPr sz="2200" b="0" kern="1200" baseline="0">
                <a:solidFill>
                  <a:schemeClr val="bg1"/>
                </a:solidFill>
                <a:latin typeface="Rockwell" panose="02060603020205020403" pitchFamily="18" charset="0"/>
                <a:ea typeface="+mn-ea"/>
                <a:cs typeface="Segoe UI" panose="020B0502040204020203" pitchFamily="34" charset="0"/>
              </a:defRPr>
            </a:lvl1pPr>
            <a:lvl2pPr marL="269868" indent="-269868" algn="l" defTabSz="268281" rtl="0" eaLnBrk="1" latinLnBrk="0" hangingPunct="1">
              <a:lnSpc>
                <a:spcPct val="120000"/>
              </a:lnSpc>
              <a:spcBef>
                <a:spcPts val="0"/>
              </a:spcBef>
              <a:spcAft>
                <a:spcPts val="600"/>
              </a:spcAft>
              <a:buClr>
                <a:schemeClr val="accent2"/>
              </a:buClr>
              <a:buSzPct val="85000"/>
              <a:buFont typeface="Wingdings" pitchFamily="2" charset="2"/>
              <a:buChar char="n"/>
              <a:defRPr sz="1800" b="0" kern="1200">
                <a:solidFill>
                  <a:schemeClr val="tx1"/>
                </a:solidFill>
                <a:latin typeface="+mn-lt"/>
                <a:ea typeface="+mn-ea"/>
                <a:cs typeface="+mn-cs"/>
              </a:defRPr>
            </a:lvl2pPr>
            <a:lvl3pPr marL="454014" indent="-184145" algn="l" defTabSz="268281" rtl="0" eaLnBrk="1" latinLnBrk="0" hangingPunct="1">
              <a:lnSpc>
                <a:spcPct val="120000"/>
              </a:lnSpc>
              <a:spcBef>
                <a:spcPts val="0"/>
              </a:spcBef>
              <a:spcAft>
                <a:spcPts val="600"/>
              </a:spcAft>
              <a:buClr>
                <a:schemeClr val="tx1"/>
              </a:buClr>
              <a:buSzPct val="75000"/>
              <a:buFont typeface="Wingdings" pitchFamily="2" charset="2"/>
              <a:buChar char=""/>
              <a:defRPr sz="1800" b="0" kern="1200">
                <a:solidFill>
                  <a:schemeClr val="tx1"/>
                </a:solidFill>
                <a:latin typeface="+mn-lt"/>
                <a:ea typeface="+mn-ea"/>
                <a:cs typeface="+mn-cs"/>
              </a:defRPr>
            </a:lvl3pPr>
            <a:lvl4pPr marL="631809" indent="-177796" algn="l" defTabSz="268281" rtl="0" eaLnBrk="1" latinLnBrk="0" hangingPunct="1">
              <a:lnSpc>
                <a:spcPct val="120000"/>
              </a:lnSpc>
              <a:spcBef>
                <a:spcPts val="0"/>
              </a:spcBef>
              <a:spcAft>
                <a:spcPts val="600"/>
              </a:spcAft>
              <a:buClr>
                <a:schemeClr val="tx1"/>
              </a:buClr>
              <a:buSzPct val="75000"/>
              <a:buFont typeface="Wingdings" pitchFamily="2" charset="2"/>
              <a:buChar char=""/>
              <a:defRPr sz="1600" b="0" kern="1200" baseline="0">
                <a:solidFill>
                  <a:schemeClr val="tx1"/>
                </a:solidFill>
                <a:latin typeface="+mn-lt"/>
                <a:ea typeface="+mn-ea"/>
                <a:cs typeface="+mn-cs"/>
              </a:defRPr>
            </a:lvl4pPr>
            <a:lvl5pPr marL="811193" indent="-173034" algn="l" defTabSz="268281" rtl="0" eaLnBrk="1" latinLnBrk="0" hangingPunct="1">
              <a:lnSpc>
                <a:spcPct val="120000"/>
              </a:lnSpc>
              <a:spcBef>
                <a:spcPts val="0"/>
              </a:spcBef>
              <a:spcAft>
                <a:spcPts val="600"/>
              </a:spcAft>
              <a:buClr>
                <a:schemeClr val="tx1"/>
              </a:buClr>
              <a:buSzPct val="75000"/>
              <a:buFont typeface="Wingdings" pitchFamily="2" charset="2"/>
              <a:buChar char=""/>
              <a:defRPr sz="1400" kern="1200">
                <a:solidFill>
                  <a:schemeClr val="tx1"/>
                </a:solidFill>
                <a:latin typeface="+mn-lt"/>
                <a:ea typeface="+mn-ea"/>
                <a:cs typeface="+mn-cs"/>
              </a:defRPr>
            </a:lvl5pPr>
            <a:lvl6pPr marL="988988" indent="-177796" algn="l" defTabSz="268281" rtl="0" eaLnBrk="1" latinLnBrk="0" hangingPunct="1">
              <a:lnSpc>
                <a:spcPct val="120000"/>
              </a:lnSpc>
              <a:spcBef>
                <a:spcPts val="0"/>
              </a:spcBef>
              <a:spcAft>
                <a:spcPts val="600"/>
              </a:spcAft>
              <a:buClr>
                <a:schemeClr val="tx1"/>
              </a:buClr>
              <a:buSzPct val="75000"/>
              <a:buFont typeface="Wingdings" pitchFamily="2" charset="2"/>
              <a:buChar char=""/>
              <a:defRPr sz="12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latin typeface="Rockwell"/>
                <a:cs typeface="Segoe UI"/>
              </a:rPr>
              <a:t>John James</a:t>
            </a:r>
          </a:p>
          <a:p>
            <a:endParaRPr lang="en-GB"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644419" y="1082692"/>
            <a:ext cx="7466967" cy="3246421"/>
          </a:xfrm>
        </p:spPr>
        <p:txBody>
          <a:bodyPr lIns="0" tIns="0" rIns="0" bIns="0" anchor="t"/>
          <a:lstStyle/>
          <a:p>
            <a:pPr marL="215900" lvl="1" indent="-215900"/>
            <a:endParaRPr lang="en-GB" dirty="0">
              <a:latin typeface="Segoe UI"/>
              <a:cs typeface="Segoe UI"/>
            </a:endParaRPr>
          </a:p>
          <a:p>
            <a:pPr marL="215900" lvl="1" indent="-215900"/>
            <a:r>
              <a:rPr lang="en-GB" sz="2200" dirty="0">
                <a:latin typeface="Open Sans" panose="020B0606030504020204" pitchFamily="34" charset="0"/>
                <a:ea typeface="Open Sans" panose="020B0606030504020204" pitchFamily="34" charset="0"/>
                <a:cs typeface="Open Sans" panose="020B0606030504020204" pitchFamily="34" charset="0"/>
              </a:rPr>
              <a:t>Net Zero Wales plan</a:t>
            </a:r>
          </a:p>
          <a:p>
            <a:pPr marL="215900" lvl="1" indent="-215900"/>
            <a:r>
              <a:rPr lang="en-GB" sz="2200" dirty="0">
                <a:latin typeface="Open Sans" panose="020B0606030504020204" pitchFamily="34" charset="0"/>
                <a:ea typeface="Open Sans" panose="020B0606030504020204" pitchFamily="34" charset="0"/>
                <a:cs typeface="Open Sans" panose="020B0606030504020204" pitchFamily="34" charset="0"/>
              </a:rPr>
              <a:t>New Net Zero Wales Skills Action plan due spring 2022</a:t>
            </a:r>
          </a:p>
          <a:p>
            <a:pPr marL="215900" lvl="1" indent="-215900"/>
            <a:r>
              <a:rPr lang="en-GB" sz="2200" dirty="0">
                <a:latin typeface="Open Sans" panose="020B0606030504020204" pitchFamily="34" charset="0"/>
                <a:ea typeface="Open Sans" panose="020B0606030504020204" pitchFamily="34" charset="0"/>
                <a:cs typeface="Open Sans" panose="020B0606030504020204" pitchFamily="34" charset="0"/>
              </a:rPr>
              <a:t>Programme for Government</a:t>
            </a:r>
          </a:p>
          <a:p>
            <a:pPr marL="215900" lvl="1" indent="-215900"/>
            <a:r>
              <a:rPr lang="en-GB" sz="2200" dirty="0">
                <a:latin typeface="Open Sans" panose="020B0606030504020204" pitchFamily="34" charset="0"/>
                <a:ea typeface="Open Sans" panose="020B0606030504020204" pitchFamily="34" charset="0"/>
                <a:cs typeface="Open Sans" panose="020B0606030504020204" pitchFamily="34" charset="0"/>
              </a:rPr>
              <a:t>Environment (Wales) Act</a:t>
            </a:r>
          </a:p>
          <a:p>
            <a:pPr marL="215900" lvl="1" indent="-215900"/>
            <a:r>
              <a:rPr lang="en-GB" sz="2200" dirty="0">
                <a:latin typeface="Open Sans" panose="020B0606030504020204" pitchFamily="34" charset="0"/>
                <a:ea typeface="Open Sans" panose="020B0606030504020204" pitchFamily="34" charset="0"/>
                <a:cs typeface="Open Sans" panose="020B0606030504020204" pitchFamily="34" charset="0"/>
              </a:rPr>
              <a:t>Well Being Future Generations Act</a:t>
            </a:r>
          </a:p>
          <a:p>
            <a:pPr marL="215900" lvl="1" indent="-215900"/>
            <a:r>
              <a:rPr lang="en-GB" sz="2200" dirty="0">
                <a:latin typeface="Open Sans" panose="020B0606030504020204" pitchFamily="34" charset="0"/>
                <a:ea typeface="Open Sans" panose="020B0606030504020204" pitchFamily="34" charset="0"/>
                <a:cs typeface="Open Sans" panose="020B0606030504020204" pitchFamily="34" charset="0"/>
              </a:rPr>
              <a:t>Upcoming Social Partnership Act</a:t>
            </a:r>
          </a:p>
          <a:p>
            <a:pPr marL="215900" lvl="1" indent="-215900"/>
            <a:endParaRPr lang="en-GB" dirty="0">
              <a:latin typeface="Segoe UI"/>
              <a:cs typeface="Segoe UI"/>
            </a:endParaRPr>
          </a:p>
          <a:p>
            <a:endParaRPr lang="en-GB" dirty="0"/>
          </a:p>
        </p:txBody>
      </p:sp>
      <p:sp>
        <p:nvSpPr>
          <p:cNvPr id="13" name="Title 12"/>
          <p:cNvSpPr>
            <a:spLocks noGrp="1"/>
          </p:cNvSpPr>
          <p:nvPr>
            <p:ph type="title"/>
          </p:nvPr>
        </p:nvSpPr>
        <p:spPr/>
        <p:txBody>
          <a:bodyPr/>
          <a:lstStyle/>
          <a:p>
            <a:r>
              <a:rPr lang="en-GB" dirty="0">
                <a:latin typeface="Rockwell"/>
                <a:cs typeface="Segoe UI"/>
              </a:rPr>
              <a:t>Welsh Government policy and legislative framework</a:t>
            </a:r>
          </a:p>
        </p:txBody>
      </p:sp>
    </p:spTree>
    <p:extLst>
      <p:ext uri="{BB962C8B-B14F-4D97-AF65-F5344CB8AC3E}">
        <p14:creationId xmlns:p14="http://schemas.microsoft.com/office/powerpoint/2010/main" val="2926996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644419" y="1082692"/>
            <a:ext cx="7466967" cy="3246421"/>
          </a:xfrm>
        </p:spPr>
        <p:txBody>
          <a:bodyPr lIns="0" tIns="0" rIns="0" bIns="0" anchor="t"/>
          <a:lstStyle/>
          <a:p>
            <a:pPr marL="215900" lvl="1" indent="-215900"/>
            <a:r>
              <a:rPr lang="en-GB" sz="2200" dirty="0">
                <a:latin typeface="Open Sans" panose="020B0606030504020204" pitchFamily="34" charset="0"/>
                <a:ea typeface="Open Sans" panose="020B0606030504020204" pitchFamily="34" charset="0"/>
                <a:cs typeface="Open Sans" panose="020B0606030504020204" pitchFamily="34" charset="0"/>
              </a:rPr>
              <a:t>WTUC – Greener Workplaces for a Just Transition - </a:t>
            </a:r>
            <a:r>
              <a:rPr lang="en-GB" sz="2200" dirty="0">
                <a:latin typeface="Open Sans" panose="020B0606030504020204" pitchFamily="34" charset="0"/>
                <a:ea typeface="Open Sans" panose="020B0606030504020204" pitchFamily="34" charset="0"/>
                <a:cs typeface="Open Sans" panose="020B0606030504020204" pitchFamily="34" charset="0"/>
                <a:hlinkClick r:id="rId3"/>
              </a:rPr>
              <a:t>https://www.tuc.org.uk/greener-workplaces-just-transition-wales-tuc-toolkit-trade-unionists</a:t>
            </a:r>
            <a:endParaRPr lang="en-GB" sz="2200" dirty="0">
              <a:latin typeface="Open Sans" panose="020B0606030504020204" pitchFamily="34" charset="0"/>
              <a:ea typeface="Open Sans" panose="020B0606030504020204" pitchFamily="34" charset="0"/>
              <a:cs typeface="Open Sans" panose="020B0606030504020204" pitchFamily="34" charset="0"/>
            </a:endParaRPr>
          </a:p>
          <a:p>
            <a:pPr marL="215900" lvl="1" indent="-215900"/>
            <a:r>
              <a:rPr lang="en-GB" sz="2200" dirty="0">
                <a:latin typeface="Open Sans" panose="020B0606030504020204" pitchFamily="34" charset="0"/>
                <a:ea typeface="Open Sans" panose="020B0606030504020204" pitchFamily="34" charset="0"/>
                <a:cs typeface="Open Sans" panose="020B0606030504020204" pitchFamily="34" charset="0"/>
              </a:rPr>
              <a:t>WTUC – A  green recovery and a just transition report - </a:t>
            </a:r>
            <a:r>
              <a:rPr lang="en-GB" sz="2200" dirty="0">
                <a:latin typeface="Open Sans" panose="020B0606030504020204" pitchFamily="34" charset="0"/>
                <a:ea typeface="Open Sans" panose="020B0606030504020204" pitchFamily="34" charset="0"/>
                <a:cs typeface="Open Sans" panose="020B0606030504020204" pitchFamily="34" charset="0"/>
                <a:hlinkClick r:id="rId4"/>
              </a:rPr>
              <a:t>https://www.tuc.org.uk/green</a:t>
            </a:r>
            <a:endParaRPr lang="en-GB" sz="2200" dirty="0">
              <a:latin typeface="Open Sans" panose="020B0606030504020204" pitchFamily="34" charset="0"/>
              <a:ea typeface="Open Sans" panose="020B0606030504020204" pitchFamily="34" charset="0"/>
              <a:cs typeface="Open Sans" panose="020B0606030504020204" pitchFamily="34" charset="0"/>
            </a:endParaRPr>
          </a:p>
          <a:p>
            <a:pPr marL="215900" lvl="1" indent="-215900"/>
            <a:r>
              <a:rPr lang="en-GB" sz="2200" dirty="0">
                <a:latin typeface="Open Sans" panose="020B0606030504020204" pitchFamily="34" charset="0"/>
                <a:ea typeface="Open Sans" panose="020B0606030504020204" pitchFamily="34" charset="0"/>
                <a:cs typeface="Open Sans" panose="020B0606030504020204" pitchFamily="34" charset="0"/>
              </a:rPr>
              <a:t>TUC – Cutting Carbon, Growing Skills Green Skills for a Just Transition - </a:t>
            </a:r>
            <a:r>
              <a:rPr lang="en-GB" sz="2200" dirty="0">
                <a:latin typeface="Open Sans" panose="020B0606030504020204" pitchFamily="34" charset="0"/>
                <a:ea typeface="Open Sans" panose="020B0606030504020204" pitchFamily="34" charset="0"/>
                <a:cs typeface="Open Sans" panose="020B0606030504020204" pitchFamily="34" charset="0"/>
                <a:hlinkClick r:id="rId5"/>
              </a:rPr>
              <a:t>https://www.unionlearn.org.uk/publications/cutting-carbon-growing-skills-green-skills-just-transition</a:t>
            </a:r>
            <a:endParaRPr lang="en-GB" sz="2200"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13" name="Title 12"/>
          <p:cNvSpPr>
            <a:spLocks noGrp="1"/>
          </p:cNvSpPr>
          <p:nvPr>
            <p:ph type="title"/>
          </p:nvPr>
        </p:nvSpPr>
        <p:spPr>
          <a:xfrm>
            <a:off x="644418" y="282576"/>
            <a:ext cx="7786800" cy="531811"/>
          </a:xfrm>
        </p:spPr>
        <p:txBody>
          <a:bodyPr/>
          <a:lstStyle/>
          <a:p>
            <a:r>
              <a:rPr lang="en-GB" dirty="0">
                <a:latin typeface="Rockwell"/>
                <a:cs typeface="Segoe UI"/>
              </a:rPr>
              <a:t>Just transition resources </a:t>
            </a:r>
          </a:p>
        </p:txBody>
      </p:sp>
    </p:spTree>
    <p:extLst>
      <p:ext uri="{BB962C8B-B14F-4D97-AF65-F5344CB8AC3E}">
        <p14:creationId xmlns:p14="http://schemas.microsoft.com/office/powerpoint/2010/main" val="3059432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21FBA6-8FC5-4590-9006-E7F94FA8C135}"/>
              </a:ext>
            </a:extLst>
          </p:cNvPr>
          <p:cNvPicPr>
            <a:picLocks noChangeAspect="1"/>
          </p:cNvPicPr>
          <p:nvPr/>
        </p:nvPicPr>
        <p:blipFill>
          <a:blip r:embed="rId3"/>
          <a:stretch>
            <a:fillRect/>
          </a:stretch>
        </p:blipFill>
        <p:spPr>
          <a:xfrm>
            <a:off x="1" y="-762"/>
            <a:ext cx="9144000" cy="5145024"/>
          </a:xfrm>
          <a:prstGeom prst="rect">
            <a:avLst/>
          </a:prstGeom>
        </p:spPr>
      </p:pic>
    </p:spTree>
    <p:extLst>
      <p:ext uri="{BB962C8B-B14F-4D97-AF65-F5344CB8AC3E}">
        <p14:creationId xmlns:p14="http://schemas.microsoft.com/office/powerpoint/2010/main" val="2178111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GB" dirty="0"/>
              <a:t>Green Reps and Negotiating for a Just Transition Training</a:t>
            </a:r>
            <a:endParaRPr lang="en-US" dirty="0">
              <a:solidFill>
                <a:schemeClr val="accent2"/>
              </a:solidFill>
              <a:latin typeface="Rockwell"/>
              <a:cs typeface="Segoe UI"/>
            </a:endParaRPr>
          </a:p>
        </p:txBody>
      </p:sp>
      <p:sp>
        <p:nvSpPr>
          <p:cNvPr id="2" name="Content Placeholder 1">
            <a:extLst>
              <a:ext uri="{FF2B5EF4-FFF2-40B4-BE49-F238E27FC236}">
                <a16:creationId xmlns:a16="http://schemas.microsoft.com/office/drawing/2014/main" id="{FF9C7867-B3FC-9747-83B1-C862C5718A55}"/>
              </a:ext>
            </a:extLst>
          </p:cNvPr>
          <p:cNvSpPr>
            <a:spLocks noGrp="1"/>
          </p:cNvSpPr>
          <p:nvPr>
            <p:ph sz="quarter" idx="11"/>
          </p:nvPr>
        </p:nvSpPr>
        <p:spPr>
          <a:xfrm>
            <a:off x="644419" y="1393094"/>
            <a:ext cx="7785746" cy="2727000"/>
          </a:xfrm>
        </p:spPr>
        <p:txBody>
          <a:bodyPr/>
          <a:lstStyle/>
          <a:p>
            <a:r>
              <a:rPr lang="en-US" sz="1800" dirty="0">
                <a:latin typeface="Open Sans" panose="020B0606030504020204" pitchFamily="34" charset="0"/>
                <a:ea typeface="Open Sans" panose="020B0606030504020204" pitchFamily="34" charset="0"/>
                <a:cs typeface="Open Sans" panose="020B0606030504020204" pitchFamily="34" charset="0"/>
              </a:rPr>
              <a:t>Spring Term:</a:t>
            </a:r>
          </a:p>
          <a:p>
            <a:pPr marL="285750" indent="-285750">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TUC Greening the Workplace - Green Reps Skills – 31</a:t>
            </a:r>
            <a:r>
              <a:rPr lang="en-US" sz="1800" baseline="30000" dirty="0">
                <a:latin typeface="Open Sans" panose="020B0606030504020204" pitchFamily="34" charset="0"/>
                <a:ea typeface="Open Sans" panose="020B0606030504020204" pitchFamily="34" charset="0"/>
                <a:cs typeface="Open Sans" panose="020B0606030504020204" pitchFamily="34" charset="0"/>
              </a:rPr>
              <a:t>st</a:t>
            </a:r>
            <a:r>
              <a:rPr lang="en-US" sz="1800" dirty="0">
                <a:latin typeface="Open Sans" panose="020B0606030504020204" pitchFamily="34" charset="0"/>
                <a:ea typeface="Open Sans" panose="020B0606030504020204" pitchFamily="34" charset="0"/>
                <a:cs typeface="Open Sans" panose="020B0606030504020204" pitchFamily="34" charset="0"/>
              </a:rPr>
              <a:t> Jan – 14</a:t>
            </a:r>
            <a:r>
              <a:rPr lang="en-US" sz="1800" baseline="30000" dirty="0">
                <a:latin typeface="Open Sans" panose="020B0606030504020204" pitchFamily="34" charset="0"/>
                <a:ea typeface="Open Sans" panose="020B0606030504020204" pitchFamily="34" charset="0"/>
                <a:cs typeface="Open Sans" panose="020B0606030504020204" pitchFamily="34" charset="0"/>
              </a:rPr>
              <a:t>th</a:t>
            </a:r>
            <a:r>
              <a:rPr lang="en-US" sz="1800" dirty="0">
                <a:latin typeface="Open Sans" panose="020B0606030504020204" pitchFamily="34" charset="0"/>
                <a:ea typeface="Open Sans" panose="020B0606030504020204" pitchFamily="34" charset="0"/>
                <a:cs typeface="Open Sans" panose="020B0606030504020204" pitchFamily="34" charset="0"/>
              </a:rPr>
              <a:t> Feb</a:t>
            </a:r>
          </a:p>
          <a:p>
            <a:pPr marL="285750" indent="-285750">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TUC Negotiating for a Just Transition – 7</a:t>
            </a:r>
            <a:r>
              <a:rPr lang="en-US" sz="1800" baseline="30000" dirty="0">
                <a:latin typeface="Open Sans" panose="020B0606030504020204" pitchFamily="34" charset="0"/>
                <a:ea typeface="Open Sans" panose="020B0606030504020204" pitchFamily="34" charset="0"/>
                <a:cs typeface="Open Sans" panose="020B0606030504020204" pitchFamily="34" charset="0"/>
              </a:rPr>
              <a:t>th</a:t>
            </a:r>
            <a:r>
              <a:rPr lang="en-US" sz="1800" dirty="0">
                <a:latin typeface="Open Sans" panose="020B0606030504020204" pitchFamily="34" charset="0"/>
                <a:ea typeface="Open Sans" panose="020B0606030504020204" pitchFamily="34" charset="0"/>
                <a:cs typeface="Open Sans" panose="020B0606030504020204" pitchFamily="34" charset="0"/>
              </a:rPr>
              <a:t> – 21</a:t>
            </a:r>
            <a:r>
              <a:rPr lang="en-US" sz="1800" baseline="30000" dirty="0">
                <a:latin typeface="Open Sans" panose="020B0606030504020204" pitchFamily="34" charset="0"/>
                <a:ea typeface="Open Sans" panose="020B0606030504020204" pitchFamily="34" charset="0"/>
                <a:cs typeface="Open Sans" panose="020B0606030504020204" pitchFamily="34" charset="0"/>
              </a:rPr>
              <a:t>st</a:t>
            </a:r>
            <a:r>
              <a:rPr lang="en-US" sz="1800" dirty="0">
                <a:latin typeface="Open Sans" panose="020B0606030504020204" pitchFamily="34" charset="0"/>
                <a:ea typeface="Open Sans" panose="020B0606030504020204" pitchFamily="34" charset="0"/>
                <a:cs typeface="Open Sans" panose="020B0606030504020204" pitchFamily="34" charset="0"/>
              </a:rPr>
              <a:t> March </a:t>
            </a:r>
          </a:p>
          <a:p>
            <a:r>
              <a:rPr lang="en-US" sz="1800" dirty="0">
                <a:latin typeface="Open Sans" panose="020B0606030504020204" pitchFamily="34" charset="0"/>
                <a:ea typeface="Open Sans" panose="020B0606030504020204" pitchFamily="34" charset="0"/>
                <a:cs typeface="Open Sans" panose="020B0606030504020204" pitchFamily="34" charset="0"/>
              </a:rPr>
              <a:t>Summer Term:</a:t>
            </a:r>
          </a:p>
          <a:p>
            <a:pPr marL="285750" indent="-285750">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TUC Greening the Workplace - Green Reps Skills – 09</a:t>
            </a:r>
            <a:r>
              <a:rPr lang="en-US" sz="1800" baseline="30000" dirty="0">
                <a:latin typeface="Open Sans" panose="020B0606030504020204" pitchFamily="34" charset="0"/>
                <a:ea typeface="Open Sans" panose="020B0606030504020204" pitchFamily="34" charset="0"/>
                <a:cs typeface="Open Sans" panose="020B0606030504020204" pitchFamily="34" charset="0"/>
              </a:rPr>
              <a:t>th </a:t>
            </a:r>
            <a:r>
              <a:rPr lang="en-US" sz="1800" dirty="0">
                <a:latin typeface="Open Sans" panose="020B0606030504020204" pitchFamily="34" charset="0"/>
                <a:ea typeface="Open Sans" panose="020B0606030504020204" pitchFamily="34" charset="0"/>
                <a:cs typeface="Open Sans" panose="020B0606030504020204" pitchFamily="34" charset="0"/>
              </a:rPr>
              <a:t>– 23</a:t>
            </a:r>
            <a:r>
              <a:rPr lang="en-US" sz="1800" baseline="30000" dirty="0">
                <a:latin typeface="Open Sans" panose="020B0606030504020204" pitchFamily="34" charset="0"/>
                <a:ea typeface="Open Sans" panose="020B0606030504020204" pitchFamily="34" charset="0"/>
                <a:cs typeface="Open Sans" panose="020B0606030504020204" pitchFamily="34" charset="0"/>
              </a:rPr>
              <a:t>rd</a:t>
            </a:r>
            <a:r>
              <a:rPr lang="en-US" sz="1800" dirty="0">
                <a:latin typeface="Open Sans" panose="020B0606030504020204" pitchFamily="34" charset="0"/>
                <a:ea typeface="Open Sans" panose="020B0606030504020204" pitchFamily="34" charset="0"/>
                <a:cs typeface="Open Sans" panose="020B0606030504020204" pitchFamily="34" charset="0"/>
              </a:rPr>
              <a:t> May</a:t>
            </a:r>
          </a:p>
          <a:p>
            <a:pPr marL="285750" indent="-285750">
              <a:buFont typeface="Arial" panose="020B0604020202020204" pitchFamily="34" charset="0"/>
              <a:buChar char="•"/>
            </a:pPr>
            <a:r>
              <a:rPr lang="en-US" sz="1800" dirty="0">
                <a:latin typeface="Open Sans" panose="020B0606030504020204" pitchFamily="34" charset="0"/>
                <a:ea typeface="Open Sans" panose="020B0606030504020204" pitchFamily="34" charset="0"/>
                <a:cs typeface="Open Sans" panose="020B0606030504020204" pitchFamily="34" charset="0"/>
              </a:rPr>
              <a:t>TUC Negotiating for a Just Transition 13</a:t>
            </a:r>
            <a:r>
              <a:rPr lang="en-US" sz="1800" baseline="30000" dirty="0">
                <a:latin typeface="Open Sans" panose="020B0606030504020204" pitchFamily="34" charset="0"/>
                <a:ea typeface="Open Sans" panose="020B0606030504020204" pitchFamily="34" charset="0"/>
                <a:cs typeface="Open Sans" panose="020B0606030504020204" pitchFamily="34" charset="0"/>
              </a:rPr>
              <a:t>th</a:t>
            </a:r>
            <a:r>
              <a:rPr lang="en-US" sz="1800" dirty="0">
                <a:latin typeface="Open Sans" panose="020B0606030504020204" pitchFamily="34" charset="0"/>
                <a:ea typeface="Open Sans" panose="020B0606030504020204" pitchFamily="34" charset="0"/>
                <a:cs typeface="Open Sans" panose="020B0606030504020204" pitchFamily="34" charset="0"/>
              </a:rPr>
              <a:t> – 27</a:t>
            </a:r>
            <a:r>
              <a:rPr lang="en-US" sz="1800" baseline="30000" dirty="0">
                <a:latin typeface="Open Sans" panose="020B0606030504020204" pitchFamily="34" charset="0"/>
                <a:ea typeface="Open Sans" panose="020B0606030504020204" pitchFamily="34" charset="0"/>
                <a:cs typeface="Open Sans" panose="020B0606030504020204" pitchFamily="34" charset="0"/>
              </a:rPr>
              <a:t>th</a:t>
            </a:r>
            <a:r>
              <a:rPr lang="en-US" sz="1800" dirty="0">
                <a:latin typeface="Open Sans" panose="020B0606030504020204" pitchFamily="34" charset="0"/>
                <a:ea typeface="Open Sans" panose="020B0606030504020204" pitchFamily="34" charset="0"/>
                <a:cs typeface="Open Sans" panose="020B0606030504020204" pitchFamily="34" charset="0"/>
              </a:rPr>
              <a:t> June</a:t>
            </a:r>
          </a:p>
        </p:txBody>
      </p:sp>
      <p:sp>
        <p:nvSpPr>
          <p:cNvPr id="4" name="AutoShape 2" descr="Facebook free icon">
            <a:extLst>
              <a:ext uri="{FF2B5EF4-FFF2-40B4-BE49-F238E27FC236}">
                <a16:creationId xmlns:a16="http://schemas.microsoft.com/office/drawing/2014/main" id="{AEC111EF-68E1-4DE6-B122-136335F470C2}"/>
              </a:ext>
            </a:extLst>
          </p:cNvPr>
          <p:cNvSpPr>
            <a:spLocks noChangeAspect="1" noChangeArrowheads="1"/>
          </p:cNvSpPr>
          <p:nvPr/>
        </p:nvSpPr>
        <p:spPr bwMode="auto">
          <a:xfrm>
            <a:off x="840259" y="2763280"/>
            <a:ext cx="553995" cy="5539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Content Placeholder 6">
            <a:extLst>
              <a:ext uri="{FF2B5EF4-FFF2-40B4-BE49-F238E27FC236}">
                <a16:creationId xmlns:a16="http://schemas.microsoft.com/office/drawing/2014/main" id="{190F2CD7-CB25-4DDB-9CDA-EA2EE3D1BB2E}"/>
              </a:ext>
            </a:extLst>
          </p:cNvPr>
          <p:cNvSpPr txBox="1">
            <a:spLocks/>
          </p:cNvSpPr>
          <p:nvPr/>
        </p:nvSpPr>
        <p:spPr>
          <a:xfrm>
            <a:off x="5058225" y="3549143"/>
            <a:ext cx="2790584" cy="461834"/>
          </a:xfrm>
          <a:prstGeom prst="rect">
            <a:avLst/>
          </a:prstGeom>
        </p:spPr>
        <p:txBody>
          <a:bodyPr lIns="0" tIns="0" rIns="0" bIns="0" anchor="t"/>
          <a:lstStyle>
            <a:lvl1pPr marL="0" indent="0" algn="l" defTabSz="268281" rtl="0" eaLnBrk="1" latinLnBrk="0" hangingPunct="1">
              <a:lnSpc>
                <a:spcPct val="100000"/>
              </a:lnSpc>
              <a:spcBef>
                <a:spcPts val="0"/>
              </a:spcBef>
              <a:spcAft>
                <a:spcPts val="1000"/>
              </a:spcAft>
              <a:buClr>
                <a:schemeClr val="accent2"/>
              </a:buClr>
              <a:buSzPct val="85000"/>
              <a:buFont typeface="Wingdings" pitchFamily="2" charset="2"/>
              <a:buNone/>
              <a:defRPr sz="1600" kern="1200" baseline="0">
                <a:solidFill>
                  <a:schemeClr val="tx1"/>
                </a:solidFill>
                <a:latin typeface="Segoe UI" panose="020B0502040204020203" pitchFamily="34" charset="0"/>
                <a:ea typeface="+mn-ea"/>
                <a:cs typeface="Segoe UI" panose="020B0502040204020203" pitchFamily="34" charset="0"/>
              </a:defRPr>
            </a:lvl1pPr>
            <a:lvl2pPr marL="215995" indent="-215995" algn="l" defTabSz="268281" rtl="0" eaLnBrk="1" latinLnBrk="0" hangingPunct="1">
              <a:lnSpc>
                <a:spcPct val="100000"/>
              </a:lnSpc>
              <a:spcBef>
                <a:spcPts val="0"/>
              </a:spcBef>
              <a:spcAft>
                <a:spcPts val="1000"/>
              </a:spcAft>
              <a:buClr>
                <a:schemeClr val="accent1"/>
              </a:buClr>
              <a:buSzPct val="100000"/>
              <a:buFont typeface="Arial" pitchFamily="34" charset="0"/>
              <a:buChar char="•"/>
              <a:defRPr sz="1600" b="0" kern="1200">
                <a:solidFill>
                  <a:schemeClr val="tx1"/>
                </a:solidFill>
                <a:latin typeface="Segoe UI" panose="020B0502040204020203" pitchFamily="34" charset="0"/>
                <a:ea typeface="+mn-ea"/>
                <a:cs typeface="Segoe UI" panose="020B0502040204020203" pitchFamily="34" charset="0"/>
              </a:defRPr>
            </a:lvl2pPr>
            <a:lvl3pPr marL="431990" indent="-215995" algn="l" defTabSz="268281" rtl="0" eaLnBrk="1" latinLnBrk="0" hangingPunct="1">
              <a:lnSpc>
                <a:spcPct val="100000"/>
              </a:lnSpc>
              <a:spcBef>
                <a:spcPts val="0"/>
              </a:spcBef>
              <a:spcAft>
                <a:spcPts val="1000"/>
              </a:spcAft>
              <a:buClr>
                <a:schemeClr val="tx1"/>
              </a:buClr>
              <a:buSzPct val="100000"/>
              <a:buFont typeface="Symbol" pitchFamily="18" charset="2"/>
              <a:buChar char="-"/>
              <a:defRPr sz="1600" b="0" kern="1200">
                <a:solidFill>
                  <a:schemeClr val="tx1"/>
                </a:solidFill>
                <a:latin typeface="Segoe UI" panose="020B0502040204020203" pitchFamily="34" charset="0"/>
                <a:ea typeface="+mn-ea"/>
                <a:cs typeface="Segoe UI" panose="020B0502040204020203" pitchFamily="34" charset="0"/>
              </a:defRPr>
            </a:lvl3pPr>
            <a:lvl4pPr marL="631809" indent="-177796" algn="l" defTabSz="268281" rtl="0" eaLnBrk="1" latinLnBrk="0" hangingPunct="1">
              <a:lnSpc>
                <a:spcPct val="100000"/>
              </a:lnSpc>
              <a:spcBef>
                <a:spcPts val="0"/>
              </a:spcBef>
              <a:spcAft>
                <a:spcPts val="800"/>
              </a:spcAft>
              <a:buClr>
                <a:schemeClr val="tx1"/>
              </a:buClr>
              <a:buSzPct val="75000"/>
              <a:buFont typeface="Wingdings" pitchFamily="2" charset="2"/>
              <a:buChar char=""/>
              <a:defRPr sz="1600" b="0" kern="1200" baseline="0">
                <a:solidFill>
                  <a:schemeClr val="tx1"/>
                </a:solidFill>
                <a:latin typeface="+mn-lt"/>
                <a:ea typeface="+mn-ea"/>
                <a:cs typeface="+mn-cs"/>
              </a:defRPr>
            </a:lvl4pPr>
            <a:lvl5pPr marL="811193" indent="-173034" algn="l" defTabSz="268281" rtl="0" eaLnBrk="1" latinLnBrk="0" hangingPunct="1">
              <a:lnSpc>
                <a:spcPct val="100000"/>
              </a:lnSpc>
              <a:spcBef>
                <a:spcPts val="0"/>
              </a:spcBef>
              <a:spcAft>
                <a:spcPts val="800"/>
              </a:spcAft>
              <a:buClr>
                <a:schemeClr val="tx1"/>
              </a:buClr>
              <a:buSzPct val="75000"/>
              <a:buFont typeface="Wingdings" pitchFamily="2" charset="2"/>
              <a:buChar char=""/>
              <a:defRPr sz="1400" kern="1200">
                <a:solidFill>
                  <a:schemeClr val="tx1"/>
                </a:solidFill>
                <a:latin typeface="+mn-lt"/>
                <a:ea typeface="+mn-ea"/>
                <a:cs typeface="+mn-cs"/>
              </a:defRPr>
            </a:lvl5pPr>
            <a:lvl6pPr marL="988988" indent="-177796" algn="l" defTabSz="268281" rtl="0" eaLnBrk="1" latinLnBrk="0" hangingPunct="1">
              <a:lnSpc>
                <a:spcPct val="100000"/>
              </a:lnSpc>
              <a:spcBef>
                <a:spcPts val="0"/>
              </a:spcBef>
              <a:spcAft>
                <a:spcPts val="800"/>
              </a:spcAft>
              <a:buClr>
                <a:schemeClr val="tx1"/>
              </a:buClr>
              <a:buSzPct val="75000"/>
              <a:buFont typeface="Wingdings" pitchFamily="2" charset="2"/>
              <a:buChar char=""/>
              <a:defRPr sz="12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688807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19750" y="2095500"/>
            <a:ext cx="3352800" cy="3048000"/>
          </a:xfrm>
        </p:spPr>
        <p:txBody>
          <a:bodyPr/>
          <a:lstStyle/>
          <a:p>
            <a:r>
              <a:rPr lang="en-GB" sz="2800" b="1" dirty="0">
                <a:latin typeface="Rockwell"/>
                <a:cs typeface="Segoe UI"/>
              </a:rPr>
              <a:t>A just, green transition = </a:t>
            </a:r>
          </a:p>
          <a:p>
            <a:r>
              <a:rPr lang="en-GB" sz="2800" b="1" dirty="0">
                <a:latin typeface="Rockwell"/>
                <a:cs typeface="Segoe UI"/>
              </a:rPr>
              <a:t>a greener and fairer future that protects jobs, our health and the planet</a:t>
            </a:r>
            <a:endParaRPr lang="en-US" sz="2800" b="1" dirty="0"/>
          </a:p>
        </p:txBody>
      </p:sp>
    </p:spTree>
    <p:extLst>
      <p:ext uri="{BB962C8B-B14F-4D97-AF65-F5344CB8AC3E}">
        <p14:creationId xmlns:p14="http://schemas.microsoft.com/office/powerpoint/2010/main" val="1680288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BABC73-A0F5-3C4A-9483-A27005C12578}"/>
              </a:ext>
            </a:extLst>
          </p:cNvPr>
          <p:cNvSpPr>
            <a:spLocks noGrp="1"/>
          </p:cNvSpPr>
          <p:nvPr>
            <p:ph type="title"/>
          </p:nvPr>
        </p:nvSpPr>
        <p:spPr>
          <a:xfrm>
            <a:off x="679127" y="122569"/>
            <a:ext cx="7785746" cy="389547"/>
          </a:xfrm>
        </p:spPr>
        <p:txBody>
          <a:bodyPr/>
          <a:lstStyle/>
          <a:p>
            <a:pPr algn="ctr"/>
            <a:r>
              <a:rPr lang="en-US" dirty="0"/>
              <a:t>What is Sustainable Development</a:t>
            </a:r>
          </a:p>
        </p:txBody>
      </p:sp>
      <p:sp>
        <p:nvSpPr>
          <p:cNvPr id="5" name="Donut 3">
            <a:extLst>
              <a:ext uri="{FF2B5EF4-FFF2-40B4-BE49-F238E27FC236}">
                <a16:creationId xmlns:a16="http://schemas.microsoft.com/office/drawing/2014/main" id="{4BD4C184-4EC7-864D-818F-8C7939E0C672}"/>
              </a:ext>
            </a:extLst>
          </p:cNvPr>
          <p:cNvSpPr/>
          <p:nvPr/>
        </p:nvSpPr>
        <p:spPr>
          <a:xfrm>
            <a:off x="1836446" y="598124"/>
            <a:ext cx="3701967" cy="3222454"/>
          </a:xfrm>
          <a:prstGeom prst="donut">
            <a:avLst>
              <a:gd name="adj" fmla="val 222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ln>
                <a:solidFill>
                  <a:srgbClr val="FF0000"/>
                </a:solidFill>
              </a:ln>
              <a:solidFill>
                <a:srgbClr val="C00000"/>
              </a:solidFill>
            </a:endParaRPr>
          </a:p>
        </p:txBody>
      </p:sp>
      <p:sp>
        <p:nvSpPr>
          <p:cNvPr id="6" name="TextBox 5">
            <a:extLst>
              <a:ext uri="{FF2B5EF4-FFF2-40B4-BE49-F238E27FC236}">
                <a16:creationId xmlns:a16="http://schemas.microsoft.com/office/drawing/2014/main" id="{540BF807-3CC6-0F4E-B2D4-E64CA12F0F9D}"/>
              </a:ext>
            </a:extLst>
          </p:cNvPr>
          <p:cNvSpPr txBox="1"/>
          <p:nvPr/>
        </p:nvSpPr>
        <p:spPr>
          <a:xfrm>
            <a:off x="2184470" y="1256031"/>
            <a:ext cx="1026114" cy="692497"/>
          </a:xfrm>
          <a:prstGeom prst="rect">
            <a:avLst/>
          </a:prstGeom>
          <a:noFill/>
        </p:spPr>
        <p:txBody>
          <a:bodyPr wrap="square" rtlCol="0">
            <a:spAutoFit/>
          </a:bodyPr>
          <a:lstStyle/>
          <a:p>
            <a:pPr algn="ctr"/>
            <a:r>
              <a:rPr lang="en-GB" sz="1950" dirty="0">
                <a:latin typeface="+mj-lt"/>
              </a:rPr>
              <a:t>Social</a:t>
            </a:r>
          </a:p>
          <a:p>
            <a:pPr algn="ctr"/>
            <a:r>
              <a:rPr lang="en-GB" sz="1950" dirty="0">
                <a:latin typeface="+mj-lt"/>
              </a:rPr>
              <a:t>Needs</a:t>
            </a:r>
          </a:p>
        </p:txBody>
      </p:sp>
      <p:sp>
        <p:nvSpPr>
          <p:cNvPr id="10" name="Donut 5">
            <a:extLst>
              <a:ext uri="{FF2B5EF4-FFF2-40B4-BE49-F238E27FC236}">
                <a16:creationId xmlns:a16="http://schemas.microsoft.com/office/drawing/2014/main" id="{FECAFC78-3B89-3E48-887D-6894126BE446}"/>
              </a:ext>
            </a:extLst>
          </p:cNvPr>
          <p:cNvSpPr/>
          <p:nvPr/>
        </p:nvSpPr>
        <p:spPr>
          <a:xfrm>
            <a:off x="3626582" y="625415"/>
            <a:ext cx="3636386" cy="3167872"/>
          </a:xfrm>
          <a:prstGeom prst="donut">
            <a:avLst>
              <a:gd name="adj" fmla="val 1935"/>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3" name="Content Placeholder 12">
            <a:extLst>
              <a:ext uri="{FF2B5EF4-FFF2-40B4-BE49-F238E27FC236}">
                <a16:creationId xmlns:a16="http://schemas.microsoft.com/office/drawing/2014/main" id="{4FC16C17-735F-7B4B-8419-E5F3A7834325}"/>
              </a:ext>
            </a:extLst>
          </p:cNvPr>
          <p:cNvSpPr txBox="1">
            <a:spLocks noGrp="1"/>
          </p:cNvSpPr>
          <p:nvPr>
            <p:ph sz="quarter" idx="11"/>
          </p:nvPr>
        </p:nvSpPr>
        <p:spPr>
          <a:xfrm>
            <a:off x="5671532" y="1408517"/>
            <a:ext cx="1290275" cy="600164"/>
          </a:xfrm>
          <a:prstGeom prst="rect">
            <a:avLst/>
          </a:prstGeom>
          <a:noFill/>
        </p:spPr>
        <p:txBody>
          <a:bodyPr wrap="square" rtlCol="0">
            <a:spAutoFit/>
          </a:bodyPr>
          <a:lstStyle/>
          <a:p>
            <a:pPr algn="ctr">
              <a:spcAft>
                <a:spcPts val="0"/>
              </a:spcAft>
            </a:pPr>
            <a:r>
              <a:rPr lang="en-GB" sz="1950" dirty="0">
                <a:latin typeface="+mj-lt"/>
              </a:rPr>
              <a:t>Economic</a:t>
            </a:r>
          </a:p>
          <a:p>
            <a:pPr algn="ctr">
              <a:spcAft>
                <a:spcPts val="0"/>
              </a:spcAft>
            </a:pPr>
            <a:r>
              <a:rPr lang="en-GB" sz="1950" dirty="0">
                <a:latin typeface="+mj-lt"/>
              </a:rPr>
              <a:t>Needs</a:t>
            </a:r>
          </a:p>
        </p:txBody>
      </p:sp>
      <p:sp>
        <p:nvSpPr>
          <p:cNvPr id="14" name="Donut 6">
            <a:extLst>
              <a:ext uri="{FF2B5EF4-FFF2-40B4-BE49-F238E27FC236}">
                <a16:creationId xmlns:a16="http://schemas.microsoft.com/office/drawing/2014/main" id="{269C0A3C-E7D8-0848-895C-C56FC5300D1B}"/>
              </a:ext>
            </a:extLst>
          </p:cNvPr>
          <p:cNvSpPr/>
          <p:nvPr/>
        </p:nvSpPr>
        <p:spPr>
          <a:xfrm>
            <a:off x="2836650" y="1684073"/>
            <a:ext cx="3470699" cy="3084502"/>
          </a:xfrm>
          <a:prstGeom prst="donut">
            <a:avLst>
              <a:gd name="adj" fmla="val 2221"/>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5" name="TextBox 14">
            <a:extLst>
              <a:ext uri="{FF2B5EF4-FFF2-40B4-BE49-F238E27FC236}">
                <a16:creationId xmlns:a16="http://schemas.microsoft.com/office/drawing/2014/main" id="{214DD740-3066-4847-A6B6-6ED2F6850D8F}"/>
              </a:ext>
            </a:extLst>
          </p:cNvPr>
          <p:cNvSpPr txBox="1"/>
          <p:nvPr/>
        </p:nvSpPr>
        <p:spPr>
          <a:xfrm>
            <a:off x="3674438" y="3746837"/>
            <a:ext cx="2052228" cy="738664"/>
          </a:xfrm>
          <a:prstGeom prst="rect">
            <a:avLst/>
          </a:prstGeom>
          <a:noFill/>
        </p:spPr>
        <p:txBody>
          <a:bodyPr wrap="square" rtlCol="0">
            <a:spAutoFit/>
          </a:bodyPr>
          <a:lstStyle/>
          <a:p>
            <a:pPr algn="ctr"/>
            <a:r>
              <a:rPr lang="en-GB" sz="2100" dirty="0">
                <a:latin typeface="+mj-lt"/>
              </a:rPr>
              <a:t>Environmental</a:t>
            </a:r>
          </a:p>
          <a:p>
            <a:pPr algn="ctr"/>
            <a:r>
              <a:rPr lang="en-GB" sz="2100" dirty="0">
                <a:latin typeface="+mj-lt"/>
              </a:rPr>
              <a:t>Needs</a:t>
            </a:r>
          </a:p>
        </p:txBody>
      </p:sp>
      <p:sp>
        <p:nvSpPr>
          <p:cNvPr id="16" name="TextBox 15">
            <a:extLst>
              <a:ext uri="{FF2B5EF4-FFF2-40B4-BE49-F238E27FC236}">
                <a16:creationId xmlns:a16="http://schemas.microsoft.com/office/drawing/2014/main" id="{E45BC998-8315-684E-AC07-5CFAD1F5A50E}"/>
              </a:ext>
            </a:extLst>
          </p:cNvPr>
          <p:cNvSpPr txBox="1"/>
          <p:nvPr/>
        </p:nvSpPr>
        <p:spPr>
          <a:xfrm>
            <a:off x="4300442" y="1231498"/>
            <a:ext cx="648072" cy="392415"/>
          </a:xfrm>
          <a:prstGeom prst="rect">
            <a:avLst/>
          </a:prstGeom>
          <a:noFill/>
        </p:spPr>
        <p:txBody>
          <a:bodyPr wrap="square" rtlCol="0">
            <a:spAutoFit/>
          </a:bodyPr>
          <a:lstStyle/>
          <a:p>
            <a:r>
              <a:rPr lang="en-GB" sz="1950" dirty="0">
                <a:latin typeface="+mj-lt"/>
              </a:rPr>
              <a:t>Fair</a:t>
            </a:r>
          </a:p>
        </p:txBody>
      </p:sp>
      <p:sp>
        <p:nvSpPr>
          <p:cNvPr id="17" name="TextBox 16">
            <a:extLst>
              <a:ext uri="{FF2B5EF4-FFF2-40B4-BE49-F238E27FC236}">
                <a16:creationId xmlns:a16="http://schemas.microsoft.com/office/drawing/2014/main" id="{6F050139-CEB9-254E-BBA5-6FCBB3C0D5AD}"/>
              </a:ext>
            </a:extLst>
          </p:cNvPr>
          <p:cNvSpPr txBox="1"/>
          <p:nvPr/>
        </p:nvSpPr>
        <p:spPr>
          <a:xfrm>
            <a:off x="5181108" y="3144569"/>
            <a:ext cx="972108" cy="392415"/>
          </a:xfrm>
          <a:prstGeom prst="rect">
            <a:avLst/>
          </a:prstGeom>
          <a:noFill/>
        </p:spPr>
        <p:txBody>
          <a:bodyPr wrap="square" rtlCol="0">
            <a:spAutoFit/>
          </a:bodyPr>
          <a:lstStyle/>
          <a:p>
            <a:r>
              <a:rPr lang="en-GB" sz="1950" dirty="0">
                <a:latin typeface="+mj-lt"/>
              </a:rPr>
              <a:t>Viable</a:t>
            </a:r>
          </a:p>
        </p:txBody>
      </p:sp>
      <p:sp>
        <p:nvSpPr>
          <p:cNvPr id="19" name="TextBox 18">
            <a:extLst>
              <a:ext uri="{FF2B5EF4-FFF2-40B4-BE49-F238E27FC236}">
                <a16:creationId xmlns:a16="http://schemas.microsoft.com/office/drawing/2014/main" id="{C16F6568-EE9C-E547-B20A-25120F80A9E3}"/>
              </a:ext>
            </a:extLst>
          </p:cNvPr>
          <p:cNvSpPr txBox="1"/>
          <p:nvPr/>
        </p:nvSpPr>
        <p:spPr>
          <a:xfrm>
            <a:off x="3008600" y="3203728"/>
            <a:ext cx="1150903" cy="400110"/>
          </a:xfrm>
          <a:prstGeom prst="rect">
            <a:avLst/>
          </a:prstGeom>
          <a:noFill/>
        </p:spPr>
        <p:txBody>
          <a:bodyPr wrap="square" rtlCol="0">
            <a:spAutoFit/>
          </a:bodyPr>
          <a:lstStyle/>
          <a:p>
            <a:r>
              <a:rPr lang="en-GB" sz="2000" dirty="0">
                <a:latin typeface="+mj-lt"/>
              </a:rPr>
              <a:t>Liveable</a:t>
            </a:r>
          </a:p>
        </p:txBody>
      </p:sp>
      <p:sp>
        <p:nvSpPr>
          <p:cNvPr id="20" name="TextBox 19">
            <a:extLst>
              <a:ext uri="{FF2B5EF4-FFF2-40B4-BE49-F238E27FC236}">
                <a16:creationId xmlns:a16="http://schemas.microsoft.com/office/drawing/2014/main" id="{247F0F00-F165-4247-891B-87C15373F1BA}"/>
              </a:ext>
            </a:extLst>
          </p:cNvPr>
          <p:cNvSpPr txBox="1"/>
          <p:nvPr/>
        </p:nvSpPr>
        <p:spPr>
          <a:xfrm>
            <a:off x="3617261" y="2087096"/>
            <a:ext cx="1855620" cy="692497"/>
          </a:xfrm>
          <a:prstGeom prst="rect">
            <a:avLst/>
          </a:prstGeom>
          <a:noFill/>
        </p:spPr>
        <p:txBody>
          <a:bodyPr wrap="square" rtlCol="0">
            <a:spAutoFit/>
          </a:bodyPr>
          <a:lstStyle/>
          <a:p>
            <a:pPr algn="ctr"/>
            <a:r>
              <a:rPr lang="en-GB" sz="1950" dirty="0">
                <a:latin typeface="+mj-lt"/>
              </a:rPr>
              <a:t>Sustainable</a:t>
            </a:r>
          </a:p>
          <a:p>
            <a:pPr algn="ctr"/>
            <a:r>
              <a:rPr lang="en-GB" sz="1950" dirty="0">
                <a:latin typeface="+mj-lt"/>
              </a:rPr>
              <a:t>Development</a:t>
            </a:r>
          </a:p>
        </p:txBody>
      </p:sp>
    </p:spTree>
    <p:extLst>
      <p:ext uri="{BB962C8B-B14F-4D97-AF65-F5344CB8AC3E}">
        <p14:creationId xmlns:p14="http://schemas.microsoft.com/office/powerpoint/2010/main" val="1447623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animBg="1"/>
      <p:bldP spid="13" grpId="0"/>
      <p:bldP spid="14" grpId="0" animBg="1"/>
      <p:bldP spid="15" grpId="0"/>
      <p:bldP spid="16" grpId="0"/>
      <p:bldP spid="17"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644419" y="710360"/>
            <a:ext cx="7466967" cy="3633039"/>
          </a:xfrm>
        </p:spPr>
        <p:txBody>
          <a:bodyPr lIns="0" tIns="0" rIns="0" bIns="0" anchor="t"/>
          <a:lstStyle/>
          <a:p>
            <a:pPr marL="215900" lvl="1" indent="-215900"/>
            <a:r>
              <a:rPr lang="en-US" sz="2200" b="0" i="0" dirty="0">
                <a:solidFill>
                  <a:srgbClr val="000000"/>
                </a:solidFill>
                <a:effectLst/>
                <a:latin typeface="Open Sans" panose="020B0606030504020204" pitchFamily="34" charset="0"/>
              </a:rPr>
              <a:t>No universally agreed definition of green jobs or skills</a:t>
            </a:r>
          </a:p>
          <a:p>
            <a:pPr marL="215900" lvl="1" indent="-215900"/>
            <a:r>
              <a:rPr lang="en-US" sz="2200" b="0" i="0" dirty="0">
                <a:solidFill>
                  <a:srgbClr val="000000"/>
                </a:solidFill>
                <a:effectLst/>
                <a:latin typeface="Open Sans" panose="020B0606030504020204" pitchFamily="34" charset="0"/>
              </a:rPr>
              <a:t>Not just ‘climate critical’ sectors – energy, transport, construction, but also in offices, shops and factories</a:t>
            </a:r>
          </a:p>
          <a:p>
            <a:pPr marL="215900" lvl="1" indent="-215900"/>
            <a:r>
              <a:rPr lang="en-US" sz="2200" dirty="0">
                <a:solidFill>
                  <a:srgbClr val="000000"/>
                </a:solidFill>
                <a:latin typeface="Open Sans" panose="020B0606030504020204" pitchFamily="34" charset="0"/>
              </a:rPr>
              <a:t>Every job/sector will require ‘green skills’ to some degree - </a:t>
            </a:r>
            <a:r>
              <a:rPr lang="en-US" sz="2200" b="0" i="0" dirty="0">
                <a:solidFill>
                  <a:srgbClr val="000000"/>
                </a:solidFill>
                <a:effectLst/>
                <a:latin typeface="Open Sans" panose="020B0606030504020204" pitchFamily="34" charset="0"/>
              </a:rPr>
              <a:t>‘Shades of Green’ </a:t>
            </a:r>
          </a:p>
          <a:p>
            <a:pPr marL="215900" lvl="1" indent="-215900"/>
            <a:r>
              <a:rPr lang="en-US" sz="2200" dirty="0" err="1">
                <a:solidFill>
                  <a:srgbClr val="000000"/>
                </a:solidFill>
                <a:latin typeface="Open Sans" panose="020B0606030504020204" pitchFamily="34" charset="0"/>
              </a:rPr>
              <a:t>Cedefop</a:t>
            </a:r>
            <a:r>
              <a:rPr lang="en-US" sz="2200" dirty="0">
                <a:solidFill>
                  <a:srgbClr val="000000"/>
                </a:solidFill>
                <a:latin typeface="Open Sans" panose="020B0606030504020204" pitchFamily="34" charset="0"/>
              </a:rPr>
              <a:t> defines green skills as </a:t>
            </a:r>
            <a:r>
              <a:rPr lang="en-US" sz="2200" b="1" dirty="0">
                <a:solidFill>
                  <a:srgbClr val="000000"/>
                </a:solidFill>
                <a:latin typeface="Open Sans" panose="020B0606030504020204" pitchFamily="34" charset="0"/>
              </a:rPr>
              <a:t>“the knowledge, abilities, values and attitudes needed to live in, develop and support a sustainable and resource-efficient society”</a:t>
            </a:r>
          </a:p>
          <a:p>
            <a:pPr marL="215995" lvl="2" indent="0">
              <a:buNone/>
            </a:pPr>
            <a:endParaRPr lang="en-US" b="0" i="0" dirty="0">
              <a:solidFill>
                <a:srgbClr val="000000"/>
              </a:solidFill>
              <a:effectLst/>
              <a:latin typeface="Open Sans" panose="020B0606030504020204" pitchFamily="34" charset="0"/>
            </a:endParaRPr>
          </a:p>
        </p:txBody>
      </p:sp>
      <p:sp>
        <p:nvSpPr>
          <p:cNvPr id="13" name="Title 12"/>
          <p:cNvSpPr>
            <a:spLocks noGrp="1"/>
          </p:cNvSpPr>
          <p:nvPr>
            <p:ph type="title"/>
          </p:nvPr>
        </p:nvSpPr>
        <p:spPr>
          <a:xfrm>
            <a:off x="644418" y="282576"/>
            <a:ext cx="7786800" cy="427784"/>
          </a:xfrm>
        </p:spPr>
        <p:txBody>
          <a:bodyPr/>
          <a:lstStyle/>
          <a:p>
            <a:r>
              <a:rPr lang="en-GB" dirty="0">
                <a:latin typeface="Rockwell"/>
                <a:cs typeface="Segoe UI"/>
              </a:rPr>
              <a:t>What are ‘green jobs’ and ‘green skills’?</a:t>
            </a:r>
          </a:p>
        </p:txBody>
      </p:sp>
    </p:spTree>
    <p:extLst>
      <p:ext uri="{BB962C8B-B14F-4D97-AF65-F5344CB8AC3E}">
        <p14:creationId xmlns:p14="http://schemas.microsoft.com/office/powerpoint/2010/main" val="3767056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E7EA3-E8E5-4FF1-BED6-4C8AD4352604}"/>
              </a:ext>
            </a:extLst>
          </p:cNvPr>
          <p:cNvSpPr>
            <a:spLocks noGrp="1"/>
          </p:cNvSpPr>
          <p:nvPr>
            <p:ph sz="quarter" idx="11"/>
          </p:nvPr>
        </p:nvSpPr>
        <p:spPr>
          <a:xfrm>
            <a:off x="644418" y="899286"/>
            <a:ext cx="7786799" cy="3275513"/>
          </a:xfrm>
        </p:spPr>
        <p:txBody>
          <a:bodyPr/>
          <a:lstStyle/>
          <a:p>
            <a:pPr marL="285750" indent="-14605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Every sector and employer will need a net zero plan - does this consider impact on jobs and skills?</a:t>
            </a:r>
          </a:p>
          <a:p>
            <a:pPr marL="285750" indent="-14605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Branch organisation – is there a green rep? Has joint working between the ULR and green / environmental rep been established?</a:t>
            </a:r>
          </a:p>
          <a:p>
            <a:pPr marL="285750" indent="-14605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Members awareness on the Climate Emergency and Just transition – consider carbon literacy training sessions</a:t>
            </a:r>
          </a:p>
          <a:p>
            <a:pPr marL="285750" indent="-285750">
              <a:buFont typeface="Arial" panose="020B0604020202020204" pitchFamily="34" charset="0"/>
              <a:buChar char="•"/>
            </a:pPr>
            <a:endParaRPr lang="en-GB" sz="2200" dirty="0"/>
          </a:p>
        </p:txBody>
      </p:sp>
      <p:sp>
        <p:nvSpPr>
          <p:cNvPr id="4" name="Title 3">
            <a:extLst>
              <a:ext uri="{FF2B5EF4-FFF2-40B4-BE49-F238E27FC236}">
                <a16:creationId xmlns:a16="http://schemas.microsoft.com/office/drawing/2014/main" id="{CA6375B4-5E4E-4C59-8508-3EC55B4D0119}"/>
              </a:ext>
            </a:extLst>
          </p:cNvPr>
          <p:cNvSpPr>
            <a:spLocks noGrp="1"/>
          </p:cNvSpPr>
          <p:nvPr>
            <p:ph type="title"/>
          </p:nvPr>
        </p:nvSpPr>
        <p:spPr>
          <a:xfrm>
            <a:off x="644418" y="411164"/>
            <a:ext cx="7786800" cy="404995"/>
          </a:xfrm>
        </p:spPr>
        <p:txBody>
          <a:bodyPr/>
          <a:lstStyle/>
          <a:p>
            <a:r>
              <a:rPr lang="en-GB" dirty="0"/>
              <a:t>Green skills and the ULR role</a:t>
            </a:r>
          </a:p>
        </p:txBody>
      </p:sp>
    </p:spTree>
    <p:extLst>
      <p:ext uri="{BB962C8B-B14F-4D97-AF65-F5344CB8AC3E}">
        <p14:creationId xmlns:p14="http://schemas.microsoft.com/office/powerpoint/2010/main" val="367857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7860A7-8786-1441-AD8E-603295D487E8}"/>
              </a:ext>
            </a:extLst>
          </p:cNvPr>
          <p:cNvSpPr>
            <a:spLocks noGrp="1"/>
          </p:cNvSpPr>
          <p:nvPr>
            <p:ph type="title"/>
          </p:nvPr>
        </p:nvSpPr>
        <p:spPr>
          <a:xfrm>
            <a:off x="644419" y="282576"/>
            <a:ext cx="7785746" cy="467701"/>
          </a:xfrm>
        </p:spPr>
        <p:txBody>
          <a:bodyPr/>
          <a:lstStyle/>
          <a:p>
            <a:r>
              <a:rPr lang="en-US" dirty="0"/>
              <a:t>What are Union Green / Environmental Reps</a:t>
            </a:r>
          </a:p>
        </p:txBody>
      </p:sp>
      <p:sp>
        <p:nvSpPr>
          <p:cNvPr id="6" name="Content Placeholder 5">
            <a:extLst>
              <a:ext uri="{FF2B5EF4-FFF2-40B4-BE49-F238E27FC236}">
                <a16:creationId xmlns:a16="http://schemas.microsoft.com/office/drawing/2014/main" id="{0FC40E97-C5B0-7640-9DB0-BDA7897B393F}"/>
              </a:ext>
            </a:extLst>
          </p:cNvPr>
          <p:cNvSpPr>
            <a:spLocks noGrp="1"/>
          </p:cNvSpPr>
          <p:nvPr>
            <p:ph sz="quarter" idx="11"/>
          </p:nvPr>
        </p:nvSpPr>
        <p:spPr>
          <a:xfrm>
            <a:off x="644419" y="828431"/>
            <a:ext cx="7785746" cy="3346368"/>
          </a:xfrm>
        </p:spPr>
        <p:txBody>
          <a:bodyPr/>
          <a:lstStyle/>
          <a:p>
            <a:pPr marL="342900" indent="-2032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Awareness raising and promoting green workplace practices </a:t>
            </a:r>
          </a:p>
          <a:p>
            <a:pPr marL="342900" indent="-2032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Liaising with other reps on a Just Transition that needs to be raised with management</a:t>
            </a:r>
          </a:p>
          <a:p>
            <a:pPr marL="342900" indent="-2032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Ensure that workplace environmental policies are fair, effective, properly understood and fit for purpose</a:t>
            </a:r>
          </a:p>
          <a:p>
            <a:pPr marL="342900" indent="-2032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Carry out workplace environmental audits</a:t>
            </a:r>
          </a:p>
          <a:p>
            <a:pPr marL="342900" indent="-203200">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Develop workplace environmental agreements</a:t>
            </a:r>
          </a:p>
          <a:p>
            <a:endParaRPr lang="en-US" sz="2200" dirty="0"/>
          </a:p>
        </p:txBody>
      </p:sp>
    </p:spTree>
    <p:extLst>
      <p:ext uri="{BB962C8B-B14F-4D97-AF65-F5344CB8AC3E}">
        <p14:creationId xmlns:p14="http://schemas.microsoft.com/office/powerpoint/2010/main" val="308724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FD8B58-A905-4C72-96F3-9FD83088F16B}"/>
              </a:ext>
            </a:extLst>
          </p:cNvPr>
          <p:cNvSpPr>
            <a:spLocks noGrp="1"/>
          </p:cNvSpPr>
          <p:nvPr>
            <p:ph sz="quarter" idx="11"/>
          </p:nvPr>
        </p:nvSpPr>
        <p:spPr>
          <a:xfrm>
            <a:off x="574080" y="1109784"/>
            <a:ext cx="8227732" cy="3299476"/>
          </a:xfrm>
        </p:spPr>
        <p:txBody>
          <a:bodyPr/>
          <a:lstStyle/>
          <a:p>
            <a:pPr marL="285750" indent="-28575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Has the impact of climate change on future employment and skills been discussed?</a:t>
            </a:r>
          </a:p>
          <a:p>
            <a:pPr marL="285750" indent="-28575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Has there been liaison with other unions to coordinate a response?</a:t>
            </a:r>
          </a:p>
          <a:p>
            <a:pPr marL="285750" indent="-28575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Is there a branch officer leading on climate change and green skills? Could be a green rep or ULR.</a:t>
            </a:r>
          </a:p>
          <a:p>
            <a:pPr marL="285750" indent="-28575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Have any potential H&amp;S and equality impacts been considered?</a:t>
            </a:r>
          </a:p>
        </p:txBody>
      </p:sp>
      <p:sp>
        <p:nvSpPr>
          <p:cNvPr id="4" name="Title 3">
            <a:extLst>
              <a:ext uri="{FF2B5EF4-FFF2-40B4-BE49-F238E27FC236}">
                <a16:creationId xmlns:a16="http://schemas.microsoft.com/office/drawing/2014/main" id="{67CB636D-2ED2-4A97-ACD5-295BC544916F}"/>
              </a:ext>
            </a:extLst>
          </p:cNvPr>
          <p:cNvSpPr>
            <a:spLocks noGrp="1"/>
          </p:cNvSpPr>
          <p:nvPr>
            <p:ph type="title"/>
          </p:nvPr>
        </p:nvSpPr>
        <p:spPr>
          <a:xfrm>
            <a:off x="574080" y="273538"/>
            <a:ext cx="7786800" cy="717998"/>
          </a:xfrm>
        </p:spPr>
        <p:txBody>
          <a:bodyPr/>
          <a:lstStyle/>
          <a:p>
            <a:r>
              <a:rPr lang="en-GB" dirty="0"/>
              <a:t>Developing a green skills strategy – ULR checklist: Step 1 - Branch organisation.</a:t>
            </a:r>
          </a:p>
        </p:txBody>
      </p:sp>
    </p:spTree>
    <p:extLst>
      <p:ext uri="{BB962C8B-B14F-4D97-AF65-F5344CB8AC3E}">
        <p14:creationId xmlns:p14="http://schemas.microsoft.com/office/powerpoint/2010/main" val="3874053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FD1BE3-7CEE-7C48-B037-8006B5FCFA42}"/>
              </a:ext>
            </a:extLst>
          </p:cNvPr>
          <p:cNvSpPr>
            <a:spLocks noGrp="1"/>
          </p:cNvSpPr>
          <p:nvPr>
            <p:ph type="title"/>
          </p:nvPr>
        </p:nvSpPr>
        <p:spPr/>
        <p:txBody>
          <a:bodyPr/>
          <a:lstStyle/>
          <a:p>
            <a:r>
              <a:rPr lang="en-GB" dirty="0"/>
              <a:t>Developing a green skills strategy – ULR checklist: Step 2 – Skills and awareness audit.</a:t>
            </a:r>
            <a:endParaRPr lang="en-US" dirty="0"/>
          </a:p>
        </p:txBody>
      </p:sp>
      <p:sp>
        <p:nvSpPr>
          <p:cNvPr id="6" name="Content Placeholder 5">
            <a:extLst>
              <a:ext uri="{FF2B5EF4-FFF2-40B4-BE49-F238E27FC236}">
                <a16:creationId xmlns:a16="http://schemas.microsoft.com/office/drawing/2014/main" id="{1B5277B1-2140-9C4A-9BCE-8D7AA3F3DB92}"/>
              </a:ext>
            </a:extLst>
          </p:cNvPr>
          <p:cNvSpPr>
            <a:spLocks noGrp="1"/>
          </p:cNvSpPr>
          <p:nvPr>
            <p:ph sz="quarter" idx="11"/>
          </p:nvPr>
        </p:nvSpPr>
        <p:spPr/>
        <p:txBody>
          <a:bodyPr/>
          <a:lstStyle/>
          <a:p>
            <a:pPr marL="285750" indent="-28575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Discuss with other reps their knowledge and awareness of the Climate Emergency and Just Transition</a:t>
            </a:r>
          </a:p>
          <a:p>
            <a:pPr marL="285750" indent="-28575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Conduct a survey to obtain members awareness and skills they require for a Just Transition </a:t>
            </a:r>
          </a:p>
          <a:p>
            <a:pPr marL="285750" indent="-285750">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Generate data that could be used in discussions with management.</a:t>
            </a:r>
          </a:p>
          <a:p>
            <a:endParaRPr lang="en-US" dirty="0"/>
          </a:p>
        </p:txBody>
      </p:sp>
    </p:spTree>
    <p:extLst>
      <p:ext uri="{BB962C8B-B14F-4D97-AF65-F5344CB8AC3E}">
        <p14:creationId xmlns:p14="http://schemas.microsoft.com/office/powerpoint/2010/main" val="2574340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03420C-8AD9-4D33-9D01-B2BAB1A2660A}"/>
              </a:ext>
            </a:extLst>
          </p:cNvPr>
          <p:cNvSpPr>
            <a:spLocks noGrp="1"/>
          </p:cNvSpPr>
          <p:nvPr>
            <p:ph sz="quarter" idx="11"/>
          </p:nvPr>
        </p:nvSpPr>
        <p:spPr>
          <a:xfrm>
            <a:off x="644418" y="1082692"/>
            <a:ext cx="7786799" cy="3092107"/>
          </a:xfrm>
        </p:spPr>
        <p:txBody>
          <a:bodyPr/>
          <a:lstStyle/>
          <a:p>
            <a:r>
              <a:rPr lang="en-GB" sz="2000" dirty="0">
                <a:latin typeface="Open Sans" panose="020B0606030504020204" pitchFamily="34" charset="0"/>
                <a:ea typeface="Open Sans" panose="020B0606030504020204" pitchFamily="34" charset="0"/>
                <a:cs typeface="Open Sans" panose="020B0606030504020204" pitchFamily="34" charset="0"/>
              </a:rPr>
              <a:t>Have green job creation and skills mapping been discussed with the employer? </a:t>
            </a:r>
          </a:p>
          <a:p>
            <a:pPr marL="285750" indent="-285750">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What are the main risks and opportunities for current staffing arrangements as a result of climate change policies?</a:t>
            </a:r>
          </a:p>
          <a:p>
            <a:pPr marL="285750" indent="-285750">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What general training arrangements need to be prioritised to minimise the risks and maximise the opportunities?</a:t>
            </a:r>
          </a:p>
          <a:p>
            <a:pPr marL="285750" indent="-285750">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How will the ULR/green rep develop green jobs and skills as a collective bargaining issue with management?</a:t>
            </a:r>
          </a:p>
          <a:p>
            <a:endParaRPr lang="en-GB" dirty="0"/>
          </a:p>
        </p:txBody>
      </p:sp>
      <p:sp>
        <p:nvSpPr>
          <p:cNvPr id="4" name="Title 3">
            <a:extLst>
              <a:ext uri="{FF2B5EF4-FFF2-40B4-BE49-F238E27FC236}">
                <a16:creationId xmlns:a16="http://schemas.microsoft.com/office/drawing/2014/main" id="{D7A6CF34-E27E-4FBC-A6D0-F6011D39135A}"/>
              </a:ext>
            </a:extLst>
          </p:cNvPr>
          <p:cNvSpPr>
            <a:spLocks noGrp="1"/>
          </p:cNvSpPr>
          <p:nvPr>
            <p:ph type="title"/>
          </p:nvPr>
        </p:nvSpPr>
        <p:spPr>
          <a:xfrm>
            <a:off x="644418" y="70338"/>
            <a:ext cx="7786800" cy="1012354"/>
          </a:xfrm>
        </p:spPr>
        <p:txBody>
          <a:bodyPr/>
          <a:lstStyle/>
          <a:p>
            <a:r>
              <a:rPr lang="en-GB" dirty="0"/>
              <a:t>Developing a green skills strategy – ULR checklist: Step 3 – Preparing a strategy/claim</a:t>
            </a:r>
          </a:p>
        </p:txBody>
      </p:sp>
    </p:spTree>
    <p:extLst>
      <p:ext uri="{BB962C8B-B14F-4D97-AF65-F5344CB8AC3E}">
        <p14:creationId xmlns:p14="http://schemas.microsoft.com/office/powerpoint/2010/main" val="2283645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TUC layouts">
  <a:themeElements>
    <a:clrScheme name="Custom 21">
      <a:dk1>
        <a:srgbClr val="1D1D1D"/>
      </a:dk1>
      <a:lt1>
        <a:srgbClr val="FFFFFF"/>
      </a:lt1>
      <a:dk2>
        <a:srgbClr val="999999"/>
      </a:dk2>
      <a:lt2>
        <a:srgbClr val="CCCCCC"/>
      </a:lt2>
      <a:accent1>
        <a:srgbClr val="800D30"/>
      </a:accent1>
      <a:accent2>
        <a:srgbClr val="DC004E"/>
      </a:accent2>
      <a:accent3>
        <a:srgbClr val="D8BF22"/>
      </a:accent3>
      <a:accent4>
        <a:srgbClr val="867B49"/>
      </a:accent4>
      <a:accent5>
        <a:srgbClr val="8F2F68"/>
      </a:accent5>
      <a:accent6>
        <a:srgbClr val="63184B"/>
      </a:accent6>
      <a:hlink>
        <a:srgbClr val="1D1D1D"/>
      </a:hlink>
      <a:folHlink>
        <a:srgbClr val="1D1D1D"/>
      </a:folHlink>
    </a:clrScheme>
    <a:fontScheme name="TUC table">
      <a:majorFont>
        <a:latin typeface="Segoe UI Semibold"/>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77800" indent="-177800">
          <a:lnSpc>
            <a:spcPct val="113000"/>
          </a:lnSpc>
          <a:spcAft>
            <a:spcPts val="60"/>
          </a:spcAft>
          <a:buFont typeface="Wingdings"/>
          <a:buChar char="n"/>
          <a:defRPr sz="1600" dirty="0" smtClean="0"/>
        </a:defPPr>
      </a:lstStyle>
    </a:txDef>
  </a:objectDefaults>
  <a:extraClrSchemeLst/>
  <a:extLst>
    <a:ext uri="{05A4C25C-085E-4340-85A3-A5531E510DB2}">
      <thm15:themeFamily xmlns:thm15="http://schemas.microsoft.com/office/thememl/2012/main" name="TUC 2017 PowerPoint Template 16x9 - Crimson - Wales.pptx" id="{B5D1768A-CE91-43E6-8F4C-6DB313FEEC60}" vid="{143DE0E7-D1D4-43C5-935F-46990DEE2D37}"/>
    </a:ext>
  </a:extLst>
</a:theme>
</file>

<file path=ppt/theme/theme2.xml><?xml version="1.0" encoding="utf-8"?>
<a:theme xmlns:a="http://schemas.openxmlformats.org/drawingml/2006/main" name="Office Theme">
  <a:themeElements>
    <a:clrScheme name="TUC Final PPT Template">
      <a:dk1>
        <a:srgbClr val="1D1D1D"/>
      </a:dk1>
      <a:lt1>
        <a:srgbClr val="FFFFFF"/>
      </a:lt1>
      <a:dk2>
        <a:srgbClr val="999999"/>
      </a:dk2>
      <a:lt2>
        <a:srgbClr val="CCCCCC"/>
      </a:lt2>
      <a:accent1>
        <a:srgbClr val="B3282D"/>
      </a:accent1>
      <a:accent2>
        <a:srgbClr val="CB686D"/>
      </a:accent2>
      <a:accent3>
        <a:srgbClr val="94569E"/>
      </a:accent3>
      <a:accent4>
        <a:srgbClr val="0076A9"/>
      </a:accent4>
      <a:accent5>
        <a:srgbClr val="C3C31E"/>
      </a:accent5>
      <a:accent6>
        <a:srgbClr val="DE8703"/>
      </a:accent6>
      <a:hlink>
        <a:srgbClr val="1D1D1D"/>
      </a:hlink>
      <a:folHlink>
        <a:srgbClr val="1D1D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UC Final PPT Template">
      <a:dk1>
        <a:srgbClr val="1D1D1D"/>
      </a:dk1>
      <a:lt1>
        <a:srgbClr val="FFFFFF"/>
      </a:lt1>
      <a:dk2>
        <a:srgbClr val="999999"/>
      </a:dk2>
      <a:lt2>
        <a:srgbClr val="CCCCCC"/>
      </a:lt2>
      <a:accent1>
        <a:srgbClr val="B3282D"/>
      </a:accent1>
      <a:accent2>
        <a:srgbClr val="CB686D"/>
      </a:accent2>
      <a:accent3>
        <a:srgbClr val="94569E"/>
      </a:accent3>
      <a:accent4>
        <a:srgbClr val="0076A9"/>
      </a:accent4>
      <a:accent5>
        <a:srgbClr val="C3C31E"/>
      </a:accent5>
      <a:accent6>
        <a:srgbClr val="DE8703"/>
      </a:accent6>
      <a:hlink>
        <a:srgbClr val="1D1D1D"/>
      </a:hlink>
      <a:folHlink>
        <a:srgbClr val="1D1D1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f802a7d-eb81-46c1-8638-cdfe5eabc042">
      <UserInfo>
        <DisplayName>Rob Sanders</DisplayName>
        <AccountId>32</AccountId>
        <AccountType/>
      </UserInfo>
      <UserInfo>
        <DisplayName>Gavin Pearce</DisplayName>
        <AccountId>29</AccountId>
        <AccountType/>
      </UserInfo>
      <UserInfo>
        <DisplayName>Jo Rees</DisplayName>
        <AccountId>80</AccountId>
        <AccountType/>
      </UserInfo>
      <UserInfo>
        <DisplayName>Flick Stock</DisplayName>
        <AccountId>44</AccountId>
        <AccountType/>
      </UserInfo>
      <UserInfo>
        <DisplayName>Angharad Halpin</DisplayName>
        <AccountId>88</AccountId>
        <AccountType/>
      </UserInfo>
      <UserInfo>
        <DisplayName>Deri Bevan</DisplayName>
        <AccountId>107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64F711A2591B409CCB8AD766FCA681" ma:contentTypeVersion="13" ma:contentTypeDescription="Create a new document." ma:contentTypeScope="" ma:versionID="23e9aba201fe9b0c5004ff909c80cf07">
  <xsd:schema xmlns:xsd="http://www.w3.org/2001/XMLSchema" xmlns:xs="http://www.w3.org/2001/XMLSchema" xmlns:p="http://schemas.microsoft.com/office/2006/metadata/properties" xmlns:ns2="20887896-0ec7-448e-b69e-7ab1c764bfd9" xmlns:ns3="9f802a7d-eb81-46c1-8638-cdfe5eabc042" targetNamespace="http://schemas.microsoft.com/office/2006/metadata/properties" ma:root="true" ma:fieldsID="0af6330db0712ee7f49e3f17ab9ac44c" ns2:_="" ns3:_="">
    <xsd:import namespace="20887896-0ec7-448e-b69e-7ab1c764bfd9"/>
    <xsd:import namespace="9f802a7d-eb81-46c1-8638-cdfe5eabc0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887896-0ec7-448e-b69e-7ab1c764bf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802a7d-eb81-46c1-8638-cdfe5eabc04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B49A32-E330-4BC6-8C93-6EA71758EA4B}">
  <ds:schemaRefs>
    <ds:schemaRef ds:uri="http://schemas.microsoft.com/sharepoint/v3/contenttype/forms"/>
  </ds:schemaRefs>
</ds:datastoreItem>
</file>

<file path=customXml/itemProps2.xml><?xml version="1.0" encoding="utf-8"?>
<ds:datastoreItem xmlns:ds="http://schemas.openxmlformats.org/officeDocument/2006/customXml" ds:itemID="{F83752FB-EF79-479F-93E6-88BFADB0BAC6}">
  <ds:schemaRefs>
    <ds:schemaRef ds:uri="9f802a7d-eb81-46c1-8638-cdfe5eabc042"/>
    <ds:schemaRef ds:uri="http://purl.org/dc/elements/1.1/"/>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20887896-0ec7-448e-b69e-7ab1c764bfd9"/>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9F014E6-70A1-4B0B-B264-A4901E0945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887896-0ec7-448e-b69e-7ab1c764bfd9"/>
    <ds:schemaRef ds:uri="9f802a7d-eb81-46c1-8638-cdfe5eabc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TUC 2017 PowerPoint Template 16x9 - Crimson - Wales</Template>
  <TotalTime>0</TotalTime>
  <Words>2395</Words>
  <Application>Microsoft Office PowerPoint</Application>
  <PresentationFormat>On-screen Show (16:9)</PresentationFormat>
  <Paragraphs>177</Paragraphs>
  <Slides>13</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Wingdings</vt:lpstr>
      <vt:lpstr>Segoe UI</vt:lpstr>
      <vt:lpstr>Calibri</vt:lpstr>
      <vt:lpstr>Rockwell</vt:lpstr>
      <vt:lpstr>Segoe UI Semibold</vt:lpstr>
      <vt:lpstr>Segoe UI Light</vt:lpstr>
      <vt:lpstr>Open Sans</vt:lpstr>
      <vt:lpstr>Symbol</vt:lpstr>
      <vt:lpstr>Arial</vt:lpstr>
      <vt:lpstr>Futura Medium</vt:lpstr>
      <vt:lpstr>TUC layouts</vt:lpstr>
      <vt:lpstr>Green skills and the ULR role</vt:lpstr>
      <vt:lpstr>PowerPoint Presentation</vt:lpstr>
      <vt:lpstr>What is Sustainable Development</vt:lpstr>
      <vt:lpstr>What are ‘green jobs’ and ‘green skills’?</vt:lpstr>
      <vt:lpstr>Green skills and the ULR role</vt:lpstr>
      <vt:lpstr>What are Union Green / Environmental Reps</vt:lpstr>
      <vt:lpstr>Developing a green skills strategy – ULR checklist: Step 1 - Branch organisation.</vt:lpstr>
      <vt:lpstr>Developing a green skills strategy – ULR checklist: Step 2 – Skills and awareness audit.</vt:lpstr>
      <vt:lpstr>Developing a green skills strategy – ULR checklist: Step 3 – Preparing a strategy/claim</vt:lpstr>
      <vt:lpstr>Welsh Government policy and legislative framework</vt:lpstr>
      <vt:lpstr>Just transition resources </vt:lpstr>
      <vt:lpstr>PowerPoint Presentation</vt:lpstr>
      <vt:lpstr>Green Reps and Negotiating for a Just Transition Training</vt:lpstr>
    </vt:vector>
  </TitlesOfParts>
  <Manager>Rob Saunders</Manager>
  <Company>TUC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dc:title>
  <dc:creator>Ffion Dean</dc:creator>
  <cp:lastModifiedBy>Angharad Halpin</cp:lastModifiedBy>
  <cp:revision>8</cp:revision>
  <dcterms:created xsi:type="dcterms:W3CDTF">2019-09-09T12:59:03Z</dcterms:created>
  <dcterms:modified xsi:type="dcterms:W3CDTF">2021-11-15T09:59:45Z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Widescreen</vt:lpwstr>
  </property>
  <property fmtid="{D5CDD505-2E9C-101B-9397-08002B2CF9AE}" pid="3" name="WizKit Template Version">
    <vt:i4>4</vt:i4>
  </property>
  <property fmtid="{D5CDD505-2E9C-101B-9397-08002B2CF9AE}" pid="4" name="ContentTypeId">
    <vt:lpwstr>0x0101000D64F711A2591B409CCB8AD766FCA681</vt:lpwstr>
  </property>
</Properties>
</file>