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77" r:id="rId5"/>
    <p:sldId id="376" r:id="rId6"/>
    <p:sldId id="435" r:id="rId7"/>
    <p:sldId id="358" r:id="rId8"/>
    <p:sldId id="428" r:id="rId9"/>
    <p:sldId id="434" r:id="rId10"/>
    <p:sldId id="430" r:id="rId11"/>
    <p:sldId id="431" r:id="rId12"/>
    <p:sldId id="429" r:id="rId13"/>
    <p:sldId id="433" r:id="rId14"/>
    <p:sldId id="437" r:id="rId15"/>
    <p:sldId id="432" r:id="rId16"/>
    <p:sldId id="395" r:id="rId17"/>
    <p:sldId id="396" r:id="rId18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utura Medium" panose="00000800000000000000"/>
      <p:regular r:id="rId25"/>
      <p:bold r:id="rId26"/>
      <p:italic r:id="rId27"/>
      <p:boldItalic r:id="rId28"/>
    </p:embeddedFont>
    <p:embeddedFont>
      <p:font typeface="Rockwell" panose="02060603020205020403" pitchFamily="18" charset="0"/>
      <p:regular r:id="rId29"/>
      <p:bold r:id="rId30"/>
      <p:italic r:id="rId31"/>
      <p:boldItalic r:id="rId32"/>
    </p:embeddedFont>
    <p:embeddedFont>
      <p:font typeface="Segoe UI" panose="020B0502040204020203" pitchFamily="34" charset="0"/>
      <p:regular r:id="rId33"/>
      <p:bold r:id="rId34"/>
      <p:italic r:id="rId35"/>
      <p:boldItalic r:id="rId36"/>
    </p:embeddedFont>
    <p:embeddedFont>
      <p:font typeface="Segoe UI Light" panose="020B0502040204020203" pitchFamily="34" charset="0"/>
      <p:regular r:id="rId37"/>
      <p:italic r:id="rId38"/>
    </p:embeddedFont>
    <p:embeddedFont>
      <p:font typeface="Segoe UI Semibold" panose="020B0702040204020203" pitchFamily="34" charset="0"/>
      <p:bold r:id="rId39"/>
      <p:boldItalic r:id="rId40"/>
    </p:embeddedFont>
  </p:embeddedFontLst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orient="horz" pos="2777" userDrawn="1">
          <p15:clr>
            <a:srgbClr val="A4A3A4"/>
          </p15:clr>
        </p15:guide>
        <p15:guide id="3" orient="horz" pos="1614" userDrawn="1">
          <p15:clr>
            <a:srgbClr val="A4A3A4"/>
          </p15:clr>
        </p15:guide>
        <p15:guide id="4" orient="horz" pos="186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178" userDrawn="1">
          <p15:clr>
            <a:srgbClr val="A4A3A4"/>
          </p15:clr>
        </p15:guide>
        <p15:guide id="7" pos="612" userDrawn="1">
          <p15:clr>
            <a:srgbClr val="A4A3A4"/>
          </p15:clr>
        </p15:guide>
        <p15:guide id="8" pos="5258" userDrawn="1">
          <p15:clr>
            <a:srgbClr val="A4A3A4"/>
          </p15:clr>
        </p15:guide>
        <p15:guide id="9" pos="2948" userDrawn="1">
          <p15:clr>
            <a:srgbClr val="A4A3A4"/>
          </p15:clr>
        </p15:guide>
        <p15:guide id="10" pos="410" userDrawn="1">
          <p15:clr>
            <a:srgbClr val="A4A3A4"/>
          </p15:clr>
        </p15:guide>
        <p15:guide id="11" pos="27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52">
          <p15:clr>
            <a:srgbClr val="A4A3A4"/>
          </p15:clr>
        </p15:guide>
        <p15:guide id="2" orient="horz" pos="5732">
          <p15:clr>
            <a:srgbClr val="A4A3A4"/>
          </p15:clr>
        </p15:guide>
        <p15:guide id="3" orient="horz" pos="2598">
          <p15:clr>
            <a:srgbClr val="A4A3A4"/>
          </p15:clr>
        </p15:guide>
        <p15:guide id="4" orient="horz" pos="823">
          <p15:clr>
            <a:srgbClr val="A4A3A4"/>
          </p15:clr>
        </p15:guide>
        <p15:guide id="5" pos="311">
          <p15:clr>
            <a:srgbClr val="A4A3A4"/>
          </p15:clr>
        </p15:guide>
        <p15:guide id="6" pos="399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vin Pearce" initials="GP" lastIdx="4" clrIdx="0">
    <p:extLst>
      <p:ext uri="{19B8F6BF-5375-455C-9EA6-DF929625EA0E}">
        <p15:presenceInfo xmlns:p15="http://schemas.microsoft.com/office/powerpoint/2012/main" userId="S::GPearce@TUC.ORG.UK::69c78cf5-344f-485c-b0a0-dc222653f93a" providerId="AD"/>
      </p:ext>
    </p:extLst>
  </p:cmAuthor>
  <p:cmAuthor id="2" name="Ffion Dean" initials="FD" lastIdx="5" clrIdx="1">
    <p:extLst>
      <p:ext uri="{19B8F6BF-5375-455C-9EA6-DF929625EA0E}">
        <p15:presenceInfo xmlns:p15="http://schemas.microsoft.com/office/powerpoint/2012/main" userId="S::fdean@tuc.org.uk::9cb30733-7355-4c90-8c82-497e944c41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9DB"/>
    <a:srgbClr val="99CDB7"/>
    <a:srgbClr val="66B492"/>
    <a:srgbClr val="339B6E"/>
    <a:srgbClr val="DFD1DE"/>
    <a:srgbClr val="C0A2BD"/>
    <a:srgbClr val="A0749B"/>
    <a:srgbClr val="81457A"/>
    <a:srgbClr val="CCD7E6"/>
    <a:srgbClr val="99A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640"/>
        <p:guide orient="horz" pos="2777"/>
        <p:guide orient="horz" pos="1614"/>
        <p:guide orient="horz" pos="1860"/>
        <p:guide orient="horz" pos="912"/>
        <p:guide orient="horz" pos="178"/>
        <p:guide pos="612"/>
        <p:guide pos="5258"/>
        <p:guide pos="2948"/>
        <p:guide pos="410"/>
        <p:guide pos="27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752"/>
        <p:guide orient="horz" pos="5732"/>
        <p:guide orient="horz" pos="2598"/>
        <p:guide orient="horz" pos="823"/>
        <p:guide pos="311"/>
        <p:guide pos="399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88C09-A274-4C07-9395-CBE67C0DE912}" type="datetimeFigureOut">
              <a:rPr lang="en-GB" sz="1000" smtClean="0">
                <a:latin typeface="Arial" pitchFamily="34" charset="0"/>
                <a:cs typeface="Arial" pitchFamily="34" charset="0"/>
              </a:rPr>
              <a:pPr/>
              <a:t>18/11/2021</a:t>
            </a:fld>
            <a:endParaRPr lang="en-GB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005D9-1AAC-4E6D-B9B3-BB8CB4FD9D30}" type="slidenum">
              <a:rPr lang="en-GB" sz="10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1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8910CE4-810D-4C84-B7AD-48C304FEA169}" type="datetimeFigureOut">
              <a:rPr lang="en-GB" smtClean="0"/>
              <a:pPr/>
              <a:t>18/11/2021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8950" y="1306513"/>
            <a:ext cx="5842000" cy="328612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93714" y="4763385"/>
            <a:ext cx="5843586" cy="43168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E799493-6412-4470-9830-D005B358D66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spcAft>
        <a:spcPts val="60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85723" indent="-85723" algn="l" defTabSz="914378" rtl="0" eaLnBrk="1" latinLnBrk="0" hangingPunct="1">
      <a:spcAft>
        <a:spcPts val="600"/>
      </a:spcAft>
      <a:buFont typeface="Arial" pitchFamily="34" charset="0"/>
      <a:buChar char="•"/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251994" indent="-143996" algn="l" defTabSz="914378" rtl="0" eaLnBrk="1" latinLnBrk="0" hangingPunct="1">
      <a:spcAft>
        <a:spcPts val="600"/>
      </a:spcAft>
      <a:buFont typeface="Symbol" pitchFamily="18" charset="2"/>
      <a:buChar char="-"/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566" algn="l" defTabSz="914378" rtl="0" eaLnBrk="1" latinLnBrk="0" hangingPunct="1">
      <a:spcAft>
        <a:spcPts val="600"/>
      </a:spcAft>
      <a:defRPr sz="1000" kern="1200">
        <a:solidFill>
          <a:schemeClr val="tx1"/>
        </a:solidFill>
        <a:latin typeface="Futura Medium"/>
        <a:ea typeface="+mn-ea"/>
        <a:cs typeface="+mn-cs"/>
      </a:defRPr>
    </a:lvl4pPr>
    <a:lvl5pPr marL="1828754" algn="l" defTabSz="914378" rtl="0" eaLnBrk="1" latinLnBrk="0" hangingPunct="1">
      <a:spcAft>
        <a:spcPts val="600"/>
      </a:spcAft>
      <a:defRPr sz="1000" kern="1200">
        <a:solidFill>
          <a:schemeClr val="tx1"/>
        </a:solidFill>
        <a:latin typeface="Futura Medium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>
              <a:latin typeface="Futura Medium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99493-6412-4470-9830-D005B358D66E}" type="slidenum">
              <a:rPr lang="en-GB" smtClean="0">
                <a:latin typeface="Futura Medium" pitchFamily="2" charset="0"/>
              </a:rPr>
              <a:pPr/>
              <a:t>1</a:t>
            </a:fld>
            <a:endParaRPr lang="en-GB">
              <a:latin typeface="Futura Medium" pitchFamily="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99493-6412-4470-9830-D005B358D66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966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99493-6412-4470-9830-D005B358D66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24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8950" y="1306513"/>
            <a:ext cx="5842000" cy="3286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99493-6412-4470-9830-D005B358D66E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8950" y="1306513"/>
            <a:ext cx="5842000" cy="3286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99493-6412-4470-9830-D005B358D66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676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8950" y="1306513"/>
            <a:ext cx="5842000" cy="3286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99493-6412-4470-9830-D005B358D66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833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C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10D70D33-2D9C-4524-87E7-FA110AF1704E}"/>
              </a:ext>
            </a:extLst>
          </p:cNvPr>
          <p:cNvSpPr/>
          <p:nvPr userDrawn="1"/>
        </p:nvSpPr>
        <p:spPr>
          <a:xfrm>
            <a:off x="1" y="311988"/>
            <a:ext cx="8085512" cy="4513622"/>
          </a:xfrm>
          <a:prstGeom prst="homePlate">
            <a:avLst>
              <a:gd name="adj" fmla="val 46531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CB84F9F-1D9D-4F65-A20C-E2C54459E3EE}"/>
              </a:ext>
            </a:extLst>
          </p:cNvPr>
          <p:cNvSpPr/>
          <p:nvPr userDrawn="1"/>
        </p:nvSpPr>
        <p:spPr>
          <a:xfrm>
            <a:off x="0" y="-5901"/>
            <a:ext cx="7572781" cy="5149401"/>
          </a:xfrm>
          <a:custGeom>
            <a:avLst/>
            <a:gdLst>
              <a:gd name="connsiteX0" fmla="*/ 0 w 6713982"/>
              <a:gd name="connsiteY0" fmla="*/ 0 h 5143500"/>
              <a:gd name="connsiteX1" fmla="*/ 4313099 w 6713982"/>
              <a:gd name="connsiteY1" fmla="*/ 0 h 5143500"/>
              <a:gd name="connsiteX2" fmla="*/ 6713982 w 6713982"/>
              <a:gd name="connsiteY2" fmla="*/ 2571750 h 5143500"/>
              <a:gd name="connsiteX3" fmla="*/ 4313099 w 6713982"/>
              <a:gd name="connsiteY3" fmla="*/ 5143500 h 5143500"/>
              <a:gd name="connsiteX4" fmla="*/ 0 w 6713982"/>
              <a:gd name="connsiteY4" fmla="*/ 5143500 h 5143500"/>
              <a:gd name="connsiteX5" fmla="*/ 0 w 6713982"/>
              <a:gd name="connsiteY5" fmla="*/ 0 h 5143500"/>
              <a:gd name="connsiteX0" fmla="*/ 0 w 7209527"/>
              <a:gd name="connsiteY0" fmla="*/ 0 h 5149400"/>
              <a:gd name="connsiteX1" fmla="*/ 4808644 w 7209527"/>
              <a:gd name="connsiteY1" fmla="*/ 5900 h 5149400"/>
              <a:gd name="connsiteX2" fmla="*/ 7209527 w 7209527"/>
              <a:gd name="connsiteY2" fmla="*/ 2577650 h 5149400"/>
              <a:gd name="connsiteX3" fmla="*/ 4808644 w 7209527"/>
              <a:gd name="connsiteY3" fmla="*/ 5149400 h 5149400"/>
              <a:gd name="connsiteX4" fmla="*/ 495545 w 7209527"/>
              <a:gd name="connsiteY4" fmla="*/ 5149400 h 5149400"/>
              <a:gd name="connsiteX5" fmla="*/ 0 w 7209527"/>
              <a:gd name="connsiteY5" fmla="*/ 0 h 5149400"/>
              <a:gd name="connsiteX0" fmla="*/ 0 w 7209527"/>
              <a:gd name="connsiteY0" fmla="*/ 0 h 5155300"/>
              <a:gd name="connsiteX1" fmla="*/ 4808644 w 7209527"/>
              <a:gd name="connsiteY1" fmla="*/ 5900 h 5155300"/>
              <a:gd name="connsiteX2" fmla="*/ 7209527 w 7209527"/>
              <a:gd name="connsiteY2" fmla="*/ 2577650 h 5155300"/>
              <a:gd name="connsiteX3" fmla="*/ 4808644 w 7209527"/>
              <a:gd name="connsiteY3" fmla="*/ 5149400 h 5155300"/>
              <a:gd name="connsiteX4" fmla="*/ 5899 w 7209527"/>
              <a:gd name="connsiteY4" fmla="*/ 5155300 h 5155300"/>
              <a:gd name="connsiteX5" fmla="*/ 0 w 7209527"/>
              <a:gd name="connsiteY5" fmla="*/ 0 h 5155300"/>
              <a:gd name="connsiteX0" fmla="*/ 0 w 7351112"/>
              <a:gd name="connsiteY0" fmla="*/ 0 h 5155300"/>
              <a:gd name="connsiteX1" fmla="*/ 4950229 w 7351112"/>
              <a:gd name="connsiteY1" fmla="*/ 5900 h 5155300"/>
              <a:gd name="connsiteX2" fmla="*/ 7351112 w 7351112"/>
              <a:gd name="connsiteY2" fmla="*/ 2577650 h 5155300"/>
              <a:gd name="connsiteX3" fmla="*/ 4950229 w 7351112"/>
              <a:gd name="connsiteY3" fmla="*/ 5149400 h 5155300"/>
              <a:gd name="connsiteX4" fmla="*/ 147484 w 7351112"/>
              <a:gd name="connsiteY4" fmla="*/ 5155300 h 5155300"/>
              <a:gd name="connsiteX5" fmla="*/ 0 w 7351112"/>
              <a:gd name="connsiteY5" fmla="*/ 0 h 5155300"/>
              <a:gd name="connsiteX0" fmla="*/ 0 w 7351112"/>
              <a:gd name="connsiteY0" fmla="*/ 0 h 5149401"/>
              <a:gd name="connsiteX1" fmla="*/ 4950229 w 7351112"/>
              <a:gd name="connsiteY1" fmla="*/ 5900 h 5149401"/>
              <a:gd name="connsiteX2" fmla="*/ 7351112 w 7351112"/>
              <a:gd name="connsiteY2" fmla="*/ 2577650 h 5149401"/>
              <a:gd name="connsiteX3" fmla="*/ 4950229 w 7351112"/>
              <a:gd name="connsiteY3" fmla="*/ 5149400 h 5149401"/>
              <a:gd name="connsiteX4" fmla="*/ 5899 w 7351112"/>
              <a:gd name="connsiteY4" fmla="*/ 5149401 h 5149401"/>
              <a:gd name="connsiteX5" fmla="*/ 0 w 7351112"/>
              <a:gd name="connsiteY5" fmla="*/ 0 h 51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51112" h="5149401">
                <a:moveTo>
                  <a:pt x="0" y="0"/>
                </a:moveTo>
                <a:lnTo>
                  <a:pt x="4950229" y="5900"/>
                </a:lnTo>
                <a:lnTo>
                  <a:pt x="7351112" y="2577650"/>
                </a:lnTo>
                <a:lnTo>
                  <a:pt x="4950229" y="5149400"/>
                </a:lnTo>
                <a:lnTo>
                  <a:pt x="5899" y="5149401"/>
                </a:lnTo>
                <a:cubicBezTo>
                  <a:pt x="3933" y="3430968"/>
                  <a:pt x="1966" y="1718433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31000"/>
                </a:schemeClr>
              </a:gs>
              <a:gs pos="59000">
                <a:schemeClr val="accent2">
                  <a:lumMod val="9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0319A-64A8-4754-85B3-808A1740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992" y="246932"/>
            <a:ext cx="1302820" cy="12381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4419" y="282576"/>
            <a:ext cx="7785746" cy="8001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500" b="0" cap="none" baseline="0">
                <a:solidFill>
                  <a:schemeClr val="accent1"/>
                </a:solidFill>
                <a:latin typeface="Rockwell" panose="02060603020205020403" pitchFamily="18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644419" y="1447799"/>
            <a:ext cx="7785746" cy="2727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26828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15995" indent="-215995" defTabSz="26828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31990" indent="-215995" defTabSz="26828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defTabSz="26828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600"/>
            </a:lvl4pPr>
            <a:lvl5pPr defTabSz="26828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400"/>
            </a:lvl5pPr>
            <a:lvl6pPr defTabSz="268281">
              <a:lnSpc>
                <a:spcPct val="100000"/>
              </a:lnSpc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343203-04E9-413C-AE99-E7D0F01EDE0A}"/>
              </a:ext>
            </a:extLst>
          </p:cNvPr>
          <p:cNvSpPr/>
          <p:nvPr userDrawn="1"/>
        </p:nvSpPr>
        <p:spPr>
          <a:xfrm>
            <a:off x="2486894" y="4411322"/>
            <a:ext cx="6657106" cy="7321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B15344ED-36E4-4AD9-B96E-7672D5A25B7D}"/>
              </a:ext>
            </a:extLst>
          </p:cNvPr>
          <p:cNvSpPr/>
          <p:nvPr userDrawn="1"/>
        </p:nvSpPr>
        <p:spPr>
          <a:xfrm>
            <a:off x="0" y="4411322"/>
            <a:ext cx="8093413" cy="732178"/>
          </a:xfrm>
          <a:prstGeom prst="homePlate">
            <a:avLst>
              <a:gd name="adj" fmla="val 45745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50DEC8-F4E0-4A41-B312-0D9D19CC9D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85" y="4513635"/>
            <a:ext cx="571825" cy="54344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C 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4418" y="282576"/>
            <a:ext cx="7786800" cy="8001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500" b="0" cap="none" baseline="0">
                <a:solidFill>
                  <a:schemeClr val="accent1"/>
                </a:solidFill>
                <a:latin typeface="Rockwell" panose="02060603020205020403" pitchFamily="18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2"/>
          </p:nvPr>
        </p:nvSpPr>
        <p:spPr>
          <a:xfrm>
            <a:off x="650875" y="1447800"/>
            <a:ext cx="7786800" cy="2727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accent1"/>
                </a:solidFill>
                <a:latin typeface="Segoe UI Light" pitchFamily="34" charset="0"/>
              </a:defRPr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B5C6C7-4A76-4F18-94BD-0FB7A8D30A88}"/>
              </a:ext>
            </a:extLst>
          </p:cNvPr>
          <p:cNvSpPr/>
          <p:nvPr userDrawn="1"/>
        </p:nvSpPr>
        <p:spPr>
          <a:xfrm>
            <a:off x="2486894" y="4411322"/>
            <a:ext cx="6657106" cy="7321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F7147427-64DB-4D45-B0E5-F4DEC874C0A5}"/>
              </a:ext>
            </a:extLst>
          </p:cNvPr>
          <p:cNvSpPr/>
          <p:nvPr userDrawn="1"/>
        </p:nvSpPr>
        <p:spPr>
          <a:xfrm>
            <a:off x="0" y="4411322"/>
            <a:ext cx="8093413" cy="732178"/>
          </a:xfrm>
          <a:prstGeom prst="homePlate">
            <a:avLst>
              <a:gd name="adj" fmla="val 45745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D521C4-D358-4A04-A5AB-AD04CD5E0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85" y="4513635"/>
            <a:ext cx="571825" cy="54344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C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9"/>
          <p:cNvSpPr>
            <a:spLocks noGrp="1"/>
          </p:cNvSpPr>
          <p:nvPr>
            <p:ph sz="quarter" idx="11"/>
          </p:nvPr>
        </p:nvSpPr>
        <p:spPr>
          <a:xfrm>
            <a:off x="644419" y="1447799"/>
            <a:ext cx="3756132" cy="2727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26828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15995" indent="-215995" defTabSz="26828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31990" indent="-215995" defTabSz="26828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defTabSz="26828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600"/>
            </a:lvl4pPr>
            <a:lvl5pPr defTabSz="26828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400"/>
            </a:lvl5pPr>
            <a:lvl6pPr defTabSz="268281">
              <a:lnSpc>
                <a:spcPct val="100000"/>
              </a:lnSpc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9"/>
          <p:cNvSpPr>
            <a:spLocks noGrp="1"/>
          </p:cNvSpPr>
          <p:nvPr>
            <p:ph sz="quarter" idx="12"/>
          </p:nvPr>
        </p:nvSpPr>
        <p:spPr>
          <a:xfrm>
            <a:off x="4675086" y="1447799"/>
            <a:ext cx="3756132" cy="2727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26828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15995" indent="-215995" defTabSz="26828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31990" indent="-215995" defTabSz="26828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defTabSz="26828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600"/>
            </a:lvl4pPr>
            <a:lvl5pPr defTabSz="26828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400"/>
            </a:lvl5pPr>
            <a:lvl6pPr defTabSz="268281">
              <a:lnSpc>
                <a:spcPct val="100000"/>
              </a:lnSpc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4418" y="282576"/>
            <a:ext cx="7786800" cy="8001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500" b="0" cap="none" baseline="0">
                <a:solidFill>
                  <a:schemeClr val="accent1"/>
                </a:solidFill>
                <a:latin typeface="Rockwell" panose="02060603020205020403" pitchFamily="18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A562A5-943A-45F9-B763-1B02F45D50BF}"/>
              </a:ext>
            </a:extLst>
          </p:cNvPr>
          <p:cNvSpPr/>
          <p:nvPr userDrawn="1"/>
        </p:nvSpPr>
        <p:spPr>
          <a:xfrm>
            <a:off x="2486894" y="4411322"/>
            <a:ext cx="6657106" cy="7321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45138CBE-F724-4A88-A637-C94B1578211D}"/>
              </a:ext>
            </a:extLst>
          </p:cNvPr>
          <p:cNvSpPr/>
          <p:nvPr userDrawn="1"/>
        </p:nvSpPr>
        <p:spPr>
          <a:xfrm>
            <a:off x="0" y="4411322"/>
            <a:ext cx="8093413" cy="732178"/>
          </a:xfrm>
          <a:prstGeom prst="homePlate">
            <a:avLst>
              <a:gd name="adj" fmla="val 45745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AA96E4-5CE6-4447-BC17-7332273380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85" y="4513635"/>
            <a:ext cx="571825" cy="54344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C Quote and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B846579-57EF-4C9C-815D-BF24C0C6D9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912" y="752948"/>
            <a:ext cx="3250712" cy="78941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  <a:miter lim="800000"/>
          </a:ln>
        </p:spPr>
        <p:txBody>
          <a:bodyPr wrap="square" lIns="216000" tIns="144000" rIns="216000" bIns="1440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lang="en-GB" sz="1800" kern="1200" baseline="0" dirty="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26828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None/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7A7F42-7F76-4AB3-990B-EEAA9131970C}"/>
              </a:ext>
            </a:extLst>
          </p:cNvPr>
          <p:cNvSpPr/>
          <p:nvPr userDrawn="1"/>
        </p:nvSpPr>
        <p:spPr>
          <a:xfrm>
            <a:off x="2486894" y="4411322"/>
            <a:ext cx="6657106" cy="7321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BAAA6EAA-2103-4AFE-9B55-B5441E14BE0C}"/>
              </a:ext>
            </a:extLst>
          </p:cNvPr>
          <p:cNvSpPr/>
          <p:nvPr userDrawn="1"/>
        </p:nvSpPr>
        <p:spPr>
          <a:xfrm>
            <a:off x="0" y="4411322"/>
            <a:ext cx="8093413" cy="732178"/>
          </a:xfrm>
          <a:prstGeom prst="homePlate">
            <a:avLst>
              <a:gd name="adj" fmla="val 45745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BEC51-C50C-4B8D-B58B-7A73C316B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85" y="4513635"/>
            <a:ext cx="571825" cy="54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8103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5846C2F-B894-453E-ADAF-2FFE8BAEC098}"/>
              </a:ext>
            </a:extLst>
          </p:cNvPr>
          <p:cNvGrpSpPr/>
          <p:nvPr userDrawn="1"/>
        </p:nvGrpSpPr>
        <p:grpSpPr>
          <a:xfrm>
            <a:off x="0" y="2191101"/>
            <a:ext cx="4869872" cy="2952399"/>
            <a:chOff x="0" y="0"/>
            <a:chExt cx="7218442" cy="5143500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3F8A21CB-BAFE-4FAB-A982-E1B94FD4896F}"/>
                </a:ext>
              </a:extLst>
            </p:cNvPr>
            <p:cNvSpPr/>
            <p:nvPr userDrawn="1"/>
          </p:nvSpPr>
          <p:spPr>
            <a:xfrm>
              <a:off x="0" y="308173"/>
              <a:ext cx="7218442" cy="4537044"/>
            </a:xfrm>
            <a:prstGeom prst="homePlate">
              <a:avLst>
                <a:gd name="adj" fmla="val 46531"/>
              </a:avLst>
            </a:prstGeom>
            <a:solidFill>
              <a:srgbClr val="800D30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D6097A64-43EB-4F9D-9ECA-A33BFF267C76}"/>
                </a:ext>
              </a:extLst>
            </p:cNvPr>
            <p:cNvSpPr/>
            <p:nvPr userDrawn="1"/>
          </p:nvSpPr>
          <p:spPr>
            <a:xfrm>
              <a:off x="0" y="0"/>
              <a:ext cx="6713982" cy="5143500"/>
            </a:xfrm>
            <a:prstGeom prst="homePlate">
              <a:avLst>
                <a:gd name="adj" fmla="val 46678"/>
              </a:avLst>
            </a:prstGeom>
            <a:gradFill>
              <a:gsLst>
                <a:gs pos="0">
                  <a:srgbClr val="DC004E">
                    <a:alpha val="31000"/>
                  </a:srgbClr>
                </a:gs>
                <a:gs pos="59000">
                  <a:srgbClr val="800D30">
                    <a:lumMod val="93000"/>
                  </a:srgbClr>
                </a:gs>
              </a:gsLst>
              <a:lin ang="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2743" y="2697264"/>
            <a:ext cx="3043966" cy="891064"/>
          </a:xfrm>
          <a:prstGeom prst="rect">
            <a:avLst/>
          </a:prstGeom>
          <a:noFill/>
          <a:ln w="76200">
            <a:noFill/>
            <a:miter lim="800000"/>
          </a:ln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lang="en-GB" sz="2000" b="1" kern="1200" dirty="0" smtClean="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Dyma</a:t>
            </a:r>
            <a:r>
              <a:rPr lang="en-US" dirty="0"/>
              <a:t> </a:t>
            </a:r>
            <a:r>
              <a:rPr lang="en-US" dirty="0" err="1"/>
              <a:t>sleid</a:t>
            </a:r>
            <a:r>
              <a:rPr lang="en-US" dirty="0"/>
              <a:t> </a:t>
            </a:r>
            <a:r>
              <a:rPr lang="en-US" dirty="0" err="1"/>
              <a:t>teitl</a:t>
            </a:r>
            <a:r>
              <a:rPr lang="en-US" dirty="0"/>
              <a:t> </a:t>
            </a:r>
            <a:r>
              <a:rPr lang="en-US" dirty="0" err="1"/>
              <a:t>adran</a:t>
            </a:r>
            <a:r>
              <a:rPr lang="en-US" dirty="0"/>
              <a:t> </a:t>
            </a:r>
            <a:r>
              <a:rPr lang="en-US" dirty="0" err="1"/>
              <a:t>gyda</a:t>
            </a:r>
            <a:r>
              <a:rPr lang="en-US" dirty="0"/>
              <a:t> </a:t>
            </a:r>
            <a:r>
              <a:rPr lang="en-US" dirty="0" err="1"/>
              <a:t>thair</a:t>
            </a:r>
            <a:r>
              <a:rPr lang="en-US" dirty="0"/>
              <a:t> </a:t>
            </a:r>
            <a:r>
              <a:rPr lang="en-US" dirty="0" err="1"/>
              <a:t>llinellau</a:t>
            </a:r>
            <a:r>
              <a:rPr lang="en-US" dirty="0"/>
              <a:t> o </a:t>
            </a:r>
            <a:r>
              <a:rPr lang="en-US" dirty="0" err="1"/>
              <a:t>destun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BB407AF-AED6-4528-993C-AA27AE0A59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743" y="3841611"/>
            <a:ext cx="3043966" cy="891064"/>
          </a:xfrm>
          <a:prstGeom prst="rect">
            <a:avLst/>
          </a:prstGeom>
          <a:noFill/>
          <a:ln w="76200">
            <a:noFill/>
            <a:miter lim="800000"/>
          </a:ln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lang="en-GB" sz="2000" b="0" kern="1200" dirty="0" smtClean="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This is a section title slide with two lines of text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22E01-962E-41FE-ABDE-D87D3D32D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407" y="1539087"/>
            <a:ext cx="2173187" cy="206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1961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3" r:id="rId2"/>
    <p:sldLayoutId id="2147483696" r:id="rId3"/>
    <p:sldLayoutId id="2147483690" r:id="rId4"/>
    <p:sldLayoutId id="2147483705" r:id="rId5"/>
    <p:sldLayoutId id="2147483695" r:id="rId6"/>
    <p:sldLayoutId id="2147483697" r:id="rId7"/>
  </p:sldLayoutIdLst>
  <p:transition>
    <p:fade/>
  </p:transition>
  <p:hf hdr="0"/>
  <p:txStyles>
    <p:titleStyle>
      <a:lvl1pPr algn="l" defTabSz="914378" rtl="0" eaLnBrk="1" latinLnBrk="0" hangingPunct="1">
        <a:spcBef>
          <a:spcPct val="0"/>
        </a:spcBef>
        <a:buNone/>
        <a:defRPr sz="2000" b="1" kern="1200" cap="none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268281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SzPct val="85000"/>
        <a:buFont typeface="Wingdings" pitchFamily="2" charset="2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69868" indent="-269868" algn="l" defTabSz="268281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SzPct val="85000"/>
        <a:buFont typeface="Wingdings" pitchFamily="2" charset="2"/>
        <a:buChar char="n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454014" indent="-184145" algn="l" defTabSz="268281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1"/>
        </a:buClr>
        <a:buSzPct val="75000"/>
        <a:buFont typeface="Wingdings" pitchFamily="2" charset="2"/>
        <a:buChar char="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631809" indent="-177796" algn="l" defTabSz="268281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1"/>
        </a:buClr>
        <a:buSzPct val="75000"/>
        <a:buFont typeface="Wingdings" pitchFamily="2" charset="2"/>
        <a:buChar char=""/>
        <a:defRPr sz="1600" b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11193" indent="-173034" algn="l" defTabSz="268281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1"/>
        </a:buClr>
        <a:buSzPct val="75000"/>
        <a:buFont typeface="Wingdings" pitchFamily="2" charset="2"/>
        <a:buChar char="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88988" indent="-177796" algn="l" defTabSz="268281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1"/>
        </a:buClr>
        <a:buSzPct val="75000"/>
        <a:buFont typeface="Wingdings" pitchFamily="2" charset="2"/>
        <a:buChar char="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ngall.com/feedback-png/download/33101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1" descr="&lt;TITLE&gt;{71.22047,448.3887,82.72717,133.6836}">
            <a:extLst>
              <a:ext uri="{FF2B5EF4-FFF2-40B4-BE49-F238E27FC236}">
                <a16:creationId xmlns:a16="http://schemas.microsoft.com/office/drawing/2014/main" id="{6E231707-CC53-4C36-AA16-5D6C2F4E0445}"/>
              </a:ext>
            </a:extLst>
          </p:cNvPr>
          <p:cNvSpPr txBox="1">
            <a:spLocks/>
          </p:cNvSpPr>
          <p:nvPr/>
        </p:nvSpPr>
        <p:spPr>
          <a:xfrm>
            <a:off x="563674" y="1017760"/>
            <a:ext cx="7508762" cy="1701505"/>
          </a:xfrm>
          <a:prstGeom prst="rect">
            <a:avLst/>
          </a:prstGeom>
        </p:spPr>
        <p:txBody>
          <a:bodyPr lIns="0" tIns="0" rIns="0" bIns="0"/>
          <a:lstStyle>
            <a:lvl1pPr algn="l" defTabSz="914378" rtl="0" eaLnBrk="1" latinLnBrk="0" hangingPunct="1">
              <a:spcBef>
                <a:spcPct val="0"/>
              </a:spcBef>
              <a:buNone/>
              <a:defRPr sz="2000" b="1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y-GB" sz="3000" dirty="0">
                <a:solidFill>
                  <a:schemeClr val="bg1"/>
                </a:solidFill>
                <a:latin typeface="Rockwell"/>
                <a:cs typeface="Segoe UI"/>
              </a:rPr>
              <a:t>Arolwg Dysgu:</a:t>
            </a:r>
          </a:p>
          <a:p>
            <a:r>
              <a:rPr lang="cy-GB" sz="3000" dirty="0">
                <a:solidFill>
                  <a:schemeClr val="bg1"/>
                </a:solidFill>
                <a:latin typeface="Rockwell"/>
                <a:cs typeface="Segoe UI"/>
              </a:rPr>
              <a:t>Ffyrdd hawdd i arolygu’ch gweithle</a:t>
            </a:r>
            <a:endParaRPr lang="cy-GB" sz="3000" dirty="0">
              <a:solidFill>
                <a:schemeClr val="bg1"/>
              </a:solidFill>
            </a:endParaRPr>
          </a:p>
        </p:txBody>
      </p:sp>
      <p:sp>
        <p:nvSpPr>
          <p:cNvPr id="11" name="Title 21" descr="&lt;TITLE&gt;{71.22047,448.3887,82.72717,133.6836}">
            <a:extLst>
              <a:ext uri="{FF2B5EF4-FFF2-40B4-BE49-F238E27FC236}">
                <a16:creationId xmlns:a16="http://schemas.microsoft.com/office/drawing/2014/main" id="{177F5815-4CAE-4FD4-9B62-C0A8A2EBA5C0}"/>
              </a:ext>
            </a:extLst>
          </p:cNvPr>
          <p:cNvSpPr txBox="1">
            <a:spLocks/>
          </p:cNvSpPr>
          <p:nvPr/>
        </p:nvSpPr>
        <p:spPr>
          <a:xfrm>
            <a:off x="563675" y="2146707"/>
            <a:ext cx="5735595" cy="1261954"/>
          </a:xfrm>
          <a:prstGeom prst="rect">
            <a:avLst/>
          </a:prstGeom>
        </p:spPr>
        <p:txBody>
          <a:bodyPr lIns="0" tIns="0" rIns="0" bIns="0"/>
          <a:lstStyle>
            <a:lvl1pPr algn="l" defTabSz="914378" rtl="0" eaLnBrk="1" latinLnBrk="0" hangingPunct="1">
              <a:spcBef>
                <a:spcPct val="0"/>
              </a:spcBef>
              <a:buNone/>
              <a:defRPr sz="2000" b="1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Survey: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 ways to survey your workplace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4C0E6-79D3-4BF0-AAB7-562664EAF99D}"/>
              </a:ext>
            </a:extLst>
          </p:cNvPr>
          <p:cNvSpPr txBox="1"/>
          <p:nvPr/>
        </p:nvSpPr>
        <p:spPr>
          <a:xfrm>
            <a:off x="563674" y="3408661"/>
            <a:ext cx="6708664" cy="11776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3000"/>
              </a:lnSpc>
              <a:spcAft>
                <a:spcPts val="60"/>
              </a:spcAft>
            </a:pPr>
            <a:r>
              <a:rPr lang="cy-GB" sz="1600" b="1" dirty="0" err="1">
                <a:solidFill>
                  <a:schemeClr val="bg1"/>
                </a:solidFill>
              </a:rPr>
              <a:t>Felicity</a:t>
            </a:r>
            <a:r>
              <a:rPr lang="cy-GB" sz="1600" b="1" dirty="0">
                <a:solidFill>
                  <a:schemeClr val="bg1"/>
                </a:solidFill>
              </a:rPr>
              <a:t> </a:t>
            </a:r>
            <a:r>
              <a:rPr lang="cy-GB" sz="1600" b="1" dirty="0" err="1">
                <a:solidFill>
                  <a:schemeClr val="bg1"/>
                </a:solidFill>
              </a:rPr>
              <a:t>Stock</a:t>
            </a:r>
            <a:r>
              <a:rPr lang="cy-GB" sz="1600" b="1" dirty="0">
                <a:solidFill>
                  <a:schemeClr val="bg1"/>
                </a:solidFill>
              </a:rPr>
              <a:t>, TUC Cymru</a:t>
            </a:r>
          </a:p>
          <a:p>
            <a:pPr>
              <a:lnSpc>
                <a:spcPct val="113000"/>
              </a:lnSpc>
              <a:spcAft>
                <a:spcPts val="60"/>
              </a:spcAft>
            </a:pPr>
            <a:r>
              <a:rPr lang="cy-GB" sz="1600" b="1" dirty="0">
                <a:solidFill>
                  <a:schemeClr val="bg1"/>
                </a:solidFill>
              </a:rPr>
              <a:t>Swyddog Cefnogi Polisi a Chyfathrebu, Cynrychiolydd Dysgu Undeb (ULR)</a:t>
            </a:r>
          </a:p>
          <a:p>
            <a:pPr>
              <a:lnSpc>
                <a:spcPct val="113000"/>
              </a:lnSpc>
              <a:spcAft>
                <a:spcPts val="60"/>
              </a:spcAft>
            </a:pPr>
            <a:r>
              <a:rPr lang="cy-GB" sz="1600" b="1" dirty="0" err="1">
                <a:solidFill>
                  <a:schemeClr val="bg1"/>
                </a:solidFill>
              </a:rPr>
              <a:t>Felicity</a:t>
            </a:r>
            <a:r>
              <a:rPr lang="cy-GB" sz="1600" b="1" dirty="0">
                <a:solidFill>
                  <a:schemeClr val="bg1"/>
                </a:solidFill>
              </a:rPr>
              <a:t> </a:t>
            </a:r>
            <a:r>
              <a:rPr lang="cy-GB" sz="1600" b="1" dirty="0" err="1">
                <a:solidFill>
                  <a:schemeClr val="bg1"/>
                </a:solidFill>
              </a:rPr>
              <a:t>Stock</a:t>
            </a:r>
            <a:r>
              <a:rPr lang="cy-GB" sz="1600" b="1" dirty="0">
                <a:solidFill>
                  <a:schemeClr val="bg1"/>
                </a:solidFill>
              </a:rPr>
              <a:t>, Wales TUC</a:t>
            </a:r>
          </a:p>
          <a:p>
            <a:pPr>
              <a:lnSpc>
                <a:spcPct val="113000"/>
              </a:lnSpc>
              <a:spcAft>
                <a:spcPts val="60"/>
              </a:spcAft>
            </a:pPr>
            <a:r>
              <a:rPr lang="cy-GB" sz="1600" b="1" dirty="0" err="1">
                <a:solidFill>
                  <a:schemeClr val="bg1"/>
                </a:solidFill>
              </a:rPr>
              <a:t>Policy</a:t>
            </a:r>
            <a:r>
              <a:rPr lang="cy-GB" sz="1600" b="1" dirty="0">
                <a:solidFill>
                  <a:schemeClr val="bg1"/>
                </a:solidFill>
              </a:rPr>
              <a:t> </a:t>
            </a:r>
            <a:r>
              <a:rPr lang="cy-GB" sz="1600" b="1" dirty="0" err="1">
                <a:solidFill>
                  <a:schemeClr val="bg1"/>
                </a:solidFill>
              </a:rPr>
              <a:t>and</a:t>
            </a:r>
            <a:r>
              <a:rPr lang="cy-GB" sz="1600" b="1" dirty="0">
                <a:solidFill>
                  <a:schemeClr val="bg1"/>
                </a:solidFill>
              </a:rPr>
              <a:t> </a:t>
            </a:r>
            <a:r>
              <a:rPr lang="cy-GB" sz="1600" b="1" dirty="0" err="1">
                <a:solidFill>
                  <a:schemeClr val="bg1"/>
                </a:solidFill>
              </a:rPr>
              <a:t>Comunications</a:t>
            </a:r>
            <a:r>
              <a:rPr lang="cy-GB" sz="1600" b="1" dirty="0">
                <a:solidFill>
                  <a:schemeClr val="bg1"/>
                </a:solidFill>
              </a:rPr>
              <a:t> </a:t>
            </a:r>
            <a:r>
              <a:rPr lang="cy-GB" sz="1600" b="1" dirty="0" err="1">
                <a:solidFill>
                  <a:schemeClr val="bg1"/>
                </a:solidFill>
              </a:rPr>
              <a:t>Support</a:t>
            </a:r>
            <a:r>
              <a:rPr lang="cy-GB" sz="1600" b="1" dirty="0">
                <a:solidFill>
                  <a:schemeClr val="bg1"/>
                </a:solidFill>
              </a:rPr>
              <a:t> </a:t>
            </a:r>
            <a:r>
              <a:rPr lang="cy-GB" sz="1600" b="1" dirty="0" err="1">
                <a:solidFill>
                  <a:schemeClr val="bg1"/>
                </a:solidFill>
              </a:rPr>
              <a:t>Officer</a:t>
            </a:r>
            <a:r>
              <a:rPr lang="cy-GB" sz="1600" b="1" dirty="0">
                <a:solidFill>
                  <a:schemeClr val="bg1"/>
                </a:solidFill>
              </a:rPr>
              <a:t>, Union </a:t>
            </a:r>
            <a:r>
              <a:rPr lang="cy-GB" sz="1600" b="1" dirty="0" err="1">
                <a:solidFill>
                  <a:schemeClr val="bg1"/>
                </a:solidFill>
              </a:rPr>
              <a:t>Learning</a:t>
            </a:r>
            <a:r>
              <a:rPr lang="cy-GB" sz="1600" b="1" dirty="0">
                <a:solidFill>
                  <a:schemeClr val="bg1"/>
                </a:solidFill>
              </a:rPr>
              <a:t> </a:t>
            </a:r>
            <a:r>
              <a:rPr lang="cy-GB" sz="1600" b="1" dirty="0" err="1">
                <a:solidFill>
                  <a:schemeClr val="bg1"/>
                </a:solidFill>
              </a:rPr>
              <a:t>Rep</a:t>
            </a:r>
            <a:r>
              <a:rPr lang="cy-GB" sz="1600" b="1" dirty="0">
                <a:solidFill>
                  <a:schemeClr val="bg1"/>
                </a:solidFill>
              </a:rPr>
              <a:t> (ULR)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20491" y="996967"/>
            <a:ext cx="4030065" cy="2727000"/>
          </a:xfrm>
        </p:spPr>
        <p:txBody>
          <a:bodyPr lIns="0" tIns="0" rIns="0" bIns="0" anchor="t"/>
          <a:lstStyle/>
          <a:p>
            <a:pPr marL="215900" lvl="1" indent="-215900"/>
            <a:r>
              <a:rPr lang="cy-GB" dirty="0">
                <a:latin typeface="Segoe UI"/>
                <a:cs typeface="Segoe UI"/>
              </a:rPr>
              <a:t>Does neb yn disgwyl i chi ysgrifennu nofel am bob ymateb</a:t>
            </a:r>
          </a:p>
          <a:p>
            <a:pPr marL="215900" lvl="1" indent="-215900"/>
            <a:r>
              <a:rPr lang="cy-GB" dirty="0">
                <a:latin typeface="Segoe UI"/>
                <a:cs typeface="Segoe UI"/>
              </a:rPr>
              <a:t>Mae’r </a:t>
            </a:r>
            <a:r>
              <a:rPr lang="cy-GB" dirty="0" err="1">
                <a:latin typeface="Segoe UI"/>
                <a:cs typeface="Segoe UI"/>
              </a:rPr>
              <a:t>apiau</a:t>
            </a:r>
            <a:r>
              <a:rPr lang="cy-GB" dirty="0">
                <a:latin typeface="Segoe UI"/>
                <a:cs typeface="Segoe UI"/>
              </a:rPr>
              <a:t> yma yn crynhoi llawer o wybodaeth ar eich cyfer- defnyddiwch nhw</a:t>
            </a:r>
          </a:p>
          <a:p>
            <a:pPr marL="215900" lvl="1" indent="-215900"/>
            <a:r>
              <a:rPr lang="cy-GB" dirty="0">
                <a:latin typeface="Segoe UI"/>
                <a:cs typeface="Segoe UI"/>
              </a:rPr>
              <a:t>Mae’ch PM WULF neu ULSO (TUC Cymru) ar gael i’ch helpu gyda’r meysydd sydd angen eu datblygu</a:t>
            </a:r>
          </a:p>
          <a:p>
            <a:pPr marL="215900" lvl="1" indent="-215900"/>
            <a:r>
              <a:rPr lang="cy-GB" dirty="0">
                <a:latin typeface="Segoe UI"/>
                <a:cs typeface="Segoe UI"/>
              </a:rPr>
              <a:t>Siaradwch â’ch cydweithiwr cyn cyfarfod gyda rheolwyr/AD</a:t>
            </a:r>
            <a:endParaRPr lang="cy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38034" y="282575"/>
            <a:ext cx="4093029" cy="503238"/>
          </a:xfrm>
        </p:spPr>
        <p:txBody>
          <a:bodyPr/>
          <a:lstStyle/>
          <a:p>
            <a:r>
              <a:rPr lang="en-GB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Does dim </a:t>
            </a:r>
            <a:r>
              <a:rPr lang="en-GB" sz="20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rhaid</a:t>
            </a:r>
            <a:r>
              <a:rPr lang="en-GB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iddo</a:t>
            </a:r>
            <a:r>
              <a:rPr lang="en-GB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fod</a:t>
            </a:r>
            <a:r>
              <a:rPr lang="en-GB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gymhleth</a:t>
            </a:r>
            <a:endParaRPr lang="en-GB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1">
            <a:extLst>
              <a:ext uri="{FF2B5EF4-FFF2-40B4-BE49-F238E27FC236}">
                <a16:creationId xmlns:a16="http://schemas.microsoft.com/office/drawing/2014/main" id="{D88F253A-66E6-4359-A3BA-986D032A1841}"/>
              </a:ext>
            </a:extLst>
          </p:cNvPr>
          <p:cNvSpPr txBox="1">
            <a:spLocks/>
          </p:cNvSpPr>
          <p:nvPr/>
        </p:nvSpPr>
        <p:spPr bwMode="auto">
          <a:xfrm>
            <a:off x="4571999" y="282576"/>
            <a:ext cx="4093029" cy="503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2500" b="0" kern="1200" cap="none" baseline="0">
                <a:solidFill>
                  <a:schemeClr val="accent1"/>
                </a:solidFill>
                <a:latin typeface="Rockwell" panose="02060603020205020403" pitchFamily="18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only as hard as you make it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2834D3F-E914-4D3D-87FF-094A42782C02}"/>
              </a:ext>
            </a:extLst>
          </p:cNvPr>
          <p:cNvSpPr txBox="1">
            <a:spLocks/>
          </p:cNvSpPr>
          <p:nvPr/>
        </p:nvSpPr>
        <p:spPr>
          <a:xfrm>
            <a:off x="4537818" y="1082692"/>
            <a:ext cx="4337668" cy="336156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6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215995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431990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631809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1193" indent="-173034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8988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dirty="0"/>
              <a:t>No one expects you to write a novel about each response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dirty="0"/>
              <a:t>These apps produce a lot of the summary information for you – use them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dirty="0"/>
              <a:t>Your WULF PM or ULSO (Wales TUC) is always there to help with identified areas of development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dirty="0"/>
              <a:t>Speak with your colleague before you meet with management/HR</a:t>
            </a:r>
          </a:p>
        </p:txBody>
      </p:sp>
    </p:spTree>
    <p:extLst>
      <p:ext uri="{BB962C8B-B14F-4D97-AF65-F5344CB8AC3E}">
        <p14:creationId xmlns:p14="http://schemas.microsoft.com/office/powerpoint/2010/main" val="8494739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759DE6-36E7-42C5-B531-D77350738E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y-GB" sz="2400" dirty="0"/>
              <a:t>Rhoi adborth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762F82-5D73-462C-A9C4-B5184200E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Feeding back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15217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50976" y="1050138"/>
            <a:ext cx="7786800" cy="800116"/>
          </a:xfrm>
        </p:spPr>
        <p:txBody>
          <a:bodyPr/>
          <a:lstStyle/>
          <a:p>
            <a:r>
              <a:rPr lang="cy-GB" sz="4400" dirty="0">
                <a:solidFill>
                  <a:schemeClr val="accent2"/>
                </a:solidFill>
                <a:latin typeface="Rockwell"/>
                <a:cs typeface="Segoe UI"/>
              </a:rPr>
              <a:t>Unrhyw Gwestiynau?</a:t>
            </a:r>
          </a:p>
        </p:txBody>
      </p:sp>
      <p:sp>
        <p:nvSpPr>
          <p:cNvPr id="2" name="Title 11">
            <a:extLst>
              <a:ext uri="{FF2B5EF4-FFF2-40B4-BE49-F238E27FC236}">
                <a16:creationId xmlns:a16="http://schemas.microsoft.com/office/drawing/2014/main" id="{D88F253A-66E6-4359-A3BA-986D032A1841}"/>
              </a:ext>
            </a:extLst>
          </p:cNvPr>
          <p:cNvSpPr txBox="1">
            <a:spLocks/>
          </p:cNvSpPr>
          <p:nvPr/>
        </p:nvSpPr>
        <p:spPr bwMode="auto">
          <a:xfrm>
            <a:off x="644418" y="1945121"/>
            <a:ext cx="4567870" cy="8001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2500" b="0" kern="1200" cap="none" baseline="0">
                <a:solidFill>
                  <a:schemeClr val="accent1"/>
                </a:solidFill>
                <a:latin typeface="Rockwell" panose="02060603020205020403" pitchFamily="18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GB" sz="4400" dirty="0">
                <a:solidFill>
                  <a:schemeClr val="accent2"/>
                </a:solidFill>
                <a:latin typeface="Rockwell"/>
                <a:cs typeface="Segoe UI"/>
              </a:rPr>
              <a:t>Any Questions?</a:t>
            </a:r>
            <a:endParaRPr lang="en-US" sz="4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5586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55422" y="1183958"/>
            <a:ext cx="5569345" cy="1545432"/>
          </a:xfrm>
        </p:spPr>
        <p:txBody>
          <a:bodyPr lIns="0" tIns="0" rIns="0" bIns="0" anchor="t"/>
          <a:lstStyle/>
          <a:p>
            <a:r>
              <a:rPr lang="en-GB" dirty="0" err="1">
                <a:solidFill>
                  <a:schemeClr val="accent1"/>
                </a:solidFill>
                <a:latin typeface="Segoe UI Semibold"/>
                <a:cs typeface="Segoe UI Semibold"/>
              </a:rPr>
              <a:t>gwefan</a:t>
            </a:r>
            <a:r>
              <a:rPr lang="en-GB" dirty="0">
                <a:solidFill>
                  <a:schemeClr val="accent1"/>
                </a:solidFill>
                <a:latin typeface="Segoe UI Semibold"/>
                <a:cs typeface="Segoe UI Semibold"/>
              </a:rPr>
              <a:t>/</a:t>
            </a:r>
            <a:r>
              <a:rPr lang="en-GB" dirty="0">
                <a:solidFill>
                  <a:schemeClr val="accent2"/>
                </a:solidFill>
                <a:latin typeface="Segoe UI Semibold"/>
                <a:cs typeface="Segoe UI Semibold"/>
              </a:rPr>
              <a:t>website:</a:t>
            </a:r>
            <a:r>
              <a:rPr lang="en-GB" dirty="0">
                <a:solidFill>
                  <a:schemeClr val="accent1"/>
                </a:solidFill>
                <a:latin typeface="Segoe UI Semibold"/>
                <a:cs typeface="Segoe UI Semibold"/>
              </a:rPr>
              <a:t> </a:t>
            </a:r>
            <a:r>
              <a:rPr lang="en-GB" dirty="0">
                <a:latin typeface="Segoe UI"/>
                <a:cs typeface="Segoe UI"/>
              </a:rPr>
              <a:t> www.tuc.org.uk/wales  </a:t>
            </a:r>
            <a:endParaRPr lang="en-US" dirty="0"/>
          </a:p>
          <a:p>
            <a:r>
              <a:rPr lang="en-GB" dirty="0">
                <a:solidFill>
                  <a:schemeClr val="accent1"/>
                </a:solidFill>
                <a:latin typeface="Segoe UI Semibold"/>
                <a:cs typeface="Segoe UI Semibold"/>
              </a:rPr>
              <a:t>e-</a:t>
            </a:r>
            <a:r>
              <a:rPr lang="en-GB" dirty="0" err="1">
                <a:solidFill>
                  <a:schemeClr val="accent1"/>
                </a:solidFill>
                <a:latin typeface="Segoe UI Semibold"/>
                <a:cs typeface="Segoe UI Semibold"/>
              </a:rPr>
              <a:t>bost</a:t>
            </a:r>
            <a:r>
              <a:rPr lang="en-GB" dirty="0">
                <a:solidFill>
                  <a:schemeClr val="accent1"/>
                </a:solidFill>
                <a:latin typeface="Segoe UI Semibold"/>
                <a:cs typeface="Segoe UI Semibold"/>
              </a:rPr>
              <a:t> </a:t>
            </a:r>
            <a:r>
              <a:rPr lang="en-GB" dirty="0">
                <a:solidFill>
                  <a:schemeClr val="accent2"/>
                </a:solidFill>
                <a:latin typeface="Segoe UI Semibold"/>
                <a:cs typeface="Segoe UI Semibold"/>
              </a:rPr>
              <a:t>TUC Cymru e-mail:</a:t>
            </a:r>
            <a:r>
              <a:rPr lang="en-GB" dirty="0">
                <a:solidFill>
                  <a:schemeClr val="accent1"/>
                </a:solidFill>
                <a:latin typeface="Segoe UI Semibold"/>
                <a:cs typeface="Segoe UI Semibold"/>
              </a:rPr>
              <a:t> </a:t>
            </a:r>
            <a:r>
              <a:rPr lang="en-GB" dirty="0">
                <a:latin typeface="Segoe UI"/>
                <a:cs typeface="Segoe UI"/>
              </a:rPr>
              <a:t> wtuc@tuc.org.uk</a:t>
            </a:r>
          </a:p>
          <a:p>
            <a:r>
              <a:rPr lang="en-GB" dirty="0">
                <a:solidFill>
                  <a:schemeClr val="accent1"/>
                </a:solidFill>
                <a:latin typeface="Segoe UI Semibold"/>
                <a:cs typeface="Segoe UI Semibold"/>
              </a:rPr>
              <a:t>e-</a:t>
            </a:r>
            <a:r>
              <a:rPr lang="en-GB" dirty="0" err="1">
                <a:solidFill>
                  <a:schemeClr val="accent1"/>
                </a:solidFill>
                <a:latin typeface="Segoe UI Semibold"/>
                <a:cs typeface="Segoe UI Semibold"/>
              </a:rPr>
              <a:t>bost</a:t>
            </a:r>
            <a:r>
              <a:rPr lang="en-GB" dirty="0">
                <a:solidFill>
                  <a:schemeClr val="accent1"/>
                </a:solidFill>
                <a:latin typeface="Segoe UI Semibold"/>
                <a:cs typeface="Segoe UI Semibold"/>
              </a:rPr>
              <a:t> </a:t>
            </a:r>
            <a:r>
              <a:rPr lang="en-GB" dirty="0" err="1">
                <a:solidFill>
                  <a:schemeClr val="accent1"/>
                </a:solidFill>
                <a:latin typeface="Segoe UI Semibold"/>
                <a:cs typeface="Segoe UI Semibold"/>
              </a:rPr>
              <a:t>uniongyrchol</a:t>
            </a:r>
            <a:r>
              <a:rPr lang="en-GB" dirty="0">
                <a:solidFill>
                  <a:schemeClr val="accent1"/>
                </a:solidFill>
                <a:latin typeface="Segoe UI Semibold"/>
                <a:cs typeface="Segoe UI Semibold"/>
              </a:rPr>
              <a:t>/</a:t>
            </a:r>
            <a:r>
              <a:rPr lang="en-GB" dirty="0">
                <a:solidFill>
                  <a:schemeClr val="accent2"/>
                </a:solidFill>
                <a:latin typeface="Segoe UI Semibold"/>
                <a:cs typeface="Segoe UI Semibold"/>
              </a:rPr>
              <a:t>direct e-mail:</a:t>
            </a:r>
            <a:r>
              <a:rPr lang="en-GB" dirty="0">
                <a:solidFill>
                  <a:schemeClr val="accent1"/>
                </a:solidFill>
                <a:latin typeface="Segoe UI Semibold"/>
                <a:cs typeface="Segoe UI Semibold"/>
              </a:rPr>
              <a:t> </a:t>
            </a:r>
            <a:r>
              <a:rPr lang="en-GB" dirty="0">
                <a:latin typeface="Segoe UI"/>
                <a:cs typeface="Segoe UI"/>
              </a:rPr>
              <a:t> fstock@tuc.org.uk </a:t>
            </a:r>
          </a:p>
          <a:p>
            <a:r>
              <a:rPr lang="en-GB" dirty="0" err="1">
                <a:solidFill>
                  <a:schemeClr val="accent1"/>
                </a:solidFill>
                <a:latin typeface="Segoe UI Semibold"/>
                <a:cs typeface="Segoe UI Semibold"/>
              </a:rPr>
              <a:t>ffôn</a:t>
            </a:r>
            <a:r>
              <a:rPr lang="en-GB" dirty="0">
                <a:solidFill>
                  <a:schemeClr val="accent1"/>
                </a:solidFill>
                <a:latin typeface="Segoe UI Semibold"/>
                <a:cs typeface="Segoe UI Semibold"/>
              </a:rPr>
              <a:t>/</a:t>
            </a:r>
            <a:r>
              <a:rPr lang="en-GB" dirty="0">
                <a:solidFill>
                  <a:schemeClr val="accent2"/>
                </a:solidFill>
                <a:latin typeface="Segoe UI Semibold"/>
                <a:cs typeface="Segoe UI Semibold"/>
              </a:rPr>
              <a:t>phone: </a:t>
            </a:r>
            <a:r>
              <a:rPr lang="en-GB" dirty="0">
                <a:solidFill>
                  <a:srgbClr val="1D1D1D"/>
                </a:solidFill>
                <a:latin typeface="Segoe UI"/>
                <a:cs typeface="Segoe UI"/>
              </a:rPr>
              <a:t>029 2034 7010</a:t>
            </a:r>
            <a:endParaRPr lang="en-US" dirty="0">
              <a:solidFill>
                <a:srgbClr val="1D1D1D"/>
              </a:solidFill>
            </a:endParaRPr>
          </a:p>
          <a:p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Rockwell"/>
                <a:cs typeface="Segoe UI"/>
              </a:rPr>
              <a:t>Manylion</a:t>
            </a:r>
            <a:r>
              <a:rPr lang="en-GB">
                <a:latin typeface="Rockwell"/>
                <a:cs typeface="Segoe UI"/>
              </a:rPr>
              <a:t> </a:t>
            </a:r>
            <a:r>
              <a:rPr lang="en-GB" err="1">
                <a:latin typeface="Rockwell"/>
                <a:cs typeface="Segoe UI"/>
              </a:rPr>
              <a:t>cyswllt</a:t>
            </a:r>
            <a:br>
              <a:rPr lang="en-GB">
                <a:latin typeface="Rockwell"/>
                <a:cs typeface="Segoe UI"/>
              </a:rPr>
            </a:br>
            <a:r>
              <a:rPr lang="en-GB">
                <a:solidFill>
                  <a:schemeClr val="accent2"/>
                </a:solidFill>
                <a:latin typeface="Rockwell"/>
                <a:cs typeface="Segoe UI"/>
              </a:rPr>
              <a:t>Contact details </a:t>
            </a:r>
            <a:endParaRPr lang="en-US">
              <a:solidFill>
                <a:schemeClr val="accent2"/>
              </a:solidFill>
              <a:latin typeface="Rockwell"/>
              <a:cs typeface="Segoe UI"/>
            </a:endParaRPr>
          </a:p>
        </p:txBody>
      </p:sp>
      <p:sp>
        <p:nvSpPr>
          <p:cNvPr id="4" name="AutoShape 2" descr="Facebook free icon">
            <a:extLst>
              <a:ext uri="{FF2B5EF4-FFF2-40B4-BE49-F238E27FC236}">
                <a16:creationId xmlns:a16="http://schemas.microsoft.com/office/drawing/2014/main" id="{AEC111EF-68E1-4DE6-B122-136335F470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259" y="2763280"/>
            <a:ext cx="553995" cy="55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EFED1BF2-89DF-41EE-91CC-DE997E4FA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2" y="2763280"/>
            <a:ext cx="461834" cy="461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9F812-DE00-4DCF-9981-3DC233245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2" y="3451465"/>
            <a:ext cx="461834" cy="461834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24A27AB-6CF7-4E03-8368-A09D040159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54" y="2763280"/>
            <a:ext cx="461834" cy="4618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2C7716-890A-44DA-82F5-E88D164FD9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1" y="3451465"/>
            <a:ext cx="461834" cy="461834"/>
          </a:xfrm>
          <a:prstGeom prst="rect">
            <a:avLst/>
          </a:prstGeom>
        </p:spPr>
      </p:pic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0762443-7B47-4EC7-BFF1-868575E58919}"/>
              </a:ext>
            </a:extLst>
          </p:cNvPr>
          <p:cNvSpPr txBox="1">
            <a:spLocks/>
          </p:cNvSpPr>
          <p:nvPr/>
        </p:nvSpPr>
        <p:spPr>
          <a:xfrm>
            <a:off x="1302093" y="2864546"/>
            <a:ext cx="2790584" cy="4618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6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215995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431990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631809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1193" indent="-173034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8988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err="1">
                <a:latin typeface="Segoe UI"/>
                <a:cs typeface="Segoe UI"/>
              </a:rPr>
              <a:t>WalesTUCCymru</a:t>
            </a:r>
            <a:endParaRPr lang="en-GB">
              <a:latin typeface="Segoe UI"/>
              <a:cs typeface="Segoe UI"/>
            </a:endParaRPr>
          </a:p>
          <a:p>
            <a:endParaRPr lang="en-GB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51EF7731-1BF1-471C-93E4-26FD38D82760}"/>
              </a:ext>
            </a:extLst>
          </p:cNvPr>
          <p:cNvSpPr txBox="1">
            <a:spLocks/>
          </p:cNvSpPr>
          <p:nvPr/>
        </p:nvSpPr>
        <p:spPr>
          <a:xfrm>
            <a:off x="1302093" y="3549143"/>
            <a:ext cx="2790584" cy="4618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6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215995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431990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631809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1193" indent="-173034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8988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Segoe UI"/>
                <a:cs typeface="Segoe UI"/>
              </a:rPr>
              <a:t>@WalesTUC</a:t>
            </a:r>
          </a:p>
          <a:p>
            <a:r>
              <a:rPr lang="en-GB" dirty="0">
                <a:latin typeface="Segoe UI"/>
                <a:cs typeface="Segoe UI"/>
              </a:rPr>
              <a:t> </a:t>
            </a:r>
          </a:p>
          <a:p>
            <a:endParaRPr lang="en-GB" dirty="0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7F7624E0-E70C-406B-9A0C-A77415114D3E}"/>
              </a:ext>
            </a:extLst>
          </p:cNvPr>
          <p:cNvSpPr txBox="1">
            <a:spLocks/>
          </p:cNvSpPr>
          <p:nvPr/>
        </p:nvSpPr>
        <p:spPr>
          <a:xfrm>
            <a:off x="5058225" y="2855441"/>
            <a:ext cx="2790584" cy="4618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6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215995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431990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631809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1193" indent="-173034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8988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err="1">
                <a:latin typeface="Segoe UI"/>
                <a:cs typeface="Segoe UI"/>
              </a:rPr>
              <a:t>WalesTUCCymru</a:t>
            </a:r>
            <a:endParaRPr lang="en-GB">
              <a:latin typeface="Segoe UI"/>
              <a:cs typeface="Segoe UI"/>
            </a:endParaRPr>
          </a:p>
          <a:p>
            <a:endParaRPr lang="en-GB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190F2CD7-CB25-4DDB-9CDA-EA2EE3D1BB2E}"/>
              </a:ext>
            </a:extLst>
          </p:cNvPr>
          <p:cNvSpPr txBox="1">
            <a:spLocks/>
          </p:cNvSpPr>
          <p:nvPr/>
        </p:nvSpPr>
        <p:spPr>
          <a:xfrm>
            <a:off x="5058225" y="3549143"/>
            <a:ext cx="2790584" cy="4618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6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215995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431990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631809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1193" indent="-173034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8988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err="1">
                <a:latin typeface="Segoe UI"/>
                <a:cs typeface="Segoe UI"/>
              </a:rPr>
              <a:t>WalesTUC</a:t>
            </a:r>
            <a:endParaRPr lang="en-GB">
              <a:latin typeface="Segoe UI"/>
              <a:cs typeface="Segoe UI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80785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678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30130" y="1208250"/>
            <a:ext cx="4027595" cy="2727000"/>
          </a:xfrm>
        </p:spPr>
        <p:txBody>
          <a:bodyPr lIns="0" tIns="0" rIns="0" bIns="0" anchor="t"/>
          <a:lstStyle/>
          <a:p>
            <a:pPr marL="0" lvl="1" indent="0">
              <a:buNone/>
            </a:pPr>
            <a:r>
              <a:rPr lang="cy-GB" sz="1800" dirty="0">
                <a:latin typeface="Segoe UI"/>
                <a:cs typeface="Segoe UI"/>
              </a:rPr>
              <a:t>Ar ôl y gweithdy, byddwch chi’n gallu:</a:t>
            </a:r>
          </a:p>
          <a:p>
            <a:pPr marL="215900" lvl="1" indent="-215900"/>
            <a:r>
              <a:rPr lang="cy-GB" sz="1800" dirty="0">
                <a:latin typeface="Segoe UI"/>
                <a:cs typeface="Segoe UI"/>
              </a:rPr>
              <a:t>Defnyddio arolygon ar y we</a:t>
            </a:r>
          </a:p>
          <a:p>
            <a:pPr marL="215900" lvl="1" indent="-215900"/>
            <a:r>
              <a:rPr lang="cy-GB" sz="1800" dirty="0">
                <a:latin typeface="Segoe UI"/>
                <a:cs typeface="Segoe UI"/>
              </a:rPr>
              <a:t>Creu arolwg dysgu syml</a:t>
            </a:r>
          </a:p>
          <a:p>
            <a:pPr marL="215900" lvl="1" indent="-215900"/>
            <a:r>
              <a:rPr lang="cy-GB" sz="1800" dirty="0">
                <a:latin typeface="Segoe UI"/>
                <a:cs typeface="Segoe UI"/>
              </a:rPr>
              <a:t>Rhannu arolwg</a:t>
            </a:r>
          </a:p>
          <a:p>
            <a:pPr marL="215900" lvl="1" indent="-215900"/>
            <a:r>
              <a:rPr lang="cy-GB" sz="1800" dirty="0">
                <a:latin typeface="Segoe UI"/>
                <a:cs typeface="Segoe UI"/>
              </a:rPr>
              <a:t>Casglu ymatebion a chynhyrchu dadansoddiad neu grynodeb syml o’r canlyniadau</a:t>
            </a:r>
            <a:endParaRPr lang="cy-GB" sz="18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44418" y="192865"/>
            <a:ext cx="7786800" cy="800116"/>
          </a:xfrm>
        </p:spPr>
        <p:txBody>
          <a:bodyPr/>
          <a:lstStyle/>
          <a:p>
            <a:r>
              <a:rPr lang="cy-GB" sz="2000" dirty="0">
                <a:latin typeface="Rockwell"/>
                <a:cs typeface="Segoe UI"/>
              </a:rPr>
              <a:t>Canlyniadau’r Gweithdy Dysgu</a:t>
            </a:r>
          </a:p>
        </p:txBody>
      </p:sp>
      <p:sp>
        <p:nvSpPr>
          <p:cNvPr id="2" name="Title 11">
            <a:extLst>
              <a:ext uri="{FF2B5EF4-FFF2-40B4-BE49-F238E27FC236}">
                <a16:creationId xmlns:a16="http://schemas.microsoft.com/office/drawing/2014/main" id="{D88F253A-66E6-4359-A3BA-986D032A1841}"/>
              </a:ext>
            </a:extLst>
          </p:cNvPr>
          <p:cNvSpPr txBox="1">
            <a:spLocks/>
          </p:cNvSpPr>
          <p:nvPr/>
        </p:nvSpPr>
        <p:spPr bwMode="auto">
          <a:xfrm>
            <a:off x="4570184" y="281111"/>
            <a:ext cx="3924458" cy="711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2500" b="0" kern="1200" cap="none" baseline="0">
                <a:solidFill>
                  <a:schemeClr val="accent1"/>
                </a:solidFill>
                <a:latin typeface="Rockwell" panose="02060603020205020403" pitchFamily="18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 Learning Outcomes</a:t>
            </a:r>
            <a:endParaRPr lang="en-GB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2834D3F-E914-4D3D-87FF-094A42782C02}"/>
              </a:ext>
            </a:extLst>
          </p:cNvPr>
          <p:cNvSpPr txBox="1">
            <a:spLocks/>
          </p:cNvSpPr>
          <p:nvPr/>
        </p:nvSpPr>
        <p:spPr>
          <a:xfrm>
            <a:off x="4537818" y="1184117"/>
            <a:ext cx="3756132" cy="326013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6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215995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431990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631809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1193" indent="-173034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8988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chemeClr val="accent2"/>
              </a:buClr>
              <a:buNone/>
            </a:pPr>
            <a:r>
              <a:rPr lang="en-GB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the workshop you will have the skills to</a:t>
            </a:r>
            <a:r>
              <a:rPr lang="en-GB" sz="1800" dirty="0"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an online survey tool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a simple learning survey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 a survey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 responses and generate a simple results analysis or summary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10929" y="1184117"/>
            <a:ext cx="3756132" cy="2727000"/>
          </a:xfrm>
        </p:spPr>
        <p:txBody>
          <a:bodyPr lIns="0" tIns="0" rIns="0" bIns="0" anchor="t"/>
          <a:lstStyle/>
          <a:p>
            <a:pPr marL="0" lvl="1" indent="0">
              <a:buNone/>
            </a:pPr>
            <a:r>
              <a:rPr lang="cy-GB" dirty="0">
                <a:cs typeface="Times New Roman" panose="02020603050405020304" pitchFamily="18" charset="0"/>
              </a:rPr>
              <a:t>Byddwn yn edrych ar 2 enghraifft o adnoddau arolygon:</a:t>
            </a:r>
          </a:p>
          <a:p>
            <a:pPr marL="215900" lvl="1" indent="-215900"/>
            <a:r>
              <a:rPr lang="cy-GB" dirty="0" err="1">
                <a:cs typeface="Times New Roman" panose="02020603050405020304" pitchFamily="18" charset="0"/>
              </a:rPr>
              <a:t>Forms</a:t>
            </a:r>
            <a:r>
              <a:rPr lang="cy-GB" dirty="0">
                <a:cs typeface="Times New Roman" panose="02020603050405020304" pitchFamily="18" charset="0"/>
              </a:rPr>
              <a:t> (Microsoft 365) </a:t>
            </a:r>
          </a:p>
          <a:p>
            <a:pPr marL="215900" lvl="1" indent="-215900"/>
            <a:r>
              <a:rPr lang="cy-GB" dirty="0">
                <a:cs typeface="Times New Roman" panose="02020603050405020304" pitchFamily="18" charset="0"/>
              </a:rPr>
              <a:t>SurveyHeart (storfa Googleplay)</a:t>
            </a:r>
          </a:p>
          <a:p>
            <a:pPr marL="215900" lvl="1" indent="-215900"/>
            <a:r>
              <a:rPr lang="cy-GB" b="1" dirty="0">
                <a:cs typeface="Times New Roman" panose="02020603050405020304" pitchFamily="18" charset="0"/>
              </a:rPr>
              <a:t>Cofiwch, mae yna amryw o apiau ar gael, felly byddai’n syniad da i chi gael golwg ar fwy nag un ohonynt er mwyn dod o hyd i’r un sydd yn addas i chi</a:t>
            </a:r>
          </a:p>
          <a:p>
            <a:pPr marL="215900" lvl="1" indent="-215900"/>
            <a:endParaRPr lang="cy-GB" dirty="0">
              <a:cs typeface="Times New Roman" panose="02020603050405020304" pitchFamily="18" charset="0"/>
            </a:endParaRPr>
          </a:p>
          <a:p>
            <a:endParaRPr lang="cy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44418" y="154611"/>
            <a:ext cx="3019856" cy="800116"/>
          </a:xfrm>
        </p:spPr>
        <p:txBody>
          <a:bodyPr/>
          <a:lstStyle/>
          <a:p>
            <a:r>
              <a:rPr lang="en-GB" sz="2000" b="1" dirty="0" err="1">
                <a:latin typeface="Segoe UI" panose="020B0502040204020203" pitchFamily="34" charset="0"/>
                <a:cs typeface="Times New Roman" panose="02020603050405020304" pitchFamily="18" charset="0"/>
              </a:rPr>
              <a:t>Adnoddau</a:t>
            </a:r>
            <a:r>
              <a:rPr lang="en-GB" sz="2000" b="1" dirty="0">
                <a:latin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Segoe UI" panose="020B0502040204020203" pitchFamily="34" charset="0"/>
                <a:cs typeface="Times New Roman" panose="02020603050405020304" pitchFamily="18" charset="0"/>
              </a:rPr>
              <a:t>Arolygu</a:t>
            </a:r>
            <a:endParaRPr lang="en-GB" sz="2000" b="1" dirty="0">
              <a:latin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1">
            <a:extLst>
              <a:ext uri="{FF2B5EF4-FFF2-40B4-BE49-F238E27FC236}">
                <a16:creationId xmlns:a16="http://schemas.microsoft.com/office/drawing/2014/main" id="{D88F253A-66E6-4359-A3BA-986D032A1841}"/>
              </a:ext>
            </a:extLst>
          </p:cNvPr>
          <p:cNvSpPr txBox="1">
            <a:spLocks/>
          </p:cNvSpPr>
          <p:nvPr/>
        </p:nvSpPr>
        <p:spPr bwMode="auto">
          <a:xfrm>
            <a:off x="4570184" y="281111"/>
            <a:ext cx="3924458" cy="711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2500" b="0" kern="1200" cap="none" baseline="0">
                <a:solidFill>
                  <a:schemeClr val="accent1"/>
                </a:solidFill>
                <a:latin typeface="Rockwell" panose="02060603020205020403" pitchFamily="18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Survey tools</a:t>
            </a:r>
            <a:endParaRPr lang="en-GB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2834D3F-E914-4D3D-87FF-094A42782C02}"/>
              </a:ext>
            </a:extLst>
          </p:cNvPr>
          <p:cNvSpPr txBox="1">
            <a:spLocks/>
          </p:cNvSpPr>
          <p:nvPr/>
        </p:nvSpPr>
        <p:spPr>
          <a:xfrm>
            <a:off x="4537818" y="1184117"/>
            <a:ext cx="3756132" cy="326013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6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215995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431990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631809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1193" indent="-173034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8988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chemeClr val="accent2"/>
              </a:buClr>
              <a:buNone/>
            </a:pPr>
            <a:r>
              <a:rPr lang="en-GB" sz="1800" dirty="0">
                <a:cs typeface="Times New Roman" panose="02020603050405020304" pitchFamily="18" charset="0"/>
              </a:rPr>
              <a:t>We will be looking at 2 examples of survey tools: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cs typeface="Times New Roman" panose="02020603050405020304" pitchFamily="18" charset="0"/>
              </a:rPr>
              <a:t>Forms (Microsoft 365)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 err="1">
                <a:cs typeface="Times New Roman" panose="02020603050405020304" pitchFamily="18" charset="0"/>
              </a:rPr>
              <a:t>SurveyHeart</a:t>
            </a:r>
            <a:r>
              <a:rPr lang="en-GB" sz="1800" dirty="0">
                <a:cs typeface="Times New Roman" panose="02020603050405020304" pitchFamily="18" charset="0"/>
              </a:rPr>
              <a:t> (</a:t>
            </a:r>
            <a:r>
              <a:rPr lang="en-GB" sz="1800" dirty="0" err="1">
                <a:cs typeface="Times New Roman" panose="02020603050405020304" pitchFamily="18" charset="0"/>
              </a:rPr>
              <a:t>Googleplay</a:t>
            </a:r>
            <a:r>
              <a:rPr lang="en-GB" sz="1800" dirty="0">
                <a:cs typeface="Times New Roman" panose="02020603050405020304" pitchFamily="18" charset="0"/>
              </a:rPr>
              <a:t> store)</a:t>
            </a:r>
          </a:p>
          <a:p>
            <a:pPr marL="55889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b="1" dirty="0">
                <a:cs typeface="Times New Roman" panose="02020603050405020304" pitchFamily="18" charset="0"/>
              </a:rPr>
              <a:t>Remember there are many apps available so it is worth having a look at a few to find the one that suits you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28770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759DE6-36E7-42C5-B531-D77350738E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y-GB" dirty="0"/>
              <a:t>Cynllunio a Chreu’r Arolygon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762F82-5D73-462C-A9C4-B5184200E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Planning and Creating the surveys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40042" y="892969"/>
            <a:ext cx="3893400" cy="2727000"/>
          </a:xfrm>
        </p:spPr>
        <p:txBody>
          <a:bodyPr lIns="0" tIns="0" rIns="0" bIns="0" anchor="t"/>
          <a:lstStyle/>
          <a:p>
            <a:pPr marL="0" lvl="1" indent="0">
              <a:buNone/>
            </a:pPr>
            <a:r>
              <a:rPr lang="cy-GB" sz="1400" dirty="0">
                <a:latin typeface="Segoe UI"/>
                <a:cs typeface="Segoe UI"/>
              </a:rPr>
              <a:t>Cofiwch feddwl am y rhain wrth baratoi eich arolygon:</a:t>
            </a:r>
          </a:p>
          <a:p>
            <a:pPr lvl="1"/>
            <a:r>
              <a:rPr lang="cy-GB" sz="1400" dirty="0">
                <a:latin typeface="Segoe UI"/>
                <a:cs typeface="Segoe UI"/>
              </a:rPr>
              <a:t>Beth ydych chi am ei ddarganfod</a:t>
            </a:r>
          </a:p>
          <a:p>
            <a:pPr lvl="2"/>
            <a:r>
              <a:rPr lang="cy-GB" sz="1400" dirty="0">
                <a:latin typeface="Segoe UI"/>
                <a:cs typeface="Segoe UI"/>
              </a:rPr>
              <a:t>Does dim pwynt casglu data na allwch chi ei ddefnyddio neu sydd ddim yn berthnasol</a:t>
            </a:r>
          </a:p>
          <a:p>
            <a:pPr lvl="1"/>
            <a:r>
              <a:rPr lang="cy-GB" sz="1400" dirty="0">
                <a:latin typeface="Segoe UI"/>
                <a:cs typeface="Segoe UI"/>
              </a:rPr>
              <a:t>Mae enwau yn hanfodol. Nid yw arolygon di-enw yn cynnig unrhyw gyfleoedd i wneud gwaith dilynol</a:t>
            </a:r>
          </a:p>
          <a:p>
            <a:pPr marL="215900" lvl="1" indent="-215900"/>
            <a:r>
              <a:rPr lang="cy-GB" sz="1400" dirty="0">
                <a:latin typeface="Segoe UI"/>
                <a:cs typeface="Segoe UI"/>
              </a:rPr>
              <a:t>Mae arolygon yn ffordd dda o wneud gwaith mapio hefyd</a:t>
            </a:r>
          </a:p>
          <a:p>
            <a:pPr marL="215900" lvl="1" indent="-215900"/>
            <a:r>
              <a:rPr lang="cy-GB" sz="1400" dirty="0">
                <a:latin typeface="Segoe UI"/>
                <a:cs typeface="Segoe UI"/>
              </a:rPr>
              <a:t>Siaradwch â’ch rheolwr prosiect WULF a’r adran AD/Rheoli er mwyn cytuno ar yr arolwg a’r cwestiynau</a:t>
            </a:r>
            <a:endParaRPr lang="cy-GB" sz="14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40042" y="-94145"/>
            <a:ext cx="7786800" cy="800116"/>
          </a:xfrm>
        </p:spPr>
        <p:txBody>
          <a:bodyPr/>
          <a:lstStyle/>
          <a:p>
            <a:r>
              <a:rPr lang="en-GB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Mae </a:t>
            </a:r>
            <a:r>
              <a:rPr lang="en-GB" sz="24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cynllunio</a:t>
            </a:r>
            <a:r>
              <a:rPr lang="en-GB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allweddol</a:t>
            </a:r>
            <a:endParaRPr lang="en-GB" sz="2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1">
            <a:extLst>
              <a:ext uri="{FF2B5EF4-FFF2-40B4-BE49-F238E27FC236}">
                <a16:creationId xmlns:a16="http://schemas.microsoft.com/office/drawing/2014/main" id="{D88F253A-66E6-4359-A3BA-986D032A1841}"/>
              </a:ext>
            </a:extLst>
          </p:cNvPr>
          <p:cNvSpPr txBox="1">
            <a:spLocks/>
          </p:cNvSpPr>
          <p:nvPr/>
        </p:nvSpPr>
        <p:spPr bwMode="auto">
          <a:xfrm>
            <a:off x="4572000" y="202734"/>
            <a:ext cx="3924458" cy="503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2500" b="0" kern="1200" cap="none" baseline="0">
                <a:solidFill>
                  <a:schemeClr val="accent1"/>
                </a:solidFill>
                <a:latin typeface="Rockwell" panose="02060603020205020403" pitchFamily="18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Planning is key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2834D3F-E914-4D3D-87FF-094A42782C02}"/>
              </a:ext>
            </a:extLst>
          </p:cNvPr>
          <p:cNvSpPr txBox="1">
            <a:spLocks/>
          </p:cNvSpPr>
          <p:nvPr/>
        </p:nvSpPr>
        <p:spPr>
          <a:xfrm>
            <a:off x="4537818" y="705971"/>
            <a:ext cx="4441876" cy="373828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6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215995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431990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631809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1193" indent="-173034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8988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chemeClr val="accent2"/>
              </a:buClr>
              <a:buNone/>
            </a:pPr>
            <a:r>
              <a:rPr lang="en-GB" dirty="0">
                <a:cs typeface="Times New Roman" panose="02020603050405020304" pitchFamily="18" charset="0"/>
              </a:rPr>
              <a:t>Remember to think of the following areas as you prepare your surveys:</a:t>
            </a:r>
            <a:endParaRPr lang="en-GB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dirty="0"/>
              <a:t>What do you want to know</a:t>
            </a:r>
          </a:p>
          <a:p>
            <a:pPr marL="55889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dirty="0"/>
              <a:t>There is no point in gathering data you can’t use or that is irrelevant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dirty="0"/>
              <a:t>Names are essential, anonymous surveys mean no follow-up opportunities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dirty="0"/>
              <a:t>Surveys are a great way of doing a bit of mapping too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dirty="0"/>
              <a:t>Speak with your WULF project manager and HR/Management to agree the survey and questions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52251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40599" y="435769"/>
            <a:ext cx="3756132" cy="2727000"/>
          </a:xfrm>
        </p:spPr>
        <p:txBody>
          <a:bodyPr lIns="0" tIns="0" rIns="0" bIns="0" anchor="t"/>
          <a:lstStyle/>
          <a:p>
            <a:pPr marL="215900" lvl="1" indent="-215900"/>
            <a:r>
              <a:rPr lang="cy-GB" sz="1200" dirty="0">
                <a:latin typeface="Segoe UI"/>
                <a:cs typeface="Segoe UI"/>
              </a:rPr>
              <a:t>Cadwch yr arolygon yn syml ac amrywiol</a:t>
            </a:r>
          </a:p>
          <a:p>
            <a:pPr marL="215900" lvl="1" indent="-215900"/>
            <a:r>
              <a:rPr lang="cy-GB" sz="1200" dirty="0">
                <a:latin typeface="Segoe UI"/>
                <a:cs typeface="Segoe UI"/>
              </a:rPr>
              <a:t>Ychwanegwch restr fer gydag opsiynau o gyrsiau “eraill” ar eu cyfer y gallwch chi gael mynediad iddynt</a:t>
            </a:r>
          </a:p>
          <a:p>
            <a:pPr marL="215900" lvl="1" indent="-215900"/>
            <a:r>
              <a:rPr lang="cy-GB" sz="1200" dirty="0">
                <a:latin typeface="Segoe UI"/>
                <a:cs typeface="Segoe UI"/>
              </a:rPr>
              <a:t>Ceisiwch gynnwys unrhyw gyfleoedd hyfforddi sydd gan eich cyflogwr/ adran AD</a:t>
            </a:r>
          </a:p>
          <a:p>
            <a:pPr marL="215900" lvl="1" indent="-215900"/>
            <a:r>
              <a:rPr lang="cy-GB" sz="1200" dirty="0">
                <a:latin typeface="Segoe UI"/>
                <a:cs typeface="Segoe UI"/>
              </a:rPr>
              <a:t>Sicrhewch fod y gynulleidfa rydych yn ceisio ei thargedu yn gwybod na fyddwch chi yn rhannu eu hymatebion unigol</a:t>
            </a:r>
          </a:p>
          <a:p>
            <a:pPr marL="215900" lvl="1" indent="-215900"/>
            <a:r>
              <a:rPr lang="cy-GB" sz="1200" dirty="0">
                <a:latin typeface="Segoe UI"/>
                <a:cs typeface="Segoe UI"/>
              </a:rPr>
              <a:t>Ceisiwch osgoi cynnwys logos eich cwmni yn eich arolygon</a:t>
            </a:r>
          </a:p>
          <a:p>
            <a:pPr marL="215900" lvl="1" indent="-215900"/>
            <a:r>
              <a:rPr lang="cy-GB" sz="1200" dirty="0">
                <a:latin typeface="Segoe UI"/>
                <a:cs typeface="Segoe UI"/>
              </a:rPr>
              <a:t>Profwch eich arolwg</a:t>
            </a:r>
          </a:p>
          <a:p>
            <a:pPr marL="215900" lvl="1" indent="-215900"/>
            <a:r>
              <a:rPr lang="cy-GB" sz="1200" dirty="0">
                <a:latin typeface="Segoe UI"/>
                <a:cs typeface="Segoe UI"/>
              </a:rPr>
              <a:t>Peidiwch â cheisio gwneud popeth mewn un arolwg. Rhowch y dewis iddynt wneud gwaith dilynol</a:t>
            </a:r>
          </a:p>
          <a:p>
            <a:endParaRPr lang="cy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2834D3F-E914-4D3D-87FF-094A42782C02}"/>
              </a:ext>
            </a:extLst>
          </p:cNvPr>
          <p:cNvSpPr txBox="1">
            <a:spLocks/>
          </p:cNvSpPr>
          <p:nvPr/>
        </p:nvSpPr>
        <p:spPr>
          <a:xfrm>
            <a:off x="4537818" y="435769"/>
            <a:ext cx="4441876" cy="35512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6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215995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431990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631809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1193" indent="-173034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8988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/>
              <a:t>Keep surveys simple and varied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/>
              <a:t>Add a short list with an “other” option of courses you know you can access for them to choose from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/>
              <a:t>Try to include any training priorities your employer/HR dept might have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/>
              <a:t>Make sure your target audience know you wont share individual responses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/>
              <a:t>Try to avoid company logos on the surveys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/>
              <a:t>Test your survey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/>
              <a:t>Don’t try to do everything in one go, give them the choice of follow-up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159444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759DE6-36E7-42C5-B531-D77350738E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y-GB" sz="2400" dirty="0"/>
              <a:t>Rhannu’r arolwg â’ch cydweithwyr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762F82-5D73-462C-A9C4-B5184200E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Sharing the survey with your colleagues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96975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57416" y="1108133"/>
            <a:ext cx="3756132" cy="2727000"/>
          </a:xfrm>
        </p:spPr>
        <p:txBody>
          <a:bodyPr lIns="0" tIns="0" rIns="0" bIns="0" anchor="t"/>
          <a:lstStyle/>
          <a:p>
            <a:pPr marL="215900" lvl="1" indent="-215900"/>
            <a:r>
              <a:rPr lang="cy-GB" dirty="0">
                <a:latin typeface="Segoe UI"/>
                <a:cs typeface="Segoe UI"/>
              </a:rPr>
              <a:t>Sicrhewch fod y </a:t>
            </a:r>
            <a:r>
              <a:rPr lang="cy-GB" dirty="0" err="1">
                <a:latin typeface="Segoe UI"/>
                <a:cs typeface="Segoe UI"/>
              </a:rPr>
              <a:t>tim</a:t>
            </a:r>
            <a:r>
              <a:rPr lang="cy-GB" dirty="0">
                <a:latin typeface="Segoe UI"/>
                <a:cs typeface="Segoe UI"/>
              </a:rPr>
              <a:t> rheoli/AD yn ymwybodol o’r arolwg</a:t>
            </a:r>
          </a:p>
          <a:p>
            <a:pPr marL="215900" lvl="1" indent="-215900"/>
            <a:r>
              <a:rPr lang="cy-GB" dirty="0">
                <a:latin typeface="Segoe UI"/>
                <a:cs typeface="Segoe UI"/>
              </a:rPr>
              <a:t>Nid yw pobl yn hoffi galwadau diwahoddiad</a:t>
            </a:r>
          </a:p>
          <a:p>
            <a:pPr marL="215900" lvl="1" indent="-215900"/>
            <a:r>
              <a:rPr lang="cy-GB" dirty="0">
                <a:latin typeface="Segoe UI"/>
                <a:cs typeface="Segoe UI"/>
              </a:rPr>
              <a:t>Gosodwch amserlen gyfforddus fel nad oes rhaid brysio</a:t>
            </a:r>
          </a:p>
          <a:p>
            <a:pPr marL="215900" lvl="1" indent="-215900"/>
            <a:r>
              <a:rPr lang="cy-GB" dirty="0">
                <a:latin typeface="Segoe UI"/>
                <a:cs typeface="Segoe UI"/>
              </a:rPr>
              <a:t>Byddwch yn barod i aros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5780" y="-36575"/>
            <a:ext cx="7786800" cy="800116"/>
          </a:xfrm>
        </p:spPr>
        <p:txBody>
          <a:bodyPr/>
          <a:lstStyle/>
          <a:p>
            <a:r>
              <a:rPr lang="en-GB" sz="20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Rhannu</a:t>
            </a:r>
            <a:r>
              <a:rPr lang="en-GB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arolygon</a:t>
            </a:r>
            <a:r>
              <a:rPr lang="en-GB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â’ch</a:t>
            </a:r>
            <a:r>
              <a:rPr lang="en-GB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cydweithwyr</a:t>
            </a:r>
            <a:endParaRPr lang="en-GB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1">
            <a:extLst>
              <a:ext uri="{FF2B5EF4-FFF2-40B4-BE49-F238E27FC236}">
                <a16:creationId xmlns:a16="http://schemas.microsoft.com/office/drawing/2014/main" id="{D88F253A-66E6-4359-A3BA-986D032A1841}"/>
              </a:ext>
            </a:extLst>
          </p:cNvPr>
          <p:cNvSpPr txBox="1">
            <a:spLocks/>
          </p:cNvSpPr>
          <p:nvPr/>
        </p:nvSpPr>
        <p:spPr bwMode="auto">
          <a:xfrm>
            <a:off x="4571999" y="282576"/>
            <a:ext cx="4093029" cy="503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2500" b="0" kern="1200" cap="none" baseline="0">
                <a:solidFill>
                  <a:schemeClr val="accent1"/>
                </a:solidFill>
                <a:latin typeface="Rockwell" panose="02060603020205020403" pitchFamily="18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Sharing surveys with colleagues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2834D3F-E914-4D3D-87FF-094A42782C02}"/>
              </a:ext>
            </a:extLst>
          </p:cNvPr>
          <p:cNvSpPr txBox="1">
            <a:spLocks/>
          </p:cNvSpPr>
          <p:nvPr/>
        </p:nvSpPr>
        <p:spPr>
          <a:xfrm>
            <a:off x="4524470" y="796108"/>
            <a:ext cx="3756132" cy="35512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6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215995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431990" indent="-215995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sz="16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631809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1193" indent="-173034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8988" indent="-177796" algn="l" defTabSz="2682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dirty="0"/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dirty="0"/>
              <a:t>Make sure management/HR are aware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dirty="0"/>
              <a:t>No one likes a “cold caller”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dirty="0"/>
              <a:t>Set a time frame that allows comfort and not rushed completion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dirty="0"/>
              <a:t>Be prepared to wait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63755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94D51-98D7-4444-9F10-BC982B695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y-GB" dirty="0"/>
              <a:t>Dadansoddi’r canlyniadau a chreu adroddiad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B5BED-86B1-4B94-A09C-073B4212C7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Analysing the results and producing a report</a:t>
            </a:r>
          </a:p>
        </p:txBody>
      </p:sp>
    </p:spTree>
    <p:extLst>
      <p:ext uri="{BB962C8B-B14F-4D97-AF65-F5344CB8AC3E}">
        <p14:creationId xmlns:p14="http://schemas.microsoft.com/office/powerpoint/2010/main" val="320180179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UC layouts">
  <a:themeElements>
    <a:clrScheme name="Custom 21">
      <a:dk1>
        <a:srgbClr val="1D1D1D"/>
      </a:dk1>
      <a:lt1>
        <a:srgbClr val="FFFFFF"/>
      </a:lt1>
      <a:dk2>
        <a:srgbClr val="999999"/>
      </a:dk2>
      <a:lt2>
        <a:srgbClr val="CCCCCC"/>
      </a:lt2>
      <a:accent1>
        <a:srgbClr val="800D30"/>
      </a:accent1>
      <a:accent2>
        <a:srgbClr val="DC004E"/>
      </a:accent2>
      <a:accent3>
        <a:srgbClr val="D8BF22"/>
      </a:accent3>
      <a:accent4>
        <a:srgbClr val="867B49"/>
      </a:accent4>
      <a:accent5>
        <a:srgbClr val="8F2F68"/>
      </a:accent5>
      <a:accent6>
        <a:srgbClr val="63184B"/>
      </a:accent6>
      <a:hlink>
        <a:srgbClr val="1D1D1D"/>
      </a:hlink>
      <a:folHlink>
        <a:srgbClr val="1D1D1D"/>
      </a:folHlink>
    </a:clrScheme>
    <a:fontScheme name="TUC table">
      <a:majorFont>
        <a:latin typeface="Segoe UI Semibold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7800" indent="-177800">
          <a:lnSpc>
            <a:spcPct val="113000"/>
          </a:lnSpc>
          <a:spcAft>
            <a:spcPts val="60"/>
          </a:spcAft>
          <a:buFont typeface="Wingdings"/>
          <a:buChar char="n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UC 2017 PowerPoint Template 16x9 - Crimson - Wales.pptx" id="{B5D1768A-CE91-43E6-8F4C-6DB313FEEC60}" vid="{143DE0E7-D1D4-43C5-935F-46990DEE2D37}"/>
    </a:ext>
  </a:extLst>
</a:theme>
</file>

<file path=ppt/theme/theme2.xml><?xml version="1.0" encoding="utf-8"?>
<a:theme xmlns:a="http://schemas.openxmlformats.org/drawingml/2006/main" name="Office Theme">
  <a:themeElements>
    <a:clrScheme name="TUC Final PPT Template">
      <a:dk1>
        <a:srgbClr val="1D1D1D"/>
      </a:dk1>
      <a:lt1>
        <a:srgbClr val="FFFFFF"/>
      </a:lt1>
      <a:dk2>
        <a:srgbClr val="999999"/>
      </a:dk2>
      <a:lt2>
        <a:srgbClr val="CCCCCC"/>
      </a:lt2>
      <a:accent1>
        <a:srgbClr val="B3282D"/>
      </a:accent1>
      <a:accent2>
        <a:srgbClr val="CB686D"/>
      </a:accent2>
      <a:accent3>
        <a:srgbClr val="94569E"/>
      </a:accent3>
      <a:accent4>
        <a:srgbClr val="0076A9"/>
      </a:accent4>
      <a:accent5>
        <a:srgbClr val="C3C31E"/>
      </a:accent5>
      <a:accent6>
        <a:srgbClr val="DE8703"/>
      </a:accent6>
      <a:hlink>
        <a:srgbClr val="1D1D1D"/>
      </a:hlink>
      <a:folHlink>
        <a:srgbClr val="1D1D1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UC Final PPT Template">
      <a:dk1>
        <a:srgbClr val="1D1D1D"/>
      </a:dk1>
      <a:lt1>
        <a:srgbClr val="FFFFFF"/>
      </a:lt1>
      <a:dk2>
        <a:srgbClr val="999999"/>
      </a:dk2>
      <a:lt2>
        <a:srgbClr val="CCCCCC"/>
      </a:lt2>
      <a:accent1>
        <a:srgbClr val="B3282D"/>
      </a:accent1>
      <a:accent2>
        <a:srgbClr val="CB686D"/>
      </a:accent2>
      <a:accent3>
        <a:srgbClr val="94569E"/>
      </a:accent3>
      <a:accent4>
        <a:srgbClr val="0076A9"/>
      </a:accent4>
      <a:accent5>
        <a:srgbClr val="C3C31E"/>
      </a:accent5>
      <a:accent6>
        <a:srgbClr val="DE8703"/>
      </a:accent6>
      <a:hlink>
        <a:srgbClr val="1D1D1D"/>
      </a:hlink>
      <a:folHlink>
        <a:srgbClr val="1D1D1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EB4CA28237E143AF4F7FEE68685A56" ma:contentTypeVersion="14" ma:contentTypeDescription="Create a new document." ma:contentTypeScope="" ma:versionID="f0c945811a10903a71657b99e6f6cb60">
  <xsd:schema xmlns:xsd="http://www.w3.org/2001/XMLSchema" xmlns:xs="http://www.w3.org/2001/XMLSchema" xmlns:p="http://schemas.microsoft.com/office/2006/metadata/properties" xmlns:ns3="ea0d2ee6-0bcf-4f58-ac4e-9b06a67dd246" xmlns:ns4="a5a5ebfa-f06d-4647-9e7a-ebad336b93d3" targetNamespace="http://schemas.microsoft.com/office/2006/metadata/properties" ma:root="true" ma:fieldsID="6cd49bcaffa8601e02cccd1cafab8f8e" ns3:_="" ns4:_="">
    <xsd:import namespace="ea0d2ee6-0bcf-4f58-ac4e-9b06a67dd246"/>
    <xsd:import namespace="a5a5ebfa-f06d-4647-9e7a-ebad336b93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0d2ee6-0bcf-4f58-ac4e-9b06a67dd2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a5ebfa-f06d-4647-9e7a-ebad336b93d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5a5ebfa-f06d-4647-9e7a-ebad336b93d3">
      <UserInfo>
        <DisplayName>Rob Sanders</DisplayName>
        <AccountId>32</AccountId>
        <AccountType/>
      </UserInfo>
      <UserInfo>
        <DisplayName>Gavin Pearce</DisplayName>
        <AccountId>29</AccountId>
        <AccountType/>
      </UserInfo>
      <UserInfo>
        <DisplayName>Flick Stock</DisplayName>
        <AccountId>44</AccountId>
        <AccountType/>
      </UserInfo>
      <UserInfo>
        <DisplayName>Matthew Detzler</DisplayName>
        <AccountId>111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FDA9BF4-EAD1-424A-8929-B9B15605C2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0d2ee6-0bcf-4f58-ac4e-9b06a67dd246"/>
    <ds:schemaRef ds:uri="a5a5ebfa-f06d-4647-9e7a-ebad336b93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B49A32-E330-4BC6-8C93-6EA71758EA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3752FB-EF79-479F-93E6-88BFADB0BAC6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elements/1.1/"/>
    <ds:schemaRef ds:uri="ea0d2ee6-0bcf-4f58-ac4e-9b06a67dd246"/>
    <ds:schemaRef ds:uri="http://schemas.microsoft.com/office/infopath/2007/PartnerControls"/>
    <ds:schemaRef ds:uri="http://schemas.microsoft.com/office/2006/documentManagement/types"/>
    <ds:schemaRef ds:uri="a5a5ebfa-f06d-4647-9e7a-ebad336b93d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TUC 2017 PowerPoint Template 16x9 - Crimson - Wales</Template>
  <TotalTime>646</TotalTime>
  <Words>833</Words>
  <Application>Microsoft Office PowerPoint</Application>
  <PresentationFormat>On-screen Show (16:9)</PresentationFormat>
  <Paragraphs>105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Symbol</vt:lpstr>
      <vt:lpstr>Segoe UI Semibold</vt:lpstr>
      <vt:lpstr>Rockwell</vt:lpstr>
      <vt:lpstr>Calibri</vt:lpstr>
      <vt:lpstr>Segoe UI</vt:lpstr>
      <vt:lpstr>Futura Medium</vt:lpstr>
      <vt:lpstr>Segoe UI Light</vt:lpstr>
      <vt:lpstr>Arial</vt:lpstr>
      <vt:lpstr>Wingdings</vt:lpstr>
      <vt:lpstr>TUC layouts</vt:lpstr>
      <vt:lpstr>PowerPoint Presentation</vt:lpstr>
      <vt:lpstr>Canlyniadau’r Gweithdy Dysgu</vt:lpstr>
      <vt:lpstr>Adnoddau Arolygu</vt:lpstr>
      <vt:lpstr>PowerPoint Presentation</vt:lpstr>
      <vt:lpstr>Mae cynllunio yn allweddol</vt:lpstr>
      <vt:lpstr>PowerPoint Presentation</vt:lpstr>
      <vt:lpstr>PowerPoint Presentation</vt:lpstr>
      <vt:lpstr>Rhannu arolygon â’ch cydweithwyr</vt:lpstr>
      <vt:lpstr>PowerPoint Presentation</vt:lpstr>
      <vt:lpstr>Does dim rhaid iddo fod yn gymhleth</vt:lpstr>
      <vt:lpstr>PowerPoint Presentation</vt:lpstr>
      <vt:lpstr>Unrhyw Gwestiynau?</vt:lpstr>
      <vt:lpstr>Manylion cyswllt Contact details </vt:lpstr>
      <vt:lpstr>PowerPoint Presentation</vt:lpstr>
    </vt:vector>
  </TitlesOfParts>
  <Manager>Rob Saunders</Manager>
  <Company>TUC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 slide</dc:title>
  <dc:creator>Ffion Dean</dc:creator>
  <cp:lastModifiedBy>Flick Stock</cp:lastModifiedBy>
  <cp:revision>37</cp:revision>
  <dcterms:created xsi:type="dcterms:W3CDTF">2019-09-09T12:59:03Z</dcterms:created>
  <dcterms:modified xsi:type="dcterms:W3CDTF">2021-11-18T08:21:34Z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zKit Template Type">
    <vt:lpwstr>Widescreen</vt:lpwstr>
  </property>
  <property fmtid="{D5CDD505-2E9C-101B-9397-08002B2CF9AE}" pid="3" name="WizKit Template Version">
    <vt:i4>4</vt:i4>
  </property>
  <property fmtid="{D5CDD505-2E9C-101B-9397-08002B2CF9AE}" pid="4" name="ContentTypeId">
    <vt:lpwstr>0x010100FFEB4CA28237E143AF4F7FEE68685A56</vt:lpwstr>
  </property>
</Properties>
</file>