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59" r:id="rId4"/>
    <p:sldId id="263" r:id="rId5"/>
    <p:sldId id="258" r:id="rId6"/>
    <p:sldId id="257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F99DC-4E3E-4923-9D47-CF55D828505F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1A388-DD26-4643-B635-162725121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63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1A388-DD26-4643-B635-16272512155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002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1A388-DD26-4643-B635-16272512155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93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83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65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3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27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57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47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71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68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61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30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48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8AC94-5E86-411C-B97E-137801A47AED}" type="datetimeFigureOut">
              <a:rPr lang="en-GB" smtClean="0"/>
              <a:t>11/08/2021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40849-B826-43D2-8EA8-88805EC0FE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3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tuc.org.uk/research-analysis/reports/research-covid-19-workplace-safety-outcomes-food-and-drinks-secto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AND SAFETY REPS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KEEPING MEMBERS SAFE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BEFORE, DURING AND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BEYOND THE PANDEMIC</a:t>
            </a:r>
          </a:p>
        </p:txBody>
      </p:sp>
    </p:spTree>
    <p:extLst>
      <p:ext uri="{BB962C8B-B14F-4D97-AF65-F5344CB8AC3E}">
        <p14:creationId xmlns:p14="http://schemas.microsoft.com/office/powerpoint/2010/main" val="126918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Reps and </a:t>
            </a:r>
            <a:r>
              <a:rPr lang="en-GB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Research into Covid-19 workplace safety outcomes in the food and drinks sector</a:t>
            </a:r>
          </a:p>
          <a:p>
            <a:pPr marL="0" indent="0">
              <a:buNone/>
            </a:pPr>
            <a:r>
              <a:rPr lang="en-GB" dirty="0" smtClean="0"/>
              <a:t>University of Greenwich for the TUC</a:t>
            </a:r>
          </a:p>
          <a:p>
            <a:pPr marL="0" indent="0">
              <a:buNone/>
            </a:pPr>
            <a:r>
              <a:rPr lang="en-GB" b="1" dirty="0" smtClean="0"/>
              <a:t>‘One of the most important roles played by unions is in monitoring risk amongst members and non-members, ensuring compliance with regulations and overcoming resistance or what one respondent called ‘a culture of denial’</a:t>
            </a:r>
            <a:endParaRPr lang="en-GB" dirty="0" smtClean="0"/>
          </a:p>
          <a:p>
            <a:pPr marL="0" indent="0">
              <a:buNone/>
            </a:pPr>
            <a:r>
              <a:rPr lang="en-GB" sz="2400" u="sng" dirty="0" smtClean="0">
                <a:hlinkClick r:id="rId2"/>
              </a:rPr>
              <a:t>https</a:t>
            </a:r>
            <a:r>
              <a:rPr lang="en-GB" sz="2400" u="sng" dirty="0">
                <a:hlinkClick r:id="rId2"/>
              </a:rPr>
              <a:t>://www.tuc.org.uk/research-analysis/reports/research-covid-19-workplace-safety-outcomes-food-and-drinks-sector</a:t>
            </a:r>
            <a:endParaRPr lang="en-GB" sz="24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733256"/>
            <a:ext cx="2870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13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 on safety reps</a:t>
            </a: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Workers in workplaces </a:t>
            </a:r>
            <a:r>
              <a:rPr lang="en-GB" i="1" dirty="0"/>
              <a:t>with </a:t>
            </a:r>
            <a:r>
              <a:rPr lang="en-GB" dirty="0"/>
              <a:t>a union health and safety rep were more likely to feel that </a:t>
            </a:r>
            <a:r>
              <a:rPr lang="en-GB" dirty="0" smtClean="0"/>
              <a:t>they were </a:t>
            </a:r>
            <a:r>
              <a:rPr lang="en-GB" dirty="0"/>
              <a:t>consulted over </a:t>
            </a:r>
            <a:r>
              <a:rPr lang="en-GB" dirty="0" err="1"/>
              <a:t>Covid</a:t>
            </a:r>
            <a:r>
              <a:rPr lang="en-GB" dirty="0"/>
              <a:t> related health and safety issues.</a:t>
            </a:r>
          </a:p>
          <a:p>
            <a:r>
              <a:rPr lang="en-GB" dirty="0" smtClean="0"/>
              <a:t>Where </a:t>
            </a:r>
            <a:r>
              <a:rPr lang="en-GB" dirty="0"/>
              <a:t>there were union health and safety reps, 66% of workers said that risk </a:t>
            </a:r>
            <a:r>
              <a:rPr lang="en-GB" dirty="0" smtClean="0"/>
              <a:t>assessments had </a:t>
            </a:r>
            <a:r>
              <a:rPr lang="en-GB" dirty="0"/>
              <a:t>been carried out, compared with only 43% where there were no health and safety </a:t>
            </a:r>
            <a:r>
              <a:rPr lang="en-GB" dirty="0" smtClean="0"/>
              <a:t>reps</a:t>
            </a:r>
            <a:endParaRPr lang="en-GB" dirty="0"/>
          </a:p>
          <a:p>
            <a:r>
              <a:rPr lang="en-GB" dirty="0" smtClean="0"/>
              <a:t>Line </a:t>
            </a:r>
            <a:r>
              <a:rPr lang="en-GB" dirty="0"/>
              <a:t>managers endorsed this finding even more emphatically – 85% stating that </a:t>
            </a:r>
            <a:r>
              <a:rPr lang="en-GB" dirty="0" smtClean="0"/>
              <a:t>risk assessments </a:t>
            </a:r>
            <a:r>
              <a:rPr lang="en-GB" dirty="0"/>
              <a:t>had been shared with workers in unionised settings compared with 46% in </a:t>
            </a:r>
            <a:r>
              <a:rPr lang="en-GB" dirty="0" err="1" smtClean="0"/>
              <a:t>nonunion</a:t>
            </a:r>
            <a:r>
              <a:rPr lang="en-GB" dirty="0" smtClean="0"/>
              <a:t> contexts</a:t>
            </a:r>
          </a:p>
          <a:p>
            <a:r>
              <a:rPr lang="en-GB" dirty="0" smtClean="0"/>
              <a:t>Workers </a:t>
            </a:r>
            <a:r>
              <a:rPr lang="en-GB" dirty="0"/>
              <a:t>in workplaces with union health and safety reps were significantly more likely </a:t>
            </a:r>
            <a:r>
              <a:rPr lang="en-GB" dirty="0" smtClean="0"/>
              <a:t>to report </a:t>
            </a:r>
            <a:r>
              <a:rPr lang="en-GB" dirty="0"/>
              <a:t>sufficient PPE (73% versus 53% of those with no health and safety </a:t>
            </a:r>
            <a:r>
              <a:rPr lang="en-GB" dirty="0" smtClean="0"/>
              <a:t>rep)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733256"/>
            <a:ext cx="2870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9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union safety reps work</a:t>
            </a: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12018" y="1351309"/>
            <a:ext cx="8229600" cy="45259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Communication:</a:t>
            </a:r>
          </a:p>
          <a:p>
            <a:pPr lvl="1"/>
            <a:r>
              <a:rPr lang="en-GB" dirty="0" smtClean="0"/>
              <a:t>Listening to members’ concerns</a:t>
            </a:r>
          </a:p>
          <a:p>
            <a:pPr lvl="1"/>
            <a:r>
              <a:rPr lang="en-GB" dirty="0" smtClean="0"/>
              <a:t>Feedback to management on effectiveness of controls</a:t>
            </a:r>
          </a:p>
          <a:p>
            <a:r>
              <a:rPr lang="en-GB" sz="2800" dirty="0" smtClean="0"/>
              <a:t>Knowledge and experience of trained reps</a:t>
            </a:r>
          </a:p>
          <a:p>
            <a:r>
              <a:rPr lang="en-GB" sz="2800" dirty="0" smtClean="0"/>
              <a:t>Networking on good practice with reps in other employers</a:t>
            </a:r>
          </a:p>
          <a:p>
            <a:r>
              <a:rPr lang="en-GB" sz="2800" dirty="0" smtClean="0"/>
              <a:t>Backing of officials and union guidance</a:t>
            </a:r>
            <a:endParaRPr lang="en-GB" sz="2800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38" y="5877272"/>
            <a:ext cx="2870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4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Reps making a difference</a:t>
            </a: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b="1" i="1" dirty="0" smtClean="0"/>
              <a:t>Tracy </a:t>
            </a:r>
            <a:r>
              <a:rPr lang="en-GB" b="1" i="1" dirty="0" err="1" smtClean="0"/>
              <a:t>Honeyman</a:t>
            </a:r>
            <a:r>
              <a:rPr lang="en-GB" b="1" i="1" dirty="0" smtClean="0"/>
              <a:t>, Tesco call centre rep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3300" dirty="0" smtClean="0"/>
              <a:t>MSD: quick </a:t>
            </a:r>
            <a:r>
              <a:rPr lang="en-GB" sz="3300" dirty="0"/>
              <a:t>transition from office to </a:t>
            </a:r>
            <a:r>
              <a:rPr lang="en-GB" sz="3300" dirty="0" smtClean="0"/>
              <a:t>home working </a:t>
            </a:r>
            <a:r>
              <a:rPr lang="en-GB" sz="3300" dirty="0"/>
              <a:t>at the start of the </a:t>
            </a:r>
            <a:r>
              <a:rPr lang="en-GB" sz="3300" dirty="0" smtClean="0"/>
              <a:t>pandemic, lots </a:t>
            </a:r>
            <a:r>
              <a:rPr lang="en-GB" sz="3300" dirty="0"/>
              <a:t>of staff were sitting at </a:t>
            </a:r>
            <a:r>
              <a:rPr lang="en-GB" sz="3300" dirty="0" smtClean="0"/>
              <a:t>makeshift workspaces </a:t>
            </a:r>
            <a:r>
              <a:rPr lang="en-GB" sz="3300" dirty="0"/>
              <a:t>and the risk </a:t>
            </a:r>
            <a:r>
              <a:rPr lang="en-GB" sz="3300" dirty="0" smtClean="0"/>
              <a:t>became significant</a:t>
            </a:r>
            <a:r>
              <a:rPr lang="en-GB" sz="3300" dirty="0"/>
              <a:t>. Staff are now </a:t>
            </a:r>
            <a:r>
              <a:rPr lang="en-GB" sz="3300" dirty="0" smtClean="0"/>
              <a:t>encouraged to </a:t>
            </a:r>
            <a:r>
              <a:rPr lang="en-GB" sz="3300" dirty="0"/>
              <a:t>take frequent short breaks </a:t>
            </a:r>
            <a:r>
              <a:rPr lang="en-GB" sz="3300" dirty="0" smtClean="0"/>
              <a:t>when they’re </a:t>
            </a:r>
            <a:r>
              <a:rPr lang="en-GB" sz="3300" dirty="0"/>
              <a:t>working at their desks. </a:t>
            </a:r>
            <a:r>
              <a:rPr lang="en-GB" sz="3300" dirty="0" smtClean="0"/>
              <a:t>This is </a:t>
            </a:r>
            <a:r>
              <a:rPr lang="en-GB" sz="3300" dirty="0"/>
              <a:t>having a massive impact on </a:t>
            </a:r>
            <a:r>
              <a:rPr lang="en-GB" sz="3300" dirty="0" smtClean="0"/>
              <a:t>the physical </a:t>
            </a:r>
            <a:r>
              <a:rPr lang="en-GB" sz="3300" dirty="0"/>
              <a:t>and mental wellbeing </a:t>
            </a:r>
            <a:r>
              <a:rPr lang="en-GB" sz="3300" dirty="0" smtClean="0"/>
              <a:t>of hundreds </a:t>
            </a:r>
            <a:r>
              <a:rPr lang="en-GB" sz="3300" dirty="0"/>
              <a:t>of our staff.</a:t>
            </a:r>
          </a:p>
          <a:p>
            <a:pPr marL="0" indent="0">
              <a:buNone/>
            </a:pPr>
            <a:endParaRPr lang="en-GB" sz="3300" dirty="0" smtClean="0"/>
          </a:p>
          <a:p>
            <a:pPr marL="0" indent="0">
              <a:buNone/>
            </a:pPr>
            <a:r>
              <a:rPr lang="en-GB" sz="3300" dirty="0" smtClean="0"/>
              <a:t>Ventilation: the company </a:t>
            </a:r>
            <a:r>
              <a:rPr lang="en-GB" sz="3300" dirty="0"/>
              <a:t>has replaced the </a:t>
            </a:r>
            <a:r>
              <a:rPr lang="en-GB" sz="3300" dirty="0" smtClean="0"/>
              <a:t>air-conditioning </a:t>
            </a:r>
            <a:r>
              <a:rPr lang="en-GB" sz="3300" dirty="0"/>
              <a:t>systems in </a:t>
            </a:r>
            <a:r>
              <a:rPr lang="en-GB" sz="3300" dirty="0" smtClean="0"/>
              <a:t>mailroom and gym with </a:t>
            </a:r>
            <a:r>
              <a:rPr lang="en-GB" sz="3300" dirty="0"/>
              <a:t>a new state of the </a:t>
            </a:r>
            <a:r>
              <a:rPr lang="en-GB" sz="3300" dirty="0" smtClean="0"/>
              <a:t>art system </a:t>
            </a:r>
            <a:r>
              <a:rPr lang="en-GB" sz="3300" dirty="0"/>
              <a:t>that pulls in the </a:t>
            </a:r>
            <a:r>
              <a:rPr lang="en-GB" sz="3300" dirty="0" smtClean="0"/>
              <a:t>maximum amount </a:t>
            </a:r>
            <a:r>
              <a:rPr lang="en-GB" sz="3300" dirty="0"/>
              <a:t>of fresh air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2" y="2753519"/>
            <a:ext cx="17430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733256"/>
            <a:ext cx="2870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71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Reps making a difference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000" b="1" i="1" dirty="0" smtClean="0"/>
              <a:t>Richard Waters, Next distribution</a:t>
            </a:r>
          </a:p>
          <a:p>
            <a:pPr marL="0" indent="0">
              <a:buNone/>
            </a:pPr>
            <a:r>
              <a:rPr lang="en-GB" sz="2000" dirty="0" smtClean="0"/>
              <a:t>We </a:t>
            </a:r>
            <a:r>
              <a:rPr lang="en-GB" sz="2000" dirty="0"/>
              <a:t>locked down on the </a:t>
            </a:r>
            <a:r>
              <a:rPr lang="en-GB" sz="2000" dirty="0" smtClean="0"/>
              <a:t>Thursday and </a:t>
            </a:r>
            <a:r>
              <a:rPr lang="en-GB" sz="2000" dirty="0"/>
              <a:t>I got a phone call on the </a:t>
            </a:r>
            <a:r>
              <a:rPr lang="en-GB" sz="2000" dirty="0" smtClean="0"/>
              <a:t>Tuesday asking </a:t>
            </a:r>
            <a:r>
              <a:rPr lang="en-GB" sz="2000" dirty="0"/>
              <a:t>me if I would be prepared </a:t>
            </a:r>
            <a:r>
              <a:rPr lang="en-GB" sz="2000" dirty="0" smtClean="0"/>
              <a:t>to come back </a:t>
            </a:r>
            <a:r>
              <a:rPr lang="en-GB" sz="2000" dirty="0"/>
              <a:t>in and help </a:t>
            </a:r>
            <a:r>
              <a:rPr lang="en-GB" sz="2000" dirty="0" smtClean="0"/>
              <a:t>management to reshape </a:t>
            </a:r>
            <a:r>
              <a:rPr lang="en-GB" sz="2000" dirty="0"/>
              <a:t>the warehouse to </a:t>
            </a:r>
            <a:r>
              <a:rPr lang="en-GB" sz="2000" dirty="0" smtClean="0"/>
              <a:t>make social </a:t>
            </a:r>
            <a:r>
              <a:rPr lang="en-GB" sz="2000" dirty="0"/>
              <a:t>distancing </a:t>
            </a:r>
            <a:r>
              <a:rPr lang="en-GB" sz="2000" dirty="0" smtClean="0"/>
              <a:t>possible.</a:t>
            </a:r>
          </a:p>
          <a:p>
            <a:pPr marL="0" indent="0">
              <a:buNone/>
            </a:pPr>
            <a:r>
              <a:rPr lang="en-GB" sz="2000" dirty="0"/>
              <a:t>Next wanted to </a:t>
            </a:r>
            <a:r>
              <a:rPr lang="en-GB" sz="2000" dirty="0" smtClean="0"/>
              <a:t>have union </a:t>
            </a:r>
            <a:r>
              <a:rPr lang="en-GB" sz="2000" dirty="0"/>
              <a:t>input on the alterations </a:t>
            </a:r>
            <a:r>
              <a:rPr lang="en-GB" sz="2000" dirty="0" smtClean="0"/>
              <a:t>they were </a:t>
            </a:r>
            <a:r>
              <a:rPr lang="en-GB" sz="2000" dirty="0"/>
              <a:t>planning to make. So a </a:t>
            </a:r>
            <a:r>
              <a:rPr lang="en-GB" sz="2000" dirty="0" smtClean="0"/>
              <a:t>team of </a:t>
            </a:r>
            <a:r>
              <a:rPr lang="en-GB" sz="2000" dirty="0"/>
              <a:t>six of us set to work </a:t>
            </a:r>
            <a:r>
              <a:rPr lang="en-GB" sz="2000" dirty="0" smtClean="0"/>
              <a:t>reorganising the </a:t>
            </a:r>
            <a:r>
              <a:rPr lang="en-GB" sz="2000" dirty="0"/>
              <a:t>warehouse from top </a:t>
            </a:r>
            <a:r>
              <a:rPr lang="en-GB" sz="2000" dirty="0" smtClean="0"/>
              <a:t>to bottom</a:t>
            </a:r>
            <a:r>
              <a:rPr lang="en-GB" sz="2000" dirty="0"/>
              <a:t>. It was quite difficult to </a:t>
            </a:r>
            <a:r>
              <a:rPr lang="en-GB" sz="2000" dirty="0" smtClean="0"/>
              <a:t>be honest</a:t>
            </a:r>
            <a:r>
              <a:rPr lang="en-GB" sz="2000" dirty="0"/>
              <a:t>, warehouses aren’t built </a:t>
            </a:r>
            <a:r>
              <a:rPr lang="en-GB" sz="2000" dirty="0" smtClean="0"/>
              <a:t>for social </a:t>
            </a:r>
            <a:r>
              <a:rPr lang="en-GB" sz="2000" dirty="0"/>
              <a:t>distancing, they’re built </a:t>
            </a:r>
            <a:r>
              <a:rPr lang="en-GB" sz="2000" dirty="0" smtClean="0"/>
              <a:t>for productivity</a:t>
            </a:r>
            <a:r>
              <a:rPr lang="en-GB" sz="2000" dirty="0"/>
              <a:t>. We had to </a:t>
            </a:r>
            <a:r>
              <a:rPr lang="en-GB" sz="2000"/>
              <a:t>move </a:t>
            </a:r>
            <a:r>
              <a:rPr lang="en-GB" sz="2000" smtClean="0"/>
              <a:t>all the </a:t>
            </a:r>
            <a:r>
              <a:rPr lang="en-GB" sz="2000" dirty="0"/>
              <a:t>walkways and install a </a:t>
            </a:r>
            <a:r>
              <a:rPr lang="en-GB" sz="2000" smtClean="0"/>
              <a:t>one-way system.</a:t>
            </a:r>
            <a:endParaRPr lang="en-GB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7" y="2482056"/>
            <a:ext cx="252412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733256"/>
            <a:ext cx="2870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50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Reps – What’s Next</a:t>
            </a: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Managing return to work</a:t>
            </a:r>
          </a:p>
          <a:p>
            <a:r>
              <a:rPr lang="en-GB" dirty="0" smtClean="0"/>
              <a:t>Making sure risk assessments are in place</a:t>
            </a:r>
          </a:p>
          <a:p>
            <a:r>
              <a:rPr lang="en-GB" dirty="0" smtClean="0"/>
              <a:t>Protecting vulnerable workers</a:t>
            </a:r>
          </a:p>
          <a:p>
            <a:r>
              <a:rPr lang="en-GB" dirty="0" smtClean="0"/>
              <a:t>Dealing with issues around workplace testing and isolation of potentially infected workers</a:t>
            </a:r>
          </a:p>
          <a:p>
            <a:r>
              <a:rPr lang="en-GB" dirty="0" smtClean="0"/>
              <a:t>Mental health and work-related stress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733256"/>
            <a:ext cx="2870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50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future?</a:t>
            </a: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Keeping health and safety at the centre of the organising agenda.</a:t>
            </a:r>
          </a:p>
          <a:p>
            <a:pPr marL="0" indent="0">
              <a:buNone/>
            </a:pPr>
            <a:r>
              <a:rPr lang="en-GB" dirty="0" smtClean="0"/>
              <a:t>Tackling the big occupational health and safety issues – stress, MSDs, slips and trips, vehicle accidents, hazardous </a:t>
            </a:r>
            <a:r>
              <a:rPr lang="en-GB" dirty="0" smtClean="0"/>
              <a:t>substances, air pollution, climate change.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733256"/>
            <a:ext cx="28702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01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546</Words>
  <Application>Microsoft Office PowerPoint</Application>
  <PresentationFormat>On-screen Show (4:3)</PresentationFormat>
  <Paragraphs>43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HEALTH AND SAFETY REPS</vt:lpstr>
      <vt:lpstr>Safety Reps and Covid</vt:lpstr>
      <vt:lpstr>Findings on safety reps</vt:lpstr>
      <vt:lpstr>Why union safety reps work</vt:lpstr>
      <vt:lpstr>Reps making a difference</vt:lpstr>
      <vt:lpstr>Reps making a difference</vt:lpstr>
      <vt:lpstr>Safety Reps – What’s Next</vt:lpstr>
      <vt:lpstr>And the future?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 Russell</dc:creator>
  <cp:lastModifiedBy>Doug Russell</cp:lastModifiedBy>
  <cp:revision>10</cp:revision>
  <dcterms:created xsi:type="dcterms:W3CDTF">2021-08-10T14:22:59Z</dcterms:created>
  <dcterms:modified xsi:type="dcterms:W3CDTF">2021-08-11T08:41:04Z</dcterms:modified>
</cp:coreProperties>
</file>