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377" r:id="rId5"/>
    <p:sldId id="376" r:id="rId6"/>
    <p:sldId id="371" r:id="rId7"/>
    <p:sldId id="379" r:id="rId8"/>
    <p:sldId id="374" r:id="rId9"/>
    <p:sldId id="380" r:id="rId10"/>
    <p:sldId id="373" r:id="rId11"/>
    <p:sldId id="382" r:id="rId12"/>
    <p:sldId id="372" r:id="rId13"/>
    <p:sldId id="397" r:id="rId14"/>
    <p:sldId id="370" r:id="rId15"/>
    <p:sldId id="398" r:id="rId16"/>
    <p:sldId id="395" r:id="rId17"/>
    <p:sldId id="396" r:id="rId18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utura Medium" panose="00000800000000000000"/>
      <p:regular r:id="rId25"/>
      <p:bold r:id="rId26"/>
      <p:italic r:id="rId27"/>
      <p:boldItalic r:id="rId28"/>
    </p:embeddedFont>
    <p:embeddedFont>
      <p:font typeface="Rockwell" panose="02060603020205020403" pitchFamily="18" charset="0"/>
      <p:regular r:id="rId29"/>
      <p:bold r:id="rId30"/>
      <p:italic r:id="rId31"/>
      <p:boldItalic r:id="rId32"/>
    </p:embeddedFont>
    <p:embeddedFont>
      <p:font typeface="Segoe UI" panose="020B0502040204020203" pitchFamily="34" charset="0"/>
      <p:regular r:id="rId33"/>
      <p:bold r:id="rId34"/>
      <p:italic r:id="rId35"/>
      <p:boldItalic r:id="rId36"/>
    </p:embeddedFont>
    <p:embeddedFont>
      <p:font typeface="Segoe UI Light" panose="020B0502040204020203" pitchFamily="34" charset="0"/>
      <p:regular r:id="rId37"/>
      <p:italic r:id="rId38"/>
    </p:embeddedFont>
    <p:embeddedFont>
      <p:font typeface="Segoe UI Semibold" panose="020B0702040204020203" pitchFamily="34" charset="0"/>
      <p:bold r:id="rId39"/>
      <p:boldItalic r:id="rId40"/>
    </p:embeddedFont>
  </p:embeddedFontLst>
  <p:defaultTextStyle>
    <a:defPPr>
      <a:defRPr lang="en-US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orient="horz" pos="2777" userDrawn="1">
          <p15:clr>
            <a:srgbClr val="A4A3A4"/>
          </p15:clr>
        </p15:guide>
        <p15:guide id="3" orient="horz" pos="1614" userDrawn="1">
          <p15:clr>
            <a:srgbClr val="A4A3A4"/>
          </p15:clr>
        </p15:guide>
        <p15:guide id="4" orient="horz" pos="1860" userDrawn="1">
          <p15:clr>
            <a:srgbClr val="A4A3A4"/>
          </p15:clr>
        </p15:guide>
        <p15:guide id="5" orient="horz" pos="912" userDrawn="1">
          <p15:clr>
            <a:srgbClr val="A4A3A4"/>
          </p15:clr>
        </p15:guide>
        <p15:guide id="6" orient="horz" pos="178" userDrawn="1">
          <p15:clr>
            <a:srgbClr val="A4A3A4"/>
          </p15:clr>
        </p15:guide>
        <p15:guide id="7" pos="612" userDrawn="1">
          <p15:clr>
            <a:srgbClr val="A4A3A4"/>
          </p15:clr>
        </p15:guide>
        <p15:guide id="8" pos="5258" userDrawn="1">
          <p15:clr>
            <a:srgbClr val="A4A3A4"/>
          </p15:clr>
        </p15:guide>
        <p15:guide id="9" pos="2948" userDrawn="1">
          <p15:clr>
            <a:srgbClr val="A4A3A4"/>
          </p15:clr>
        </p15:guide>
        <p15:guide id="10" pos="410" userDrawn="1">
          <p15:clr>
            <a:srgbClr val="A4A3A4"/>
          </p15:clr>
        </p15:guide>
        <p15:guide id="11" pos="27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52">
          <p15:clr>
            <a:srgbClr val="A4A3A4"/>
          </p15:clr>
        </p15:guide>
        <p15:guide id="2" orient="horz" pos="5732">
          <p15:clr>
            <a:srgbClr val="A4A3A4"/>
          </p15:clr>
        </p15:guide>
        <p15:guide id="3" orient="horz" pos="2598">
          <p15:clr>
            <a:srgbClr val="A4A3A4"/>
          </p15:clr>
        </p15:guide>
        <p15:guide id="4" orient="horz" pos="823">
          <p15:clr>
            <a:srgbClr val="A4A3A4"/>
          </p15:clr>
        </p15:guide>
        <p15:guide id="5" pos="311">
          <p15:clr>
            <a:srgbClr val="A4A3A4"/>
          </p15:clr>
        </p15:guide>
        <p15:guide id="6" pos="399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vin Pearce" initials="GP" lastIdx="4" clrIdx="0">
    <p:extLst>
      <p:ext uri="{19B8F6BF-5375-455C-9EA6-DF929625EA0E}">
        <p15:presenceInfo xmlns:p15="http://schemas.microsoft.com/office/powerpoint/2012/main" userId="S::GPearce@TUC.ORG.UK::69c78cf5-344f-485c-b0a0-dc222653f93a" providerId="AD"/>
      </p:ext>
    </p:extLst>
  </p:cmAuthor>
  <p:cmAuthor id="2" name="Ffion Dean" initials="FD" lastIdx="5" clrIdx="1">
    <p:extLst>
      <p:ext uri="{19B8F6BF-5375-455C-9EA6-DF929625EA0E}">
        <p15:presenceInfo xmlns:p15="http://schemas.microsoft.com/office/powerpoint/2012/main" userId="S::fdean@tuc.org.uk::9cb30733-7355-4c90-8c82-497e944c41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9DB"/>
    <a:srgbClr val="99CDB7"/>
    <a:srgbClr val="66B492"/>
    <a:srgbClr val="339B6E"/>
    <a:srgbClr val="DFD1DE"/>
    <a:srgbClr val="C0A2BD"/>
    <a:srgbClr val="A0749B"/>
    <a:srgbClr val="81457A"/>
    <a:srgbClr val="CCD7E6"/>
    <a:srgbClr val="99A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BD742F-46B9-B146-9427-DAAD7A5FA8FC}" v="1254" dt="2020-12-09T22:22:39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6"/>
      </p:cViewPr>
      <p:guideLst>
        <p:guide orient="horz" pos="640"/>
        <p:guide orient="horz" pos="2777"/>
        <p:guide orient="horz" pos="1614"/>
        <p:guide orient="horz" pos="1860"/>
        <p:guide orient="horz" pos="912"/>
        <p:guide orient="horz" pos="178"/>
        <p:guide pos="612"/>
        <p:guide pos="5258"/>
        <p:guide pos="2948"/>
        <p:guide pos="410"/>
        <p:guide pos="27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752"/>
        <p:guide orient="horz" pos="5732"/>
        <p:guide orient="horz" pos="2598"/>
        <p:guide orient="horz" pos="823"/>
        <p:guide pos="311"/>
        <p:guide pos="399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6.fntdata"/><Relationship Id="rId39" Type="http://schemas.openxmlformats.org/officeDocument/2006/relationships/font" Target="fonts/font19.fntdata"/><Relationship Id="rId3" Type="http://schemas.openxmlformats.org/officeDocument/2006/relationships/customXml" Target="../customXml/item3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font" Target="fonts/font18.fntdata"/><Relationship Id="rId46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font" Target="fonts/font17.fntdata"/><Relationship Id="rId40" Type="http://schemas.openxmlformats.org/officeDocument/2006/relationships/font" Target="fonts/font20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88C09-A274-4C07-9395-CBE67C0DE912}" type="datetimeFigureOut">
              <a:rPr lang="en-GB" sz="1000" smtClean="0">
                <a:latin typeface="Arial" pitchFamily="34" charset="0"/>
                <a:cs typeface="Arial" pitchFamily="34" charset="0"/>
              </a:rPr>
              <a:pPr/>
              <a:t>15/12/2020</a:t>
            </a:fld>
            <a:endParaRPr lang="en-GB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005D9-1AAC-4E6D-B9B3-BB8CB4FD9D30}" type="slidenum">
              <a:rPr lang="en-GB" sz="10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GB" sz="1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8910CE4-810D-4C84-B7AD-48C304FEA169}" type="datetimeFigureOut">
              <a:rPr lang="en-GB" smtClean="0"/>
              <a:pPr/>
              <a:t>15/12/2020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8950" y="1306513"/>
            <a:ext cx="5842000" cy="3286125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93714" y="4763385"/>
            <a:ext cx="5843586" cy="431681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E799493-6412-4470-9830-D005B358D66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spcAft>
        <a:spcPts val="600"/>
      </a:spcAft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85723" indent="-85723" algn="l" defTabSz="914378" rtl="0" eaLnBrk="1" latinLnBrk="0" hangingPunct="1">
      <a:spcAft>
        <a:spcPts val="600"/>
      </a:spcAft>
      <a:buFont typeface="Arial" pitchFamily="34" charset="0"/>
      <a:buChar char="•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251994" indent="-143996" algn="l" defTabSz="914378" rtl="0" eaLnBrk="1" latinLnBrk="0" hangingPunct="1">
      <a:spcAft>
        <a:spcPts val="600"/>
      </a:spcAft>
      <a:buFont typeface="Symbol" pitchFamily="18" charset="2"/>
      <a:buChar char="-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566" algn="l" defTabSz="914378" rtl="0" eaLnBrk="1" latinLnBrk="0" hangingPunct="1">
      <a:spcAft>
        <a:spcPts val="600"/>
      </a:spcAft>
      <a:defRPr sz="1000" kern="1200">
        <a:solidFill>
          <a:schemeClr val="tx1"/>
        </a:solidFill>
        <a:latin typeface="Futura Medium"/>
        <a:ea typeface="+mn-ea"/>
        <a:cs typeface="+mn-cs"/>
      </a:defRPr>
    </a:lvl4pPr>
    <a:lvl5pPr marL="1828754" algn="l" defTabSz="914378" rtl="0" eaLnBrk="1" latinLnBrk="0" hangingPunct="1">
      <a:spcAft>
        <a:spcPts val="600"/>
      </a:spcAft>
      <a:defRPr sz="1000" kern="1200">
        <a:solidFill>
          <a:schemeClr val="tx1"/>
        </a:solidFill>
        <a:latin typeface="Futura Medium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>
              <a:latin typeface="Futura Medium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Futura Medium" pitchFamily="2" charset="0"/>
              </a:rPr>
              <a:pPr/>
              <a:t>1</a:t>
            </a:fld>
            <a:endParaRPr lang="en-GB">
              <a:latin typeface="Futura Medium" pitchFamily="2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8950" y="1306513"/>
            <a:ext cx="5842000" cy="3286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734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21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8950" y="1306513"/>
            <a:ext cx="5842000" cy="3286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509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388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8950" y="1306513"/>
            <a:ext cx="5842000" cy="3286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99493-6412-4470-9830-D005B358D66E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1D1D1D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1D1D1D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462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76649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8950" y="1306513"/>
            <a:ext cx="5842000" cy="3286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029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2041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8950" y="1306513"/>
            <a:ext cx="5842000" cy="3286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442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C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10D70D33-2D9C-4524-87E7-FA110AF1704E}"/>
              </a:ext>
            </a:extLst>
          </p:cNvPr>
          <p:cNvSpPr/>
          <p:nvPr userDrawn="1"/>
        </p:nvSpPr>
        <p:spPr>
          <a:xfrm>
            <a:off x="1" y="311988"/>
            <a:ext cx="8085512" cy="4513622"/>
          </a:xfrm>
          <a:prstGeom prst="homePlate">
            <a:avLst>
              <a:gd name="adj" fmla="val 46531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CCB84F9F-1D9D-4F65-A20C-E2C54459E3EE}"/>
              </a:ext>
            </a:extLst>
          </p:cNvPr>
          <p:cNvSpPr/>
          <p:nvPr userDrawn="1"/>
        </p:nvSpPr>
        <p:spPr>
          <a:xfrm>
            <a:off x="0" y="-5901"/>
            <a:ext cx="7572781" cy="5149401"/>
          </a:xfrm>
          <a:custGeom>
            <a:avLst/>
            <a:gdLst>
              <a:gd name="connsiteX0" fmla="*/ 0 w 6713982"/>
              <a:gd name="connsiteY0" fmla="*/ 0 h 5143500"/>
              <a:gd name="connsiteX1" fmla="*/ 4313099 w 6713982"/>
              <a:gd name="connsiteY1" fmla="*/ 0 h 5143500"/>
              <a:gd name="connsiteX2" fmla="*/ 6713982 w 6713982"/>
              <a:gd name="connsiteY2" fmla="*/ 2571750 h 5143500"/>
              <a:gd name="connsiteX3" fmla="*/ 4313099 w 6713982"/>
              <a:gd name="connsiteY3" fmla="*/ 5143500 h 5143500"/>
              <a:gd name="connsiteX4" fmla="*/ 0 w 6713982"/>
              <a:gd name="connsiteY4" fmla="*/ 5143500 h 5143500"/>
              <a:gd name="connsiteX5" fmla="*/ 0 w 6713982"/>
              <a:gd name="connsiteY5" fmla="*/ 0 h 5143500"/>
              <a:gd name="connsiteX0" fmla="*/ 0 w 7209527"/>
              <a:gd name="connsiteY0" fmla="*/ 0 h 5149400"/>
              <a:gd name="connsiteX1" fmla="*/ 4808644 w 7209527"/>
              <a:gd name="connsiteY1" fmla="*/ 5900 h 5149400"/>
              <a:gd name="connsiteX2" fmla="*/ 7209527 w 7209527"/>
              <a:gd name="connsiteY2" fmla="*/ 2577650 h 5149400"/>
              <a:gd name="connsiteX3" fmla="*/ 4808644 w 7209527"/>
              <a:gd name="connsiteY3" fmla="*/ 5149400 h 5149400"/>
              <a:gd name="connsiteX4" fmla="*/ 495545 w 7209527"/>
              <a:gd name="connsiteY4" fmla="*/ 5149400 h 5149400"/>
              <a:gd name="connsiteX5" fmla="*/ 0 w 7209527"/>
              <a:gd name="connsiteY5" fmla="*/ 0 h 5149400"/>
              <a:gd name="connsiteX0" fmla="*/ 0 w 7209527"/>
              <a:gd name="connsiteY0" fmla="*/ 0 h 5155300"/>
              <a:gd name="connsiteX1" fmla="*/ 4808644 w 7209527"/>
              <a:gd name="connsiteY1" fmla="*/ 5900 h 5155300"/>
              <a:gd name="connsiteX2" fmla="*/ 7209527 w 7209527"/>
              <a:gd name="connsiteY2" fmla="*/ 2577650 h 5155300"/>
              <a:gd name="connsiteX3" fmla="*/ 4808644 w 7209527"/>
              <a:gd name="connsiteY3" fmla="*/ 5149400 h 5155300"/>
              <a:gd name="connsiteX4" fmla="*/ 5899 w 7209527"/>
              <a:gd name="connsiteY4" fmla="*/ 5155300 h 5155300"/>
              <a:gd name="connsiteX5" fmla="*/ 0 w 7209527"/>
              <a:gd name="connsiteY5" fmla="*/ 0 h 5155300"/>
              <a:gd name="connsiteX0" fmla="*/ 0 w 7351112"/>
              <a:gd name="connsiteY0" fmla="*/ 0 h 5155300"/>
              <a:gd name="connsiteX1" fmla="*/ 4950229 w 7351112"/>
              <a:gd name="connsiteY1" fmla="*/ 5900 h 5155300"/>
              <a:gd name="connsiteX2" fmla="*/ 7351112 w 7351112"/>
              <a:gd name="connsiteY2" fmla="*/ 2577650 h 5155300"/>
              <a:gd name="connsiteX3" fmla="*/ 4950229 w 7351112"/>
              <a:gd name="connsiteY3" fmla="*/ 5149400 h 5155300"/>
              <a:gd name="connsiteX4" fmla="*/ 147484 w 7351112"/>
              <a:gd name="connsiteY4" fmla="*/ 5155300 h 5155300"/>
              <a:gd name="connsiteX5" fmla="*/ 0 w 7351112"/>
              <a:gd name="connsiteY5" fmla="*/ 0 h 5155300"/>
              <a:gd name="connsiteX0" fmla="*/ 0 w 7351112"/>
              <a:gd name="connsiteY0" fmla="*/ 0 h 5149401"/>
              <a:gd name="connsiteX1" fmla="*/ 4950229 w 7351112"/>
              <a:gd name="connsiteY1" fmla="*/ 5900 h 5149401"/>
              <a:gd name="connsiteX2" fmla="*/ 7351112 w 7351112"/>
              <a:gd name="connsiteY2" fmla="*/ 2577650 h 5149401"/>
              <a:gd name="connsiteX3" fmla="*/ 4950229 w 7351112"/>
              <a:gd name="connsiteY3" fmla="*/ 5149400 h 5149401"/>
              <a:gd name="connsiteX4" fmla="*/ 5899 w 7351112"/>
              <a:gd name="connsiteY4" fmla="*/ 5149401 h 5149401"/>
              <a:gd name="connsiteX5" fmla="*/ 0 w 7351112"/>
              <a:gd name="connsiteY5" fmla="*/ 0 h 514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51112" h="5149401">
                <a:moveTo>
                  <a:pt x="0" y="0"/>
                </a:moveTo>
                <a:lnTo>
                  <a:pt x="4950229" y="5900"/>
                </a:lnTo>
                <a:lnTo>
                  <a:pt x="7351112" y="2577650"/>
                </a:lnTo>
                <a:lnTo>
                  <a:pt x="4950229" y="5149400"/>
                </a:lnTo>
                <a:lnTo>
                  <a:pt x="5899" y="5149401"/>
                </a:lnTo>
                <a:cubicBezTo>
                  <a:pt x="3933" y="3430968"/>
                  <a:pt x="1966" y="1718433"/>
                  <a:pt x="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31000"/>
                </a:schemeClr>
              </a:gs>
              <a:gs pos="59000">
                <a:schemeClr val="accent2">
                  <a:lumMod val="93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20319A-64A8-4754-85B3-808A1740FB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992" y="246932"/>
            <a:ext cx="1302820" cy="123815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4419" y="282576"/>
            <a:ext cx="7785746" cy="8001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500" b="0" cap="none" baseline="0">
                <a:solidFill>
                  <a:schemeClr val="accent1"/>
                </a:solidFill>
                <a:latin typeface="Rockwell" panose="02060603020205020403" pitchFamily="18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644419" y="1447799"/>
            <a:ext cx="7785746" cy="2727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15995" indent="-215995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31990" indent="-215995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defTabSz="26828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4pPr>
            <a:lvl5pPr defTabSz="26828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5pPr>
            <a:lvl6pPr defTabSz="268281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343203-04E9-413C-AE99-E7D0F01EDE0A}"/>
              </a:ext>
            </a:extLst>
          </p:cNvPr>
          <p:cNvSpPr/>
          <p:nvPr userDrawn="1"/>
        </p:nvSpPr>
        <p:spPr>
          <a:xfrm>
            <a:off x="2486894" y="4411322"/>
            <a:ext cx="6657106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B15344ED-36E4-4AD9-B96E-7672D5A25B7D}"/>
              </a:ext>
            </a:extLst>
          </p:cNvPr>
          <p:cNvSpPr/>
          <p:nvPr userDrawn="1"/>
        </p:nvSpPr>
        <p:spPr>
          <a:xfrm>
            <a:off x="0" y="4411322"/>
            <a:ext cx="8093413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50DEC8-F4E0-4A41-B312-0D9D19CC9D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85" y="4513635"/>
            <a:ext cx="571825" cy="54344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4418" y="282576"/>
            <a:ext cx="7786800" cy="8001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500" b="0" cap="none" baseline="0">
                <a:solidFill>
                  <a:schemeClr val="accent1"/>
                </a:solidFill>
                <a:latin typeface="Rockwell" panose="02060603020205020403" pitchFamily="18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2"/>
          </p:nvPr>
        </p:nvSpPr>
        <p:spPr>
          <a:xfrm>
            <a:off x="650875" y="1447800"/>
            <a:ext cx="7786800" cy="2727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solidFill>
                  <a:schemeClr val="accent1"/>
                </a:solidFill>
                <a:latin typeface="Segoe UI Light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5C6C7-4A76-4F18-94BD-0FB7A8D30A88}"/>
              </a:ext>
            </a:extLst>
          </p:cNvPr>
          <p:cNvSpPr/>
          <p:nvPr userDrawn="1"/>
        </p:nvSpPr>
        <p:spPr>
          <a:xfrm>
            <a:off x="2486894" y="4411322"/>
            <a:ext cx="6657106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F7147427-64DB-4D45-B0E5-F4DEC874C0A5}"/>
              </a:ext>
            </a:extLst>
          </p:cNvPr>
          <p:cNvSpPr/>
          <p:nvPr userDrawn="1"/>
        </p:nvSpPr>
        <p:spPr>
          <a:xfrm>
            <a:off x="0" y="4411322"/>
            <a:ext cx="8093413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D521C4-D358-4A04-A5AB-AD04CD5E0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85" y="4513635"/>
            <a:ext cx="571825" cy="54344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9"/>
          <p:cNvSpPr>
            <a:spLocks noGrp="1"/>
          </p:cNvSpPr>
          <p:nvPr>
            <p:ph sz="quarter" idx="11"/>
          </p:nvPr>
        </p:nvSpPr>
        <p:spPr>
          <a:xfrm>
            <a:off x="644419" y="1447799"/>
            <a:ext cx="3756132" cy="2727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15995" indent="-215995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31990" indent="-215995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defTabSz="26828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4pPr>
            <a:lvl5pPr defTabSz="26828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5pPr>
            <a:lvl6pPr defTabSz="268281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0" name="Content Placeholder 9"/>
          <p:cNvSpPr>
            <a:spLocks noGrp="1"/>
          </p:cNvSpPr>
          <p:nvPr>
            <p:ph sz="quarter" idx="12"/>
          </p:nvPr>
        </p:nvSpPr>
        <p:spPr>
          <a:xfrm>
            <a:off x="4675086" y="1447799"/>
            <a:ext cx="3756132" cy="2727000"/>
          </a:xfrm>
          <a:prstGeom prst="rect">
            <a:avLst/>
          </a:prstGeom>
        </p:spPr>
        <p:txBody>
          <a:bodyPr lIns="0" tIns="0" rIns="0" bIns="0"/>
          <a:lstStyle>
            <a:lvl1pPr marL="0" indent="0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15995" indent="-215995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31990" indent="-215995" defTabSz="26828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defTabSz="26828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4pPr>
            <a:lvl5pPr defTabSz="26828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5pPr>
            <a:lvl6pPr defTabSz="268281">
              <a:lnSpc>
                <a:spcPct val="100000"/>
              </a:lnSpc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44418" y="282576"/>
            <a:ext cx="7786800" cy="8001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2500" b="0" cap="none" baseline="0">
                <a:solidFill>
                  <a:schemeClr val="accent1"/>
                </a:solidFill>
                <a:latin typeface="Rockwell" panose="02060603020205020403" pitchFamily="18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A562A5-943A-45F9-B763-1B02F45D50BF}"/>
              </a:ext>
            </a:extLst>
          </p:cNvPr>
          <p:cNvSpPr/>
          <p:nvPr userDrawn="1"/>
        </p:nvSpPr>
        <p:spPr>
          <a:xfrm>
            <a:off x="2486894" y="4411322"/>
            <a:ext cx="6657106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45138CBE-F724-4A88-A637-C94B1578211D}"/>
              </a:ext>
            </a:extLst>
          </p:cNvPr>
          <p:cNvSpPr/>
          <p:nvPr userDrawn="1"/>
        </p:nvSpPr>
        <p:spPr>
          <a:xfrm>
            <a:off x="0" y="4411322"/>
            <a:ext cx="8093413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AAA96E4-5CE6-4447-BC17-7332273380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85" y="4513635"/>
            <a:ext cx="571825" cy="54344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Quote and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FB846579-57EF-4C9C-815D-BF24C0C6D9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4912" y="752948"/>
            <a:ext cx="3250712" cy="78941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</a:ln>
        </p:spPr>
        <p:txBody>
          <a:bodyPr wrap="square" lIns="216000" tIns="144000" rIns="216000" bIns="144000">
            <a:spAutoFit/>
          </a:bodyPr>
          <a:lstStyle>
            <a:lvl1pPr>
              <a:lnSpc>
                <a:spcPct val="90000"/>
              </a:lnSpc>
              <a:spcAft>
                <a:spcPts val="0"/>
              </a:spcAft>
              <a:defRPr lang="en-GB" sz="1800" kern="1200" baseline="0" dirty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l" defTabSz="26828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</a:pPr>
            <a:r>
              <a:rPr lang="en-US"/>
              <a:t>Click to edit Master text styles</a:t>
            </a:r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7A7F42-7F76-4AB3-990B-EEAA9131970C}"/>
              </a:ext>
            </a:extLst>
          </p:cNvPr>
          <p:cNvSpPr/>
          <p:nvPr userDrawn="1"/>
        </p:nvSpPr>
        <p:spPr>
          <a:xfrm>
            <a:off x="2486894" y="4411322"/>
            <a:ext cx="6657106" cy="73217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BAAA6EAA-2103-4AFE-9B55-B5441E14BE0C}"/>
              </a:ext>
            </a:extLst>
          </p:cNvPr>
          <p:cNvSpPr/>
          <p:nvPr userDrawn="1"/>
        </p:nvSpPr>
        <p:spPr>
          <a:xfrm>
            <a:off x="0" y="4411322"/>
            <a:ext cx="8093413" cy="732178"/>
          </a:xfrm>
          <a:prstGeom prst="homePlate">
            <a:avLst>
              <a:gd name="adj" fmla="val 45745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EBEC51-C50C-4B8D-B58B-7A73C316B9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985" y="4513635"/>
            <a:ext cx="571825" cy="54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81034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C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5846C2F-B894-453E-ADAF-2FFE8BAEC098}"/>
              </a:ext>
            </a:extLst>
          </p:cNvPr>
          <p:cNvGrpSpPr/>
          <p:nvPr userDrawn="1"/>
        </p:nvGrpSpPr>
        <p:grpSpPr>
          <a:xfrm>
            <a:off x="0" y="2191101"/>
            <a:ext cx="4869872" cy="2952399"/>
            <a:chOff x="0" y="0"/>
            <a:chExt cx="7218442" cy="5143500"/>
          </a:xfrm>
        </p:grpSpPr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3F8A21CB-BAFE-4FAB-A982-E1B94FD4896F}"/>
                </a:ext>
              </a:extLst>
            </p:cNvPr>
            <p:cNvSpPr/>
            <p:nvPr userDrawn="1"/>
          </p:nvSpPr>
          <p:spPr>
            <a:xfrm>
              <a:off x="0" y="308173"/>
              <a:ext cx="7218442" cy="4537044"/>
            </a:xfrm>
            <a:prstGeom prst="homePlate">
              <a:avLst>
                <a:gd name="adj" fmla="val 46531"/>
              </a:avLst>
            </a:prstGeom>
            <a:solidFill>
              <a:srgbClr val="800D30">
                <a:alpha val="5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D6097A64-43EB-4F9D-9ECA-A33BFF267C76}"/>
                </a:ext>
              </a:extLst>
            </p:cNvPr>
            <p:cNvSpPr/>
            <p:nvPr userDrawn="1"/>
          </p:nvSpPr>
          <p:spPr>
            <a:xfrm>
              <a:off x="0" y="0"/>
              <a:ext cx="6713982" cy="5143500"/>
            </a:xfrm>
            <a:prstGeom prst="homePlate">
              <a:avLst>
                <a:gd name="adj" fmla="val 46678"/>
              </a:avLst>
            </a:prstGeom>
            <a:gradFill>
              <a:gsLst>
                <a:gs pos="0">
                  <a:srgbClr val="DC004E">
                    <a:alpha val="31000"/>
                  </a:srgbClr>
                </a:gs>
                <a:gs pos="59000">
                  <a:srgbClr val="800D30">
                    <a:lumMod val="93000"/>
                  </a:srgbClr>
                </a:gs>
              </a:gsLst>
              <a:lin ang="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35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12743" y="2697264"/>
            <a:ext cx="3043966" cy="891064"/>
          </a:xfrm>
          <a:prstGeom prst="rect">
            <a:avLst/>
          </a:prstGeom>
          <a:noFill/>
          <a:ln w="76200">
            <a:noFill/>
            <a:miter lim="800000"/>
          </a:ln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lang="en-GB" sz="2000" b="1" kern="1200" dirty="0" smtClean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 err="1"/>
              <a:t>Dyma</a:t>
            </a:r>
            <a:r>
              <a:rPr lang="en-US" dirty="0"/>
              <a:t> </a:t>
            </a:r>
            <a:r>
              <a:rPr lang="en-US" dirty="0" err="1"/>
              <a:t>sleid</a:t>
            </a:r>
            <a:r>
              <a:rPr lang="en-US" dirty="0"/>
              <a:t> </a:t>
            </a:r>
            <a:r>
              <a:rPr lang="en-US" dirty="0" err="1"/>
              <a:t>teitl</a:t>
            </a:r>
            <a:r>
              <a:rPr lang="en-US" dirty="0"/>
              <a:t> </a:t>
            </a:r>
            <a:r>
              <a:rPr lang="en-US" dirty="0" err="1"/>
              <a:t>adran</a:t>
            </a:r>
            <a:r>
              <a:rPr lang="en-US" dirty="0"/>
              <a:t> </a:t>
            </a:r>
            <a:r>
              <a:rPr lang="en-US" dirty="0" err="1"/>
              <a:t>gyda</a:t>
            </a:r>
            <a:r>
              <a:rPr lang="en-US" dirty="0"/>
              <a:t> </a:t>
            </a:r>
            <a:r>
              <a:rPr lang="en-US" dirty="0" err="1"/>
              <a:t>thair</a:t>
            </a:r>
            <a:r>
              <a:rPr lang="en-US" dirty="0"/>
              <a:t> </a:t>
            </a:r>
            <a:r>
              <a:rPr lang="en-US" dirty="0" err="1"/>
              <a:t>llinellau</a:t>
            </a:r>
            <a:r>
              <a:rPr lang="en-US" dirty="0"/>
              <a:t> o </a:t>
            </a:r>
            <a:r>
              <a:rPr lang="en-US" dirty="0" err="1"/>
              <a:t>destun</a:t>
            </a:r>
            <a:endParaRPr lang="en-GB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BB407AF-AED6-4528-993C-AA27AE0A59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2743" y="3841611"/>
            <a:ext cx="3043966" cy="891064"/>
          </a:xfrm>
          <a:prstGeom prst="rect">
            <a:avLst/>
          </a:prstGeom>
          <a:noFill/>
          <a:ln w="76200">
            <a:noFill/>
            <a:miter lim="800000"/>
          </a:ln>
        </p:spPr>
        <p:txBody>
          <a:bodyPr wrap="square" lIns="0" tIns="0" rIns="0" bIns="0" anchor="t" anchorCtr="0">
            <a:noAutofit/>
          </a:bodyPr>
          <a:lstStyle>
            <a:lvl1pPr>
              <a:lnSpc>
                <a:spcPct val="90000"/>
              </a:lnSpc>
              <a:spcAft>
                <a:spcPts val="0"/>
              </a:spcAft>
              <a:defRPr lang="en-GB" sz="2000" b="0" kern="1200" dirty="0" smtClean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Segoe UI" panose="020B0502040204020203" pitchFamily="34" charset="0"/>
              </a:defRPr>
            </a:lvl1pPr>
          </a:lstStyle>
          <a:p>
            <a:pPr lvl="0"/>
            <a:r>
              <a:rPr lang="en-GB" dirty="0"/>
              <a:t>This is a section title slide with two lines of text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D22E01-962E-41FE-ABDE-D87D3D32DB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407" y="1539087"/>
            <a:ext cx="2173187" cy="206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41961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3" r:id="rId2"/>
    <p:sldLayoutId id="2147483696" r:id="rId3"/>
    <p:sldLayoutId id="2147483690" r:id="rId4"/>
    <p:sldLayoutId id="2147483705" r:id="rId5"/>
    <p:sldLayoutId id="2147483695" r:id="rId6"/>
    <p:sldLayoutId id="2147483697" r:id="rId7"/>
  </p:sldLayoutIdLst>
  <p:transition>
    <p:fade/>
  </p:transition>
  <p:hf hdr="0"/>
  <p:txStyles>
    <p:titleStyle>
      <a:lvl1pPr algn="l" defTabSz="914378" rtl="0" eaLnBrk="1" latinLnBrk="0" hangingPunct="1">
        <a:spcBef>
          <a:spcPct val="0"/>
        </a:spcBef>
        <a:buNone/>
        <a:defRPr sz="2000" b="1" kern="1200" cap="none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268281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69868" indent="-269868" algn="l" defTabSz="268281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accent2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54014" indent="-184145" algn="l" defTabSz="268281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31809" indent="-177796" algn="l" defTabSz="268281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11193" indent="-173034" algn="l" defTabSz="268281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88988" indent="-177796" algn="l" defTabSz="268281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Clr>
          <a:schemeClr val="tx1"/>
        </a:buClr>
        <a:buSzPct val="75000"/>
        <a:buFont typeface="Wingdings" pitchFamily="2" charset="2"/>
        <a:buChar char="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1" descr="&lt;TITLE&gt;{71.22047,448.3887,82.72717,133.6836}">
            <a:extLst>
              <a:ext uri="{FF2B5EF4-FFF2-40B4-BE49-F238E27FC236}">
                <a16:creationId xmlns:a16="http://schemas.microsoft.com/office/drawing/2014/main" id="{6E231707-CC53-4C36-AA16-5D6C2F4E0445}"/>
              </a:ext>
            </a:extLst>
          </p:cNvPr>
          <p:cNvSpPr txBox="1">
            <a:spLocks/>
          </p:cNvSpPr>
          <p:nvPr/>
        </p:nvSpPr>
        <p:spPr>
          <a:xfrm>
            <a:off x="485095" y="1280360"/>
            <a:ext cx="5735595" cy="1261954"/>
          </a:xfrm>
          <a:prstGeom prst="rect">
            <a:avLst/>
          </a:prstGeom>
        </p:spPr>
        <p:txBody>
          <a:bodyPr lIns="0" tIns="0" rIns="0" bIns="0"/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none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err="1">
                <a:solidFill>
                  <a:schemeClr val="bg1"/>
                </a:solidFill>
                <a:latin typeface="Rockwell"/>
                <a:cs typeface="Segoe UI"/>
              </a:rPr>
              <a:t>Sleid</a:t>
            </a:r>
            <a:r>
              <a:rPr lang="en-GB" sz="3600" dirty="0">
                <a:solidFill>
                  <a:schemeClr val="bg1"/>
                </a:solidFill>
                <a:latin typeface="Rockwell"/>
                <a:cs typeface="Segoe UI"/>
              </a:rPr>
              <a:t> </a:t>
            </a:r>
            <a:r>
              <a:rPr lang="en-GB" sz="3600" dirty="0" err="1">
                <a:solidFill>
                  <a:schemeClr val="bg1"/>
                </a:solidFill>
                <a:latin typeface="Rockwell"/>
                <a:cs typeface="Segoe UI"/>
              </a:rPr>
              <a:t>teitl</a:t>
            </a:r>
            <a:r>
              <a:rPr lang="en-GB" sz="3600" dirty="0">
                <a:solidFill>
                  <a:schemeClr val="bg1"/>
                </a:solidFill>
                <a:latin typeface="Rockwell"/>
                <a:cs typeface="Segoe UI"/>
              </a:rPr>
              <a:t> y </a:t>
            </a:r>
            <a:r>
              <a:rPr lang="en-GB" sz="3600" dirty="0" err="1">
                <a:solidFill>
                  <a:schemeClr val="bg1"/>
                </a:solidFill>
                <a:latin typeface="Rockwell"/>
                <a:cs typeface="Segoe UI"/>
              </a:rPr>
              <a:t>Cyflwyniad</a:t>
            </a:r>
            <a:r>
              <a:rPr lang="en-GB" sz="3600" dirty="0">
                <a:solidFill>
                  <a:schemeClr val="bg1"/>
                </a:solidFill>
                <a:latin typeface="Rockwell"/>
                <a:cs typeface="Segoe UI"/>
              </a:rPr>
              <a:t> </a:t>
            </a:r>
            <a:r>
              <a:rPr lang="pt-BR" sz="3600" dirty="0">
                <a:solidFill>
                  <a:schemeClr val="bg1"/>
                </a:solidFill>
                <a:latin typeface="Rockwell"/>
                <a:cs typeface="Segoe UI"/>
              </a:rPr>
              <a:t>gyda dwy linell o destun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11" name="Title 21" descr="&lt;TITLE&gt;{71.22047,448.3887,82.72717,133.6836}">
            <a:extLst>
              <a:ext uri="{FF2B5EF4-FFF2-40B4-BE49-F238E27FC236}">
                <a16:creationId xmlns:a16="http://schemas.microsoft.com/office/drawing/2014/main" id="{177F5815-4CAE-4FD4-9B62-C0A8A2EBA5C0}"/>
              </a:ext>
            </a:extLst>
          </p:cNvPr>
          <p:cNvSpPr txBox="1">
            <a:spLocks/>
          </p:cNvSpPr>
          <p:nvPr/>
        </p:nvSpPr>
        <p:spPr>
          <a:xfrm>
            <a:off x="485095" y="2818220"/>
            <a:ext cx="5735595" cy="1261954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378" rtl="0" eaLnBrk="1" latinLnBrk="0" hangingPunct="1">
              <a:spcBef>
                <a:spcPct val="0"/>
              </a:spcBef>
              <a:buNone/>
              <a:defRPr sz="2000" b="1" kern="1200" cap="none" baseline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0" dirty="0">
                <a:solidFill>
                  <a:schemeClr val="bg1"/>
                </a:solidFill>
                <a:latin typeface="Rockwell"/>
                <a:cs typeface="Segoe UI"/>
              </a:rPr>
              <a:t>Mental health toolkit launch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2BDFFD-CEEA-4A1F-B8AE-44EF6B3B272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5667" y="1260860"/>
            <a:ext cx="3756132" cy="2727000"/>
          </a:xfrm>
        </p:spPr>
        <p:txBody>
          <a:bodyPr lIns="0" tIns="0" rIns="0" bIns="0" anchor="t"/>
          <a:lstStyle/>
          <a:p>
            <a:pPr marL="285750" indent="-285750">
              <a:buFont typeface="Arial" pitchFamily="2" charset="2"/>
              <a:buChar char="•"/>
            </a:pPr>
            <a:r>
              <a:rPr lang="en-GB" dirty="0" err="1">
                <a:latin typeface="Segoe UI"/>
                <a:cs typeface="Segoe UI"/>
              </a:rPr>
              <a:t>Neilltuwch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amser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mewn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lle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anfeirniadol</a:t>
            </a:r>
            <a:r>
              <a:rPr lang="en-GB" dirty="0">
                <a:latin typeface="Segoe UI"/>
                <a:cs typeface="Segoe UI"/>
              </a:rPr>
              <a:t>.</a:t>
            </a:r>
            <a:endParaRPr lang="en-US" dirty="0">
              <a:latin typeface="Segoe UI"/>
              <a:cs typeface="Segoe UI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en-GB" dirty="0" err="1">
                <a:latin typeface="Segoe UI"/>
                <a:cs typeface="Segoe UI"/>
              </a:rPr>
              <a:t>Cyflymder</a:t>
            </a:r>
            <a:endParaRPr lang="en-US" dirty="0">
              <a:latin typeface="Segoe UI"/>
              <a:cs typeface="Segoe UI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en-GB" dirty="0" err="1">
                <a:latin typeface="Segoe UI"/>
                <a:cs typeface="Segoe UI"/>
              </a:rPr>
              <a:t>Peidiwch</a:t>
            </a:r>
            <a:r>
              <a:rPr lang="en-GB" dirty="0">
                <a:latin typeface="Segoe UI"/>
                <a:cs typeface="Segoe UI"/>
              </a:rPr>
              <a:t> â </a:t>
            </a:r>
            <a:r>
              <a:rPr lang="en-GB" dirty="0" err="1">
                <a:latin typeface="Segoe UI"/>
                <a:cs typeface="Segoe UI"/>
              </a:rPr>
              <a:t>cheisio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gwneud</a:t>
            </a:r>
            <a:r>
              <a:rPr lang="en-GB" dirty="0">
                <a:latin typeface="Segoe UI"/>
                <a:cs typeface="Segoe UI"/>
              </a:rPr>
              <a:t> diagnosis.</a:t>
            </a:r>
            <a:endParaRPr lang="en-US" dirty="0">
              <a:latin typeface="Segoe UI"/>
              <a:cs typeface="Segoe UI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en-GB" dirty="0" err="1">
                <a:latin typeface="Segoe UI"/>
                <a:cs typeface="Segoe UI"/>
              </a:rPr>
              <a:t>Brawddegau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cychwynnol</a:t>
            </a:r>
            <a:r>
              <a:rPr lang="en-GB" dirty="0">
                <a:latin typeface="Segoe UI"/>
                <a:cs typeface="Segoe UI"/>
              </a:rPr>
              <a:t>.</a:t>
            </a:r>
            <a:endParaRPr lang="en-US" dirty="0">
              <a:latin typeface="Segoe UI"/>
              <a:cs typeface="Segoe UI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en-GB" dirty="0" err="1">
                <a:latin typeface="Segoe UI"/>
                <a:cs typeface="Segoe UI"/>
              </a:rPr>
              <a:t>Siaradwch</a:t>
            </a:r>
            <a:r>
              <a:rPr lang="en-GB" dirty="0">
                <a:latin typeface="Segoe UI"/>
                <a:cs typeface="Segoe UI"/>
              </a:rPr>
              <a:t> am </a:t>
            </a:r>
            <a:r>
              <a:rPr lang="en-GB" dirty="0" err="1">
                <a:latin typeface="Segoe UI"/>
                <a:cs typeface="Segoe UI"/>
              </a:rPr>
              <a:t>lesiant</a:t>
            </a:r>
            <a:r>
              <a:rPr lang="en-GB" dirty="0">
                <a:latin typeface="Segoe UI"/>
                <a:cs typeface="Segoe UI"/>
              </a:rPr>
              <a:t>.</a:t>
            </a:r>
            <a:endParaRPr lang="en-US" dirty="0">
              <a:latin typeface="Segoe UI"/>
              <a:cs typeface="Segoe UI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en-GB" dirty="0" err="1">
                <a:latin typeface="Segoe UI"/>
                <a:cs typeface="Segoe UI"/>
              </a:rPr>
              <a:t>Gwrando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gweithredol</a:t>
            </a:r>
            <a:r>
              <a:rPr lang="en-GB" dirty="0">
                <a:latin typeface="Segoe UI"/>
                <a:cs typeface="Segoe UI"/>
              </a:rPr>
              <a:t>.</a:t>
            </a:r>
            <a:endParaRPr lang="en-US" dirty="0">
              <a:latin typeface="Segoe UI"/>
              <a:cs typeface="Segoe UI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en-GB" dirty="0" err="1">
                <a:latin typeface="Segoe UI"/>
                <a:cs typeface="Segoe UI"/>
              </a:rPr>
              <a:t>Awgrymu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cefnogaeth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briodol</a:t>
            </a:r>
            <a:r>
              <a:rPr lang="en-GB" dirty="0">
                <a:latin typeface="Segoe UI"/>
                <a:cs typeface="Segoe UI"/>
              </a:rPr>
              <a:t>.</a:t>
            </a:r>
            <a:endParaRPr lang="en-US" dirty="0">
              <a:latin typeface="Segoe UI"/>
              <a:cs typeface="Segoe UI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en-GB" dirty="0" err="1">
                <a:latin typeface="Segoe UI"/>
                <a:cs typeface="Segoe UI"/>
              </a:rPr>
              <a:t>Defnyddio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iaith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anfeirniadol</a:t>
            </a:r>
            <a:r>
              <a:rPr lang="en-GB" dirty="0">
                <a:latin typeface="Segoe UI"/>
                <a:cs typeface="Segoe UI"/>
              </a:rPr>
              <a:t>.</a:t>
            </a:r>
            <a:endParaRPr lang="en-US" dirty="0">
              <a:latin typeface="Segoe UI"/>
              <a:cs typeface="Segoe UI"/>
            </a:endParaRP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04CD9-83F8-4665-8B9B-9642EA0C035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59063" y="1207449"/>
            <a:ext cx="3895001" cy="2727000"/>
          </a:xfrm>
        </p:spPr>
        <p:txBody>
          <a:bodyPr lIns="0" tIns="0" rIns="0" bIns="0" anchor="t"/>
          <a:lstStyle/>
          <a:p>
            <a:pPr marL="285750" indent="-285750">
              <a:buFont typeface="Arial" pitchFamily="2" charset="2"/>
              <a:buChar char="•"/>
            </a:pPr>
            <a:r>
              <a:rPr lang="en-GB">
                <a:latin typeface="Segoe UI"/>
                <a:cs typeface="Segoe UI"/>
              </a:rPr>
              <a:t>Set time aside in a non-judgmental space. </a:t>
            </a:r>
            <a:endParaRPr lang="en-US">
              <a:latin typeface="Segoe UI"/>
              <a:cs typeface="Segoe UI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en-GB">
                <a:latin typeface="Segoe UI"/>
                <a:cs typeface="Segoe UI"/>
              </a:rPr>
              <a:t>Pace</a:t>
            </a:r>
          </a:p>
          <a:p>
            <a:pPr marL="285750" indent="-285750">
              <a:buFont typeface="Arial" pitchFamily="2" charset="2"/>
              <a:buChar char="•"/>
            </a:pPr>
            <a:r>
              <a:rPr lang="en-GB">
                <a:latin typeface="Segoe UI"/>
                <a:cs typeface="Segoe UI"/>
              </a:rPr>
              <a:t>Don’t try to diagnose. </a:t>
            </a:r>
            <a:endParaRPr lang="en-US">
              <a:latin typeface="Segoe UI"/>
              <a:cs typeface="Segoe UI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en-GB">
                <a:latin typeface="Segoe UI"/>
                <a:cs typeface="Segoe UI"/>
              </a:rPr>
              <a:t>Starter sentences. </a:t>
            </a:r>
            <a:endParaRPr lang="en-US">
              <a:latin typeface="Segoe UI"/>
              <a:cs typeface="Segoe UI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en-GB">
                <a:latin typeface="Segoe UI"/>
                <a:cs typeface="Segoe UI"/>
              </a:rPr>
              <a:t>Talk about wellbeing. </a:t>
            </a:r>
            <a:endParaRPr lang="en-US">
              <a:latin typeface="Segoe UI"/>
              <a:cs typeface="Segoe UI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en-GB">
                <a:latin typeface="Segoe UI"/>
                <a:cs typeface="Segoe UI"/>
              </a:rPr>
              <a:t>Active listening. </a:t>
            </a:r>
            <a:endParaRPr lang="en-US">
              <a:latin typeface="Segoe UI"/>
              <a:cs typeface="Segoe UI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en-GB">
                <a:latin typeface="Segoe UI"/>
                <a:cs typeface="Segoe UI"/>
              </a:rPr>
              <a:t>Suggest appropriate support. </a:t>
            </a:r>
            <a:endParaRPr lang="en-US">
              <a:latin typeface="Segoe UI"/>
              <a:cs typeface="Segoe UI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en-GB">
                <a:latin typeface="Segoe UI"/>
                <a:cs typeface="Segoe UI"/>
              </a:rPr>
              <a:t>Use non-judgemental language. 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00EACB8-8602-460E-9BEB-60FF49DD2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553" y="282576"/>
            <a:ext cx="3807665" cy="800116"/>
          </a:xfrm>
        </p:spPr>
        <p:txBody>
          <a:bodyPr/>
          <a:lstStyle/>
          <a:p>
            <a:r>
              <a:rPr lang="en-GB">
                <a:latin typeface="Rockwell"/>
                <a:cs typeface="Segoe UI"/>
              </a:rPr>
              <a:t>Talking tips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4812A9-B16B-4C30-8516-3F4C18A15923}"/>
              </a:ext>
            </a:extLst>
          </p:cNvPr>
          <p:cNvSpPr txBox="1"/>
          <p:nvPr/>
        </p:nvSpPr>
        <p:spPr>
          <a:xfrm>
            <a:off x="620638" y="682062"/>
            <a:ext cx="3250606" cy="40094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7800" indent="-177800">
              <a:lnSpc>
                <a:spcPct val="112999"/>
              </a:lnSpc>
              <a:spcAft>
                <a:spcPts val="60"/>
              </a:spcAft>
            </a:pPr>
            <a:r>
              <a:rPr lang="en-US" sz="2500">
                <a:solidFill>
                  <a:srgbClr val="C00000"/>
                </a:solidFill>
                <a:latin typeface="Rockwell"/>
                <a:ea typeface="+mn-lt"/>
                <a:cs typeface="+mn-lt"/>
              </a:rPr>
              <a:t>Awgrymiadau siarad</a:t>
            </a:r>
            <a:endParaRPr lang="en-US" sz="2500">
              <a:solidFill>
                <a:srgbClr val="C00000"/>
              </a:solidFill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1837183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58D26-91F0-40BE-BB2C-8B92C2E67BF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09780" y="2488960"/>
            <a:ext cx="3043966" cy="891064"/>
          </a:xfrm>
        </p:spPr>
        <p:txBody>
          <a:bodyPr/>
          <a:lstStyle/>
          <a:p>
            <a:r>
              <a:rPr lang="en-GB" b="0"/>
              <a:t>Beth allwn ni ei wneud i wneud iechyd meddwl yn well yn y gwaith?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B8C35BF-191F-474C-B7FD-D2B710A0B8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52509" y="4044574"/>
            <a:ext cx="3043966" cy="891064"/>
          </a:xfrm>
        </p:spPr>
        <p:txBody>
          <a:bodyPr/>
          <a:lstStyle/>
          <a:p>
            <a:r>
              <a:rPr lang="en-GB">
                <a:latin typeface="Rockwell"/>
                <a:cs typeface="Segoe UI"/>
              </a:rPr>
              <a:t>What can we do to make mental health better at work?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028867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D432D0-E953-4CFF-B17F-6B7CB57A60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4419" y="1335636"/>
            <a:ext cx="3756132" cy="2839163"/>
          </a:xfrm>
        </p:spPr>
        <p:txBody>
          <a:bodyPr lIns="0" tIns="0" rIns="0" bIns="0" anchor="t"/>
          <a:lstStyle/>
          <a:p>
            <a:pPr marL="285750" indent="-285750">
              <a:buFont typeface="Arial" pitchFamily="2" charset="2"/>
              <a:buChar char="•"/>
            </a:pPr>
            <a:r>
              <a:rPr lang="en-GB" dirty="0" err="1">
                <a:latin typeface="Segoe UI"/>
                <a:cs typeface="Segoe UI"/>
              </a:rPr>
              <a:t>Newid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diwylliant</a:t>
            </a:r>
            <a:r>
              <a:rPr lang="en-GB" dirty="0">
                <a:latin typeface="Segoe UI"/>
                <a:cs typeface="Segoe UI"/>
              </a:rPr>
              <a:t> y </a:t>
            </a:r>
            <a:r>
              <a:rPr lang="en-GB" dirty="0" err="1">
                <a:latin typeface="Segoe UI"/>
                <a:cs typeface="Segoe UI"/>
              </a:rPr>
              <a:t>gweithle</a:t>
            </a:r>
            <a:r>
              <a:rPr lang="en-GB" dirty="0">
                <a:latin typeface="Segoe UI"/>
                <a:cs typeface="Segoe UI"/>
              </a:rPr>
              <a:t> - </a:t>
            </a:r>
            <a:r>
              <a:rPr lang="en-GB" dirty="0" err="1">
                <a:latin typeface="Segoe UI"/>
                <a:cs typeface="Segoe UI"/>
              </a:rPr>
              <a:t>Polisi</a:t>
            </a:r>
            <a:r>
              <a:rPr lang="en-GB" dirty="0">
                <a:latin typeface="Segoe UI"/>
                <a:cs typeface="Segoe UI"/>
              </a:rPr>
              <a:t>, </a:t>
            </a:r>
            <a:r>
              <a:rPr lang="en-GB" dirty="0" err="1">
                <a:latin typeface="Segoe UI"/>
                <a:cs typeface="Segoe UI"/>
              </a:rPr>
              <a:t>hyfforddi</a:t>
            </a:r>
            <a:r>
              <a:rPr lang="en-GB" dirty="0">
                <a:latin typeface="Segoe UI"/>
                <a:cs typeface="Segoe UI"/>
              </a:rPr>
              <a:t> a </a:t>
            </a:r>
            <a:r>
              <a:rPr lang="en-GB" dirty="0" err="1">
                <a:latin typeface="Segoe UI"/>
                <a:cs typeface="Segoe UI"/>
              </a:rPr>
              <a:t>chreu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amgylchedd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cefnogol</a:t>
            </a:r>
            <a:endParaRPr lang="en-US" dirty="0">
              <a:latin typeface="Segoe UI"/>
              <a:cs typeface="Segoe UI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en-GB" dirty="0" err="1">
                <a:latin typeface="Segoe UI"/>
                <a:cs typeface="Segoe UI"/>
              </a:rPr>
              <a:t>Gwasanaethau</a:t>
            </a:r>
            <a:r>
              <a:rPr lang="en-GB" dirty="0">
                <a:latin typeface="Segoe UI"/>
                <a:cs typeface="Segoe UI"/>
              </a:rPr>
              <a:t> a </a:t>
            </a:r>
            <a:r>
              <a:rPr lang="en-GB" dirty="0" err="1">
                <a:latin typeface="Segoe UI"/>
                <a:cs typeface="Segoe UI"/>
              </a:rPr>
              <a:t>arweinir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gan</a:t>
            </a:r>
            <a:r>
              <a:rPr lang="en-GB" dirty="0">
                <a:latin typeface="Segoe UI"/>
                <a:cs typeface="Segoe UI"/>
              </a:rPr>
              <a:t> y </a:t>
            </a:r>
            <a:r>
              <a:rPr lang="en-GB" dirty="0" err="1">
                <a:latin typeface="Segoe UI"/>
                <a:cs typeface="Segoe UI"/>
              </a:rPr>
              <a:t>gymuned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sy'n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gysylltiedig</a:t>
            </a:r>
            <a:r>
              <a:rPr lang="en-GB" dirty="0">
                <a:latin typeface="Segoe UI"/>
                <a:cs typeface="Segoe UI"/>
              </a:rPr>
              <a:t> â </a:t>
            </a:r>
            <a:r>
              <a:rPr lang="en-GB" dirty="0" err="1">
                <a:latin typeface="Segoe UI"/>
                <a:cs typeface="Segoe UI"/>
              </a:rPr>
              <a:t>chymorth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yn</a:t>
            </a:r>
            <a:r>
              <a:rPr lang="en-GB" dirty="0">
                <a:latin typeface="Segoe UI"/>
                <a:cs typeface="Segoe UI"/>
              </a:rPr>
              <a:t> y </a:t>
            </a:r>
            <a:r>
              <a:rPr lang="en-GB" dirty="0" err="1">
                <a:latin typeface="Segoe UI"/>
                <a:cs typeface="Segoe UI"/>
              </a:rPr>
              <a:t>gweithle</a:t>
            </a:r>
            <a:r>
              <a:rPr lang="en-GB" dirty="0">
                <a:latin typeface="Segoe UI"/>
                <a:cs typeface="Segoe UI"/>
              </a:rPr>
              <a:t> - iechyd </a:t>
            </a:r>
            <a:r>
              <a:rPr lang="en-GB" dirty="0" err="1">
                <a:latin typeface="Segoe UI"/>
                <a:cs typeface="Segoe UI"/>
              </a:rPr>
              <a:t>galwedigaethol</a:t>
            </a:r>
            <a:r>
              <a:rPr lang="en-GB" dirty="0">
                <a:latin typeface="Segoe UI"/>
                <a:cs typeface="Segoe UI"/>
              </a:rPr>
              <a:t> a </a:t>
            </a:r>
            <a:r>
              <a:rPr lang="en-GB" dirty="0" err="1">
                <a:latin typeface="Segoe UI"/>
                <a:cs typeface="Segoe UI"/>
              </a:rPr>
              <a:t>meddygon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teulu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yn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cydweithio</a:t>
            </a:r>
            <a:endParaRPr lang="en-US" dirty="0">
              <a:latin typeface="Segoe UI"/>
              <a:cs typeface="Segoe UI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en-GB" dirty="0" err="1">
                <a:latin typeface="Segoe UI"/>
                <a:cs typeface="Segoe UI"/>
              </a:rPr>
              <a:t>Hyrwyddo</a:t>
            </a:r>
            <a:r>
              <a:rPr lang="en-GB" dirty="0">
                <a:latin typeface="Segoe UI"/>
                <a:cs typeface="Segoe UI"/>
              </a:rPr>
              <a:t> a </a:t>
            </a:r>
            <a:r>
              <a:rPr lang="en-GB" dirty="0" err="1">
                <a:latin typeface="Segoe UI"/>
                <a:cs typeface="Segoe UI"/>
              </a:rPr>
              <a:t>galluogi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pobl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i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fod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yn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egnïol</a:t>
            </a:r>
            <a:r>
              <a:rPr lang="en-GB" dirty="0">
                <a:latin typeface="Segoe UI"/>
                <a:cs typeface="Segoe UI"/>
              </a:rPr>
              <a:t> a bod </a:t>
            </a:r>
            <a:r>
              <a:rPr lang="en-GB" dirty="0" err="1">
                <a:latin typeface="Segoe UI"/>
                <a:cs typeface="Segoe UI"/>
              </a:rPr>
              <a:t>yn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rhan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o'u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llesiant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eu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hunain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ond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heb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bwysau</a:t>
            </a:r>
            <a:r>
              <a:rPr lang="en-GB" dirty="0">
                <a:latin typeface="Segoe UI"/>
                <a:cs typeface="Segoe UI"/>
              </a:rPr>
              <a:t> </a:t>
            </a:r>
            <a:endParaRPr lang="en-US" dirty="0">
              <a:latin typeface="Segoe UI"/>
              <a:cs typeface="Segoe UI"/>
            </a:endParaRP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768A7D-D233-43AC-8282-38E04614B9F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46002" y="1447799"/>
            <a:ext cx="3830907" cy="2636201"/>
          </a:xfrm>
        </p:spPr>
        <p:txBody>
          <a:bodyPr lIns="0" tIns="0" rIns="0" bIns="0" anchor="t"/>
          <a:lstStyle/>
          <a:p>
            <a:pPr marL="285750" indent="-285750">
              <a:buFont typeface="Arial" pitchFamily="2" charset="2"/>
              <a:buChar char="•"/>
            </a:pPr>
            <a:r>
              <a:rPr lang="en-GB">
                <a:latin typeface="Segoe UI"/>
                <a:cs typeface="Segoe UI"/>
              </a:rPr>
              <a:t>Change workplace culture  - Policy, training and creating a supportive environment</a:t>
            </a:r>
            <a:endParaRPr lang="en-US" dirty="0">
              <a:latin typeface="Segoe UI"/>
              <a:cs typeface="Segoe UI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en-GB">
                <a:latin typeface="Segoe UI"/>
                <a:cs typeface="Segoe UI"/>
              </a:rPr>
              <a:t>Community led services linked to workplace support  - occupational health and GP's working together</a:t>
            </a:r>
            <a:endParaRPr lang="en-US">
              <a:latin typeface="Segoe UI"/>
              <a:cs typeface="Segoe UI"/>
            </a:endParaRPr>
          </a:p>
          <a:p>
            <a:pPr marL="285750" indent="-285750">
              <a:buFont typeface="Arial" pitchFamily="2" charset="2"/>
              <a:buChar char="•"/>
            </a:pPr>
            <a:r>
              <a:rPr lang="en-GB" dirty="0">
                <a:latin typeface="Segoe UI"/>
                <a:cs typeface="Segoe UI"/>
              </a:rPr>
              <a:t>Promote and enable people to be </a:t>
            </a:r>
            <a:r>
              <a:rPr lang="en-GB">
                <a:latin typeface="Segoe UI"/>
                <a:cs typeface="Segoe UI"/>
              </a:rPr>
              <a:t>active and engaged in their own wellbeing but without pressure </a:t>
            </a:r>
          </a:p>
          <a:p>
            <a:endParaRPr lang="en-GB" dirty="0">
              <a:latin typeface="Segoe UI"/>
              <a:cs typeface="Segoe U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45CB1-A42F-41A0-92BE-0D3B95B76E1C}"/>
              </a:ext>
            </a:extLst>
          </p:cNvPr>
          <p:cNvSpPr txBox="1"/>
          <p:nvPr/>
        </p:nvSpPr>
        <p:spPr>
          <a:xfrm>
            <a:off x="4984334" y="820929"/>
            <a:ext cx="3747329" cy="3207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3000"/>
              </a:lnSpc>
              <a:spcAft>
                <a:spcPts val="60"/>
              </a:spcAft>
            </a:pPr>
            <a:r>
              <a:rPr lang="en-GB" sz="2000">
                <a:latin typeface="Rockwell"/>
                <a:cs typeface="Segoe UI Light"/>
              </a:rPr>
              <a:t>Top tips for workplace change</a:t>
            </a:r>
            <a:endParaRPr lang="en-GB" sz="2000" dirty="0">
              <a:latin typeface="Rockwell"/>
              <a:cs typeface="Segoe U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20905F-43E8-4AD5-8921-8A991BBACA88}"/>
              </a:ext>
            </a:extLst>
          </p:cNvPr>
          <p:cNvSpPr txBox="1"/>
          <p:nvPr/>
        </p:nvSpPr>
        <p:spPr>
          <a:xfrm>
            <a:off x="738142" y="489779"/>
            <a:ext cx="3763352" cy="6667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2999"/>
              </a:lnSpc>
              <a:spcAft>
                <a:spcPts val="60"/>
              </a:spcAft>
            </a:pPr>
            <a:r>
              <a:rPr lang="en-GB" sz="2000">
                <a:latin typeface="Rockwell"/>
                <a:ea typeface="+mn-lt"/>
                <a:cs typeface="+mn-lt"/>
              </a:rPr>
              <a:t>Awgrymiadau da ar gyfer newid yn y gweithle</a:t>
            </a:r>
            <a:endParaRPr lang="en-US">
              <a:latin typeface="Rockwell"/>
            </a:endParaRPr>
          </a:p>
        </p:txBody>
      </p:sp>
    </p:spTree>
    <p:extLst>
      <p:ext uri="{BB962C8B-B14F-4D97-AF65-F5344CB8AC3E}">
        <p14:creationId xmlns:p14="http://schemas.microsoft.com/office/powerpoint/2010/main" val="294978260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 lIns="0" tIns="0" rIns="0" bIns="0" anchor="t"/>
          <a:lstStyle/>
          <a:p>
            <a:r>
              <a:rPr lang="en-GB" err="1">
                <a:solidFill>
                  <a:schemeClr val="accent1"/>
                </a:solidFill>
                <a:latin typeface="Segoe UI Semibold"/>
                <a:cs typeface="Segoe UI Semibold"/>
              </a:rPr>
              <a:t>wefan</a:t>
            </a:r>
            <a:r>
              <a:rPr lang="en-GB">
                <a:solidFill>
                  <a:schemeClr val="accent1"/>
                </a:solidFill>
                <a:latin typeface="Segoe UI Semibold"/>
                <a:cs typeface="Segoe UI Semibold"/>
              </a:rPr>
              <a:t>/</a:t>
            </a:r>
            <a:r>
              <a:rPr lang="en-GB">
                <a:solidFill>
                  <a:schemeClr val="accent2"/>
                </a:solidFill>
                <a:latin typeface="Segoe UI Semibold"/>
                <a:cs typeface="Segoe UI Semibold"/>
              </a:rPr>
              <a:t>website:</a:t>
            </a:r>
            <a:r>
              <a:rPr lang="en-GB">
                <a:solidFill>
                  <a:schemeClr val="accent1"/>
                </a:solidFill>
                <a:latin typeface="Segoe UI Semibold"/>
                <a:cs typeface="Segoe UI Semibold"/>
              </a:rPr>
              <a:t> </a:t>
            </a:r>
            <a:r>
              <a:rPr lang="en-GB">
                <a:latin typeface="Segoe UI"/>
                <a:cs typeface="Segoe UI"/>
              </a:rPr>
              <a:t> www.tuc.org.uk/wales </a:t>
            </a:r>
            <a:endParaRPr lang="en-US"/>
          </a:p>
          <a:p>
            <a:r>
              <a:rPr lang="en-GB">
                <a:solidFill>
                  <a:schemeClr val="accent1"/>
                </a:solidFill>
                <a:latin typeface="Segoe UI Semibold"/>
                <a:cs typeface="Segoe UI Semibold"/>
              </a:rPr>
              <a:t>e-</a:t>
            </a:r>
            <a:r>
              <a:rPr lang="en-GB" err="1">
                <a:solidFill>
                  <a:schemeClr val="accent1"/>
                </a:solidFill>
                <a:latin typeface="Segoe UI Semibold"/>
                <a:cs typeface="Segoe UI Semibold"/>
              </a:rPr>
              <a:t>bost</a:t>
            </a:r>
            <a:r>
              <a:rPr lang="en-GB">
                <a:solidFill>
                  <a:schemeClr val="accent1"/>
                </a:solidFill>
                <a:latin typeface="Segoe UI Semibold"/>
                <a:cs typeface="Segoe UI Semibold"/>
              </a:rPr>
              <a:t>/</a:t>
            </a:r>
            <a:r>
              <a:rPr lang="en-GB">
                <a:solidFill>
                  <a:schemeClr val="accent2"/>
                </a:solidFill>
                <a:latin typeface="Segoe UI Semibold"/>
                <a:cs typeface="Segoe UI Semibold"/>
              </a:rPr>
              <a:t>e-mail:</a:t>
            </a:r>
            <a:r>
              <a:rPr lang="en-GB">
                <a:solidFill>
                  <a:schemeClr val="accent1"/>
                </a:solidFill>
                <a:latin typeface="Segoe UI Semibold"/>
                <a:cs typeface="Segoe UI Semibold"/>
              </a:rPr>
              <a:t> </a:t>
            </a:r>
            <a:r>
              <a:rPr lang="en-GB">
                <a:latin typeface="Segoe UI"/>
                <a:cs typeface="Segoe UI"/>
              </a:rPr>
              <a:t> wtuc@tuc.org.uk</a:t>
            </a:r>
          </a:p>
          <a:p>
            <a:r>
              <a:rPr lang="en-GB" err="1">
                <a:solidFill>
                  <a:schemeClr val="accent1"/>
                </a:solidFill>
                <a:latin typeface="Segoe UI Semibold"/>
                <a:cs typeface="Segoe UI Semibold"/>
              </a:rPr>
              <a:t>ffôn</a:t>
            </a:r>
            <a:r>
              <a:rPr lang="en-GB">
                <a:solidFill>
                  <a:schemeClr val="accent1"/>
                </a:solidFill>
                <a:latin typeface="Segoe UI Semibold"/>
                <a:cs typeface="Segoe UI Semibold"/>
              </a:rPr>
              <a:t>/</a:t>
            </a:r>
            <a:r>
              <a:rPr lang="en-GB">
                <a:solidFill>
                  <a:schemeClr val="accent2"/>
                </a:solidFill>
                <a:latin typeface="Segoe UI Semibold"/>
                <a:cs typeface="Segoe UI Semibold"/>
              </a:rPr>
              <a:t>phone: </a:t>
            </a:r>
            <a:r>
              <a:rPr lang="en-GB">
                <a:solidFill>
                  <a:srgbClr val="1D1D1D"/>
                </a:solidFill>
                <a:latin typeface="Segoe UI"/>
                <a:cs typeface="Segoe UI"/>
              </a:rPr>
              <a:t>029 2034 7010</a:t>
            </a:r>
            <a:endParaRPr lang="en-US">
              <a:solidFill>
                <a:srgbClr val="1D1D1D"/>
              </a:solidFill>
            </a:endParaRPr>
          </a:p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latin typeface="Rockwell"/>
                <a:cs typeface="Segoe UI"/>
              </a:rPr>
              <a:t>Manylion</a:t>
            </a:r>
            <a:r>
              <a:rPr lang="en-GB">
                <a:latin typeface="Rockwell"/>
                <a:cs typeface="Segoe UI"/>
              </a:rPr>
              <a:t> </a:t>
            </a:r>
            <a:r>
              <a:rPr lang="en-GB" err="1">
                <a:latin typeface="Rockwell"/>
                <a:cs typeface="Segoe UI"/>
              </a:rPr>
              <a:t>cyswllt</a:t>
            </a:r>
            <a:br>
              <a:rPr lang="en-GB">
                <a:latin typeface="Rockwell"/>
                <a:cs typeface="Segoe UI"/>
              </a:rPr>
            </a:br>
            <a:r>
              <a:rPr lang="en-GB">
                <a:solidFill>
                  <a:schemeClr val="accent2"/>
                </a:solidFill>
                <a:latin typeface="Rockwell"/>
                <a:cs typeface="Segoe UI"/>
              </a:rPr>
              <a:t>Contact details </a:t>
            </a:r>
            <a:endParaRPr lang="en-US">
              <a:solidFill>
                <a:schemeClr val="accent2"/>
              </a:solidFill>
              <a:latin typeface="Rockwell"/>
              <a:cs typeface="Segoe UI"/>
            </a:endParaRPr>
          </a:p>
        </p:txBody>
      </p:sp>
      <p:sp>
        <p:nvSpPr>
          <p:cNvPr id="4" name="AutoShape 2" descr="Facebook free icon">
            <a:extLst>
              <a:ext uri="{FF2B5EF4-FFF2-40B4-BE49-F238E27FC236}">
                <a16:creationId xmlns:a16="http://schemas.microsoft.com/office/drawing/2014/main" id="{AEC111EF-68E1-4DE6-B122-136335F470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40259" y="2763280"/>
            <a:ext cx="553995" cy="55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EFED1BF2-89DF-41EE-91CC-DE997E4FA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22" y="2763280"/>
            <a:ext cx="461834" cy="4618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DC9F812-DE00-4DCF-9981-3DC2332454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22" y="3451465"/>
            <a:ext cx="461834" cy="461834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F24A27AB-6CF7-4E03-8368-A09D040159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554" y="2763280"/>
            <a:ext cx="461834" cy="4618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2C7716-890A-44DA-82F5-E88D164FD9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551" y="3451465"/>
            <a:ext cx="461834" cy="461834"/>
          </a:xfrm>
          <a:prstGeom prst="rect">
            <a:avLst/>
          </a:prstGeom>
        </p:spPr>
      </p:pic>
      <p:sp>
        <p:nvSpPr>
          <p:cNvPr id="16" name="Content Placeholder 6">
            <a:extLst>
              <a:ext uri="{FF2B5EF4-FFF2-40B4-BE49-F238E27FC236}">
                <a16:creationId xmlns:a16="http://schemas.microsoft.com/office/drawing/2014/main" id="{80762443-7B47-4EC7-BFF1-868575E58919}"/>
              </a:ext>
            </a:extLst>
          </p:cNvPr>
          <p:cNvSpPr txBox="1">
            <a:spLocks/>
          </p:cNvSpPr>
          <p:nvPr/>
        </p:nvSpPr>
        <p:spPr>
          <a:xfrm>
            <a:off x="1302093" y="2864546"/>
            <a:ext cx="2790584" cy="4618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15995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431990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631809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193" indent="-173034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8988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err="1">
                <a:latin typeface="Segoe UI"/>
                <a:cs typeface="Segoe UI"/>
              </a:rPr>
              <a:t>WalesTUCCymru</a:t>
            </a:r>
            <a:endParaRPr lang="en-GB">
              <a:latin typeface="Segoe UI"/>
              <a:cs typeface="Segoe UI"/>
            </a:endParaRPr>
          </a:p>
          <a:p>
            <a:endParaRPr lang="en-GB"/>
          </a:p>
        </p:txBody>
      </p:sp>
      <p:sp>
        <p:nvSpPr>
          <p:cNvPr id="17" name="Content Placeholder 6">
            <a:extLst>
              <a:ext uri="{FF2B5EF4-FFF2-40B4-BE49-F238E27FC236}">
                <a16:creationId xmlns:a16="http://schemas.microsoft.com/office/drawing/2014/main" id="{51EF7731-1BF1-471C-93E4-26FD38D82760}"/>
              </a:ext>
            </a:extLst>
          </p:cNvPr>
          <p:cNvSpPr txBox="1">
            <a:spLocks/>
          </p:cNvSpPr>
          <p:nvPr/>
        </p:nvSpPr>
        <p:spPr>
          <a:xfrm>
            <a:off x="1302093" y="3549143"/>
            <a:ext cx="2790584" cy="4618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15995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431990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631809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193" indent="-173034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8988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err="1">
                <a:latin typeface="Segoe UI"/>
                <a:cs typeface="Segoe UI"/>
              </a:rPr>
              <a:t>WalesTUC</a:t>
            </a:r>
            <a:endParaRPr lang="en-GB">
              <a:latin typeface="Segoe UI"/>
              <a:cs typeface="Segoe UI"/>
            </a:endParaRPr>
          </a:p>
          <a:p>
            <a:endParaRPr lang="en-GB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7F7624E0-E70C-406B-9A0C-A77415114D3E}"/>
              </a:ext>
            </a:extLst>
          </p:cNvPr>
          <p:cNvSpPr txBox="1">
            <a:spLocks/>
          </p:cNvSpPr>
          <p:nvPr/>
        </p:nvSpPr>
        <p:spPr>
          <a:xfrm>
            <a:off x="5058225" y="2855441"/>
            <a:ext cx="2790584" cy="4618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15995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431990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631809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193" indent="-173034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8988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err="1">
                <a:latin typeface="Segoe UI"/>
                <a:cs typeface="Segoe UI"/>
              </a:rPr>
              <a:t>WalesTUCCymru</a:t>
            </a:r>
            <a:endParaRPr lang="en-GB">
              <a:latin typeface="Segoe UI"/>
              <a:cs typeface="Segoe UI"/>
            </a:endParaRPr>
          </a:p>
          <a:p>
            <a:endParaRPr lang="en-GB"/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90F2CD7-CB25-4DDB-9CDA-EA2EE3D1BB2E}"/>
              </a:ext>
            </a:extLst>
          </p:cNvPr>
          <p:cNvSpPr txBox="1">
            <a:spLocks/>
          </p:cNvSpPr>
          <p:nvPr/>
        </p:nvSpPr>
        <p:spPr>
          <a:xfrm>
            <a:off x="5058225" y="3549143"/>
            <a:ext cx="2790584" cy="461834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15995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431990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631809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193" indent="-173034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8988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err="1">
                <a:latin typeface="Segoe UI"/>
                <a:cs typeface="Segoe UI"/>
              </a:rPr>
              <a:t>WalesTUC</a:t>
            </a:r>
            <a:endParaRPr lang="en-GB">
              <a:latin typeface="Segoe UI"/>
              <a:cs typeface="Segoe UI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80785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0678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/>
        <p:txBody>
          <a:bodyPr lIns="0" tIns="0" rIns="0" bIns="0" anchor="t"/>
          <a:lstStyle/>
          <a:p>
            <a:pPr marL="215900" lvl="1" indent="-215900"/>
            <a:r>
              <a:rPr lang="en-GB">
                <a:latin typeface="Segoe UI"/>
                <a:cs typeface="Segoe UI"/>
              </a:rPr>
              <a:t>Iechyd meddwl a'r gweithle</a:t>
            </a:r>
            <a:endParaRPr lang="en-US"/>
          </a:p>
          <a:p>
            <a:pPr marL="215900" lvl="1" indent="-215900"/>
            <a:r>
              <a:rPr lang="en-GB">
                <a:latin typeface="Segoe UI"/>
                <a:cs typeface="Segoe UI"/>
              </a:rPr>
              <a:t>Pam ei fod yn fater i'r Undeb Llafur</a:t>
            </a:r>
            <a:endParaRPr lang="en-GB"/>
          </a:p>
          <a:p>
            <a:pPr marL="215900" lvl="1" indent="-215900"/>
            <a:r>
              <a:rPr lang="en-GB">
                <a:latin typeface="Segoe UI"/>
                <a:cs typeface="Segoe UI"/>
              </a:rPr>
              <a:t>Nid yw'r un peth i bawb</a:t>
            </a:r>
          </a:p>
          <a:p>
            <a:pPr marL="215900" lvl="1" indent="-215900"/>
            <a:r>
              <a:rPr lang="en-GB"/>
              <a:t>Siarad am iechyd meddwl yn y gwaith</a:t>
            </a:r>
          </a:p>
          <a:p>
            <a:pPr marL="215900" lvl="1" indent="-215900"/>
            <a:r>
              <a:rPr lang="en-GB"/>
              <a:t>Beth allwn ni ei wneud i wneud iechyd meddwl yn well yn y gwaith?</a:t>
            </a:r>
          </a:p>
          <a:p>
            <a:pPr marL="215900" lvl="1" indent="-215900"/>
            <a:endParaRPr lang="en-GB"/>
          </a:p>
          <a:p>
            <a:pPr marL="215900" lvl="1" indent="-215900"/>
            <a:endParaRPr lang="en-GB"/>
          </a:p>
          <a:p>
            <a:pPr marL="215900" lvl="1" indent="-215900"/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740559" y="677819"/>
            <a:ext cx="3161389" cy="1013760"/>
          </a:xfrm>
        </p:spPr>
        <p:txBody>
          <a:bodyPr/>
          <a:lstStyle/>
          <a:p>
            <a:r>
              <a:rPr lang="en-GB">
                <a:latin typeface="Rockwell"/>
                <a:cs typeface="Segoe UI"/>
              </a:rPr>
              <a:t>Pynciau y byddwn </a:t>
            </a:r>
            <a:br>
              <a:rPr lang="en-GB" dirty="0">
                <a:latin typeface="Rockwell"/>
                <a:cs typeface="Segoe UI"/>
              </a:rPr>
            </a:br>
            <a:r>
              <a:rPr lang="en-GB">
                <a:latin typeface="Rockwell"/>
                <a:cs typeface="Segoe UI"/>
              </a:rPr>
              <a:t>yn eu trafod heddiw</a:t>
            </a:r>
            <a:endParaRPr lang="en-US"/>
          </a:p>
          <a:p>
            <a:endParaRPr lang="en-GB" dirty="0"/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D88F253A-66E6-4359-A3BA-986D032A1841}"/>
              </a:ext>
            </a:extLst>
          </p:cNvPr>
          <p:cNvSpPr txBox="1">
            <a:spLocks/>
          </p:cNvSpPr>
          <p:nvPr/>
        </p:nvSpPr>
        <p:spPr bwMode="auto">
          <a:xfrm>
            <a:off x="4767806" y="291793"/>
            <a:ext cx="3924458" cy="7093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500" b="0" kern="1200" cap="none" baseline="0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GB">
                <a:solidFill>
                  <a:schemeClr val="accent2"/>
                </a:solidFill>
                <a:latin typeface="Rockwell"/>
                <a:cs typeface="Segoe UI"/>
              </a:rPr>
              <a:t>Topics we'll discuss today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2834D3F-E914-4D3D-87FF-094A42782C02}"/>
              </a:ext>
            </a:extLst>
          </p:cNvPr>
          <p:cNvSpPr txBox="1">
            <a:spLocks/>
          </p:cNvSpPr>
          <p:nvPr/>
        </p:nvSpPr>
        <p:spPr>
          <a:xfrm>
            <a:off x="4810534" y="1451675"/>
            <a:ext cx="3756132" cy="2727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15995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431990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631809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193" indent="-173034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8988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lvl="1" indent="-215900">
              <a:buClr>
                <a:schemeClr val="accent2"/>
              </a:buClr>
            </a:pPr>
            <a:r>
              <a:rPr lang="en-GB" dirty="0">
                <a:latin typeface="Segoe UI"/>
                <a:cs typeface="Segoe UI"/>
              </a:rPr>
              <a:t>Mental health and the workplace</a:t>
            </a:r>
            <a:endParaRPr lang="en-GB" dirty="0"/>
          </a:p>
          <a:p>
            <a:pPr marL="215900" lvl="1" indent="-215900">
              <a:buClr>
                <a:schemeClr val="accent2"/>
              </a:buClr>
            </a:pPr>
            <a:r>
              <a:rPr lang="en-GB" dirty="0">
                <a:latin typeface="Segoe UI"/>
                <a:cs typeface="Segoe UI"/>
              </a:rPr>
              <a:t>Why it's a Trade Union issue</a:t>
            </a:r>
          </a:p>
          <a:p>
            <a:pPr marL="215900" lvl="1" indent="-215900">
              <a:buClr>
                <a:schemeClr val="accent2"/>
              </a:buClr>
            </a:pPr>
            <a:r>
              <a:rPr lang="en-GB" dirty="0">
                <a:latin typeface="Segoe UI"/>
                <a:cs typeface="Segoe UI"/>
              </a:rPr>
              <a:t>It's not the same for everyone</a:t>
            </a:r>
            <a:endParaRPr lang="en-GB" dirty="0"/>
          </a:p>
          <a:p>
            <a:pPr marL="215900" lvl="1" indent="-215900">
              <a:buClr>
                <a:schemeClr val="accent2"/>
              </a:buClr>
            </a:pPr>
            <a:r>
              <a:rPr lang="en-GB" dirty="0">
                <a:latin typeface="Segoe UI"/>
                <a:cs typeface="Segoe UI"/>
              </a:rPr>
              <a:t>Talking about mental health at work</a:t>
            </a:r>
            <a:endParaRPr lang="en-GB" dirty="0"/>
          </a:p>
          <a:p>
            <a:pPr marL="215900" lvl="1" indent="-215900">
              <a:buClr>
                <a:schemeClr val="accent2"/>
              </a:buClr>
            </a:pPr>
            <a:r>
              <a:rPr lang="en-GB" dirty="0">
                <a:latin typeface="Segoe UI"/>
                <a:cs typeface="Segoe UI"/>
              </a:rPr>
              <a:t>What can we do to make mental health better at work?</a:t>
            </a:r>
            <a:endParaRPr lang="en-GB" dirty="0"/>
          </a:p>
          <a:p>
            <a:pPr marL="215900" lvl="1" indent="-21590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13">
            <a:extLst>
              <a:ext uri="{FF2B5EF4-FFF2-40B4-BE49-F238E27FC236}">
                <a16:creationId xmlns:a16="http://schemas.microsoft.com/office/drawing/2014/main" id="{BFDFDF50-442D-4BEE-970F-0800498D1807}"/>
              </a:ext>
            </a:extLst>
          </p:cNvPr>
          <p:cNvSpPr/>
          <p:nvPr/>
        </p:nvSpPr>
        <p:spPr>
          <a:xfrm>
            <a:off x="5587999" y="2489897"/>
            <a:ext cx="3176695" cy="2186752"/>
          </a:xfrm>
          <a:prstGeom prst="wedgeRectCallout">
            <a:avLst>
              <a:gd name="adj1" fmla="val 4001"/>
              <a:gd name="adj2" fmla="val 6365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Aft>
                <a:spcPts val="600"/>
              </a:spcAft>
            </a:pPr>
            <a:r>
              <a:rPr lang="en-GB">
                <a:ea typeface="+mn-lt"/>
                <a:cs typeface="+mn-lt"/>
              </a:rPr>
              <a:t>'Gall gwaith fod yn dda i'n hiechyd meddwl, ond dim ond pan fydd yn waith da'</a:t>
            </a:r>
            <a:endParaRPr lang="en-US" b="1"/>
          </a:p>
          <a:p>
            <a:pPr algn="ctr">
              <a:spcAft>
                <a:spcPts val="600"/>
              </a:spcAft>
            </a:pPr>
            <a:endParaRPr lang="en-GB" b="1" dirty="0">
              <a:cs typeface="Segoe UI Light"/>
            </a:endParaRPr>
          </a:p>
          <a:p>
            <a:pPr algn="ctr">
              <a:spcAft>
                <a:spcPts val="600"/>
              </a:spcAft>
            </a:pPr>
            <a:r>
              <a:rPr lang="en-GB" b="1"/>
              <a:t>'Work can be good for our mental health, but only when it's good work'</a:t>
            </a:r>
            <a:endParaRPr lang="en-US" b="1">
              <a:cs typeface="Segoe UI Light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C4A787-E27F-40C6-9E06-0E935C9BF3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0"/>
              <a:t>Iechyd meddwl a'r gweithle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6C42BD-8E9E-4234-B448-EAC4094B7E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>
                <a:latin typeface="Rockwell"/>
                <a:cs typeface="Segoe UI"/>
              </a:rPr>
              <a:t>Mental health and the workplace</a:t>
            </a:r>
          </a:p>
        </p:txBody>
      </p:sp>
    </p:spTree>
    <p:extLst>
      <p:ext uri="{BB962C8B-B14F-4D97-AF65-F5344CB8AC3E}">
        <p14:creationId xmlns:p14="http://schemas.microsoft.com/office/powerpoint/2010/main" val="104173808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30775" y="635949"/>
            <a:ext cx="3841589" cy="2727000"/>
          </a:xfrm>
        </p:spPr>
        <p:txBody>
          <a:bodyPr lIns="0" tIns="0" rIns="0" bIns="0" anchor="t"/>
          <a:lstStyle/>
          <a:p>
            <a:pPr marL="285750" indent="-285750">
              <a:buFont typeface="Arial" pitchFamily="2" charset="2"/>
              <a:buChar char="•"/>
            </a:pPr>
            <a:r>
              <a:rPr lang="en-GB">
                <a:latin typeface="Segoe UI"/>
                <a:cs typeface="Segoe UI"/>
              </a:rPr>
              <a:t>Ffynhonnell incwm</a:t>
            </a:r>
            <a:endParaRPr lang="en-GB"/>
          </a:p>
          <a:p>
            <a:pPr marL="285750" indent="-285750">
              <a:buFont typeface="Arial" pitchFamily="2" charset="2"/>
              <a:buChar char="•"/>
            </a:pPr>
            <a:r>
              <a:rPr lang="en-GB">
                <a:latin typeface="Segoe UI"/>
                <a:cs typeface="Segoe UI"/>
              </a:rPr>
              <a:t>Addysg</a:t>
            </a:r>
            <a:endParaRPr lang="en-GB"/>
          </a:p>
          <a:p>
            <a:pPr marL="285750" indent="-285750">
              <a:buFont typeface="Arial" pitchFamily="2" charset="2"/>
              <a:buChar char="•"/>
            </a:pPr>
            <a:r>
              <a:rPr lang="en-GB">
                <a:latin typeface="Segoe UI"/>
                <a:cs typeface="Segoe UI"/>
              </a:rPr>
              <a:t>Rhwydweithiau cymdeithasol</a:t>
            </a:r>
            <a:endParaRPr lang="en-GB"/>
          </a:p>
          <a:p>
            <a:pPr marL="285750" indent="-285750">
              <a:buFont typeface="Arial" pitchFamily="2" charset="2"/>
              <a:buChar char="•"/>
            </a:pPr>
            <a:r>
              <a:rPr lang="en-GB">
                <a:latin typeface="Segoe UI"/>
                <a:cs typeface="Segoe UI"/>
              </a:rPr>
              <a:t>Lle i gyfrannu a chyrraedd ein potensial</a:t>
            </a:r>
            <a:endParaRPr lang="en-GB"/>
          </a:p>
          <a:p>
            <a:r>
              <a:rPr lang="en-GB" b="1">
                <a:latin typeface="Segoe UI"/>
                <a:cs typeface="Segoe UI"/>
              </a:rPr>
              <a:t>Ond</a:t>
            </a:r>
            <a:endParaRPr lang="en-GB" b="1"/>
          </a:p>
          <a:p>
            <a:pPr marL="285750" indent="-285750">
              <a:buFont typeface="Arial" pitchFamily="2" charset="2"/>
              <a:buChar char="•"/>
            </a:pPr>
            <a:r>
              <a:rPr lang="en-GB">
                <a:latin typeface="Segoe UI"/>
                <a:cs typeface="Segoe UI"/>
              </a:rPr>
              <a:t>Gall straen sy'n gysylltiedig â gwaith, bwlio ac ystyriaeth wael i weithwyr iechyd meddwl arwain at:</a:t>
            </a:r>
            <a:endParaRPr lang="en-GB"/>
          </a:p>
          <a:p>
            <a:pPr marL="285750" indent="-285750">
              <a:buFont typeface="Arial" pitchFamily="2" charset="2"/>
              <a:buChar char="•"/>
            </a:pPr>
            <a:r>
              <a:rPr lang="en-GB">
                <a:latin typeface="Segoe UI"/>
                <a:cs typeface="Segoe UI"/>
              </a:rPr>
              <a:t>Absenoldeb a throsiant staff uchel</a:t>
            </a:r>
            <a:endParaRPr lang="en-GB"/>
          </a:p>
          <a:p>
            <a:pPr marL="285750" indent="-285750">
              <a:buFont typeface="Arial" pitchFamily="2" charset="2"/>
              <a:buChar char="•"/>
            </a:pPr>
            <a:r>
              <a:rPr lang="en-GB">
                <a:latin typeface="Segoe UI"/>
                <a:cs typeface="Segoe UI"/>
              </a:rPr>
              <a:t>Diwylliant o gyflwyno</a:t>
            </a:r>
            <a:endParaRPr lang="en-GB"/>
          </a:p>
          <a:p>
            <a:pPr marL="285750" indent="-285750">
              <a:buFont typeface="Arial" pitchFamily="2" charset="2"/>
              <a:buChar char="•"/>
            </a:pPr>
            <a:r>
              <a:rPr lang="en-GB">
                <a:latin typeface="Segoe UI"/>
                <a:cs typeface="Segoe UI"/>
              </a:rPr>
              <a:t>Colli cynhyrchiant</a:t>
            </a:r>
            <a:endParaRPr lang="en-GB"/>
          </a:p>
          <a:p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30773" y="255870"/>
            <a:ext cx="7786800" cy="351462"/>
          </a:xfrm>
        </p:spPr>
        <p:txBody>
          <a:bodyPr/>
          <a:lstStyle/>
          <a:p>
            <a:r>
              <a:rPr lang="en-GB">
                <a:latin typeface="Rockwell"/>
                <a:cs typeface="Segoe UI"/>
              </a:rPr>
              <a:t>Cymuned yw'r gweithle</a:t>
            </a:r>
            <a:endParaRPr lang="en-US"/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D88F253A-66E6-4359-A3BA-986D032A1841}"/>
              </a:ext>
            </a:extLst>
          </p:cNvPr>
          <p:cNvSpPr txBox="1">
            <a:spLocks/>
          </p:cNvSpPr>
          <p:nvPr/>
        </p:nvSpPr>
        <p:spPr bwMode="auto">
          <a:xfrm>
            <a:off x="4537736" y="181095"/>
            <a:ext cx="4570733" cy="39419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500" b="0" kern="1200" cap="none" baseline="0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GB">
                <a:solidFill>
                  <a:schemeClr val="accent2"/>
                </a:solidFill>
                <a:latin typeface="Rockwell"/>
                <a:cs typeface="Segoe UI"/>
              </a:rPr>
              <a:t>The workplace is a community</a:t>
            </a:r>
            <a:endParaRPr lang="en-GB">
              <a:solidFill>
                <a:schemeClr val="accent2"/>
              </a:solidFill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2834D3F-E914-4D3D-87FF-094A42782C02}"/>
              </a:ext>
            </a:extLst>
          </p:cNvPr>
          <p:cNvSpPr txBox="1">
            <a:spLocks/>
          </p:cNvSpPr>
          <p:nvPr/>
        </p:nvSpPr>
        <p:spPr>
          <a:xfrm>
            <a:off x="4452679" y="682554"/>
            <a:ext cx="4466500" cy="2721659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15995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431990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631809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193" indent="-173034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8988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lvl="1" indent="-215900">
              <a:buClr>
                <a:schemeClr val="accent2"/>
              </a:buClr>
            </a:pPr>
            <a:r>
              <a:rPr lang="en-GB">
                <a:latin typeface="Segoe UI"/>
                <a:cs typeface="Segoe UI"/>
              </a:rPr>
              <a:t>A source of income</a:t>
            </a:r>
            <a:endParaRPr lang="en-US"/>
          </a:p>
          <a:p>
            <a:pPr marL="215900" lvl="1" indent="-215900">
              <a:buClr>
                <a:schemeClr val="accent2"/>
              </a:buClr>
            </a:pPr>
            <a:r>
              <a:rPr lang="en-GB">
                <a:latin typeface="Segoe UI"/>
                <a:cs typeface="Segoe UI"/>
              </a:rPr>
              <a:t>Education</a:t>
            </a:r>
            <a:endParaRPr lang="en-GB" dirty="0">
              <a:latin typeface="Segoe UI"/>
              <a:cs typeface="Segoe UI"/>
            </a:endParaRPr>
          </a:p>
          <a:p>
            <a:pPr marL="215900" lvl="1" indent="-215900">
              <a:buClr>
                <a:schemeClr val="accent2"/>
              </a:buClr>
            </a:pPr>
            <a:r>
              <a:rPr lang="en-GB">
                <a:latin typeface="Segoe UI"/>
                <a:cs typeface="Segoe UI"/>
              </a:rPr>
              <a:t>Social networks</a:t>
            </a:r>
            <a:endParaRPr lang="en-GB" dirty="0">
              <a:latin typeface="Segoe UI"/>
              <a:cs typeface="Segoe UI"/>
            </a:endParaRPr>
          </a:p>
          <a:p>
            <a:pPr marL="215900" lvl="1" indent="-215900">
              <a:buClr>
                <a:schemeClr val="accent2"/>
              </a:buClr>
            </a:pPr>
            <a:r>
              <a:rPr lang="en-GB">
                <a:latin typeface="Segoe UI"/>
                <a:cs typeface="Segoe UI"/>
              </a:rPr>
              <a:t>A place to contribute and reach our potential</a:t>
            </a:r>
          </a:p>
          <a:p>
            <a:pPr marL="0" lvl="1" indent="0">
              <a:buClr>
                <a:schemeClr val="accent2"/>
              </a:buClr>
              <a:buNone/>
            </a:pPr>
            <a:r>
              <a:rPr lang="en-GB" b="1">
                <a:latin typeface="Segoe UI"/>
                <a:cs typeface="Segoe UI"/>
              </a:rPr>
              <a:t>But</a:t>
            </a:r>
          </a:p>
          <a:p>
            <a:pPr marL="215900" lvl="1" indent="-215900"/>
            <a:r>
              <a:rPr lang="en-GB">
                <a:latin typeface="Segoe UI"/>
                <a:cs typeface="Segoe UI"/>
              </a:rPr>
              <a:t>Work related stress, bullying and poor consideration for workers mental health can lead to:</a:t>
            </a:r>
            <a:endParaRPr lang="en-GB" i="1"/>
          </a:p>
          <a:p>
            <a:pPr marL="215900" lvl="1" indent="-215900"/>
            <a:r>
              <a:rPr lang="en-GB">
                <a:latin typeface="Segoe UI"/>
                <a:cs typeface="Segoe UI"/>
              </a:rPr>
              <a:t>Absenteeism and high staff turnover</a:t>
            </a:r>
            <a:endParaRPr lang="en-GB" dirty="0"/>
          </a:p>
          <a:p>
            <a:pPr marL="215900" lvl="1" indent="-215900">
              <a:buClr>
                <a:srgbClr val="800D30"/>
              </a:buClr>
            </a:pPr>
            <a:r>
              <a:rPr lang="en-GB">
                <a:latin typeface="Segoe UI"/>
                <a:cs typeface="Segoe UI"/>
              </a:rPr>
              <a:t>Culture of presenteeism </a:t>
            </a:r>
            <a:endParaRPr lang="en-GB" dirty="0"/>
          </a:p>
          <a:p>
            <a:pPr marL="215900" lvl="1" indent="-215900">
              <a:buClr>
                <a:srgbClr val="800D30"/>
              </a:buClr>
            </a:pPr>
            <a:r>
              <a:rPr lang="en-GB">
                <a:latin typeface="Segoe UI"/>
                <a:cs typeface="Segoe UI"/>
              </a:rPr>
              <a:t>Loss of productivity</a:t>
            </a:r>
            <a:endParaRPr lang="en-GB" dirty="0"/>
          </a:p>
          <a:p>
            <a:pPr marL="0" lvl="1" indent="0">
              <a:buClr>
                <a:schemeClr val="accent2"/>
              </a:buClr>
              <a:buNone/>
            </a:pPr>
            <a:endParaRPr lang="en-GB" dirty="0"/>
          </a:p>
          <a:p>
            <a:pPr marL="0" lvl="1" indent="0">
              <a:buClr>
                <a:schemeClr val="accent2"/>
              </a:buClr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26276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0234BEC4-C57C-43C6-9BFE-0A7D27BCD64F}"/>
              </a:ext>
            </a:extLst>
          </p:cNvPr>
          <p:cNvSpPr txBox="1">
            <a:spLocks/>
          </p:cNvSpPr>
          <p:nvPr/>
        </p:nvSpPr>
        <p:spPr>
          <a:xfrm>
            <a:off x="709668" y="2372582"/>
            <a:ext cx="3383621" cy="789411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</a:ln>
        </p:spPr>
        <p:txBody>
          <a:bodyPr wrap="square" lIns="216000" tIns="144000" rIns="216000" bIns="144000" anchor="t">
            <a:spAutoFit/>
          </a:bodyPr>
          <a:lstStyle>
            <a:lvl1pPr marL="0" indent="0" algn="l" defTabSz="26828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lang="en-GB" sz="1800" kern="1200" baseline="0" dirty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Segoe UI" panose="020B0502040204020203" pitchFamily="34" charset="0"/>
              </a:defRPr>
            </a:lvl1pPr>
            <a:lvl2pPr marL="269868" indent="-269868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4014" indent="-184145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09" indent="-177796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193" indent="-173034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8988" indent="-177796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Rockwell"/>
                <a:cs typeface="Segoe UI"/>
              </a:rPr>
              <a:t>Pam mae iechyd meddwl yn fater i Undebau Llafur</a:t>
            </a:r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F4CFFB3-33C9-4403-8226-FA979864DE67}"/>
              </a:ext>
            </a:extLst>
          </p:cNvPr>
          <p:cNvSpPr txBox="1">
            <a:spLocks/>
          </p:cNvSpPr>
          <p:nvPr/>
        </p:nvSpPr>
        <p:spPr>
          <a:xfrm>
            <a:off x="5329393" y="2372582"/>
            <a:ext cx="3383621" cy="789411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  <a:miter lim="800000"/>
          </a:ln>
        </p:spPr>
        <p:txBody>
          <a:bodyPr wrap="square" lIns="216000" tIns="144000" rIns="216000" bIns="144000" anchor="t">
            <a:spAutoFit/>
          </a:bodyPr>
          <a:lstStyle>
            <a:lvl1pPr marL="0" indent="0" algn="l" defTabSz="26828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lang="en-GB" sz="1800" kern="1200" baseline="0" dirty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Segoe UI" panose="020B0502040204020203" pitchFamily="34" charset="0"/>
              </a:defRPr>
            </a:lvl1pPr>
            <a:lvl2pPr marL="269868" indent="-269868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4014" indent="-184145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09" indent="-177796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193" indent="-173034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8988" indent="-177796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latin typeface="Rockwell"/>
                <a:cs typeface="Segoe UI"/>
              </a:rPr>
              <a:t>Why mental health is a Trade Union issue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1125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quarter" idx="12"/>
          </p:nvPr>
        </p:nvSpPr>
        <p:spPr>
          <a:xfrm>
            <a:off x="4648380" y="619926"/>
            <a:ext cx="4236833" cy="2727000"/>
          </a:xfrm>
        </p:spPr>
        <p:txBody>
          <a:bodyPr lIns="0" tIns="0" rIns="0" bIns="0" anchor="t"/>
          <a:lstStyle/>
          <a:p>
            <a:pPr marL="0" lvl="1" indent="0">
              <a:buNone/>
            </a:pPr>
            <a:r>
              <a:rPr lang="en-GB">
                <a:latin typeface="Segoe UI"/>
                <a:cs typeface="Segoe UI"/>
              </a:rPr>
              <a:t>Trade Unions can: </a:t>
            </a:r>
            <a:endParaRPr lang="en-US"/>
          </a:p>
          <a:p>
            <a:pPr marL="0" lvl="1" indent="0">
              <a:buNone/>
            </a:pPr>
            <a:r>
              <a:rPr lang="en-GB">
                <a:latin typeface="Segoe UI"/>
                <a:cs typeface="Segoe UI"/>
              </a:rPr>
              <a:t>➔ Create an open culture</a:t>
            </a:r>
            <a:endParaRPr lang="en-GB"/>
          </a:p>
          <a:p>
            <a:pPr marL="0" lvl="1" indent="0">
              <a:buNone/>
            </a:pPr>
            <a:r>
              <a:rPr lang="en-GB">
                <a:latin typeface="Segoe UI"/>
                <a:cs typeface="Segoe UI"/>
              </a:rPr>
              <a:t>➔ Scrutinise employment practices</a:t>
            </a:r>
            <a:endParaRPr lang="en-GB"/>
          </a:p>
          <a:p>
            <a:pPr marL="0" lvl="1" indent="0">
              <a:buNone/>
            </a:pPr>
            <a:r>
              <a:rPr lang="en-GB">
                <a:latin typeface="Segoe UI"/>
                <a:cs typeface="Segoe UI"/>
              </a:rPr>
              <a:t>➔ Promote good mental health and wellbeing ➔ Provide support </a:t>
            </a:r>
            <a:endParaRPr lang="en-GB"/>
          </a:p>
          <a:p>
            <a:pPr marL="0" lvl="1" indent="0">
              <a:buNone/>
            </a:pPr>
            <a:r>
              <a:rPr lang="en-GB">
                <a:latin typeface="Segoe UI"/>
                <a:cs typeface="Segoe UI"/>
              </a:rPr>
              <a:t>➔ Represent members </a:t>
            </a:r>
            <a:endParaRPr lang="en-GB"/>
          </a:p>
          <a:p>
            <a:pPr marL="0" lvl="1" indent="0">
              <a:buNone/>
            </a:pPr>
            <a:r>
              <a:rPr lang="en-GB">
                <a:latin typeface="Segoe UI"/>
                <a:cs typeface="Segoe UI"/>
              </a:rPr>
              <a:t>➔ Tackle and challenge stigma </a:t>
            </a:r>
            <a:r>
              <a:rPr lang="en-GB" dirty="0">
                <a:latin typeface="Segoe UI"/>
                <a:cs typeface="Segoe UI"/>
              </a:rPr>
              <a:t>about mental </a:t>
            </a:r>
            <a:r>
              <a:rPr lang="en-GB">
                <a:latin typeface="Segoe UI"/>
                <a:cs typeface="Segoe UI"/>
              </a:rPr>
              <a:t>health </a:t>
            </a:r>
            <a:endParaRPr lang="en-US"/>
          </a:p>
          <a:p>
            <a:pPr marL="0" lvl="1" indent="0">
              <a:buNone/>
            </a:pPr>
            <a:r>
              <a:rPr lang="en-GB">
                <a:latin typeface="Segoe UI"/>
                <a:cs typeface="Segoe UI"/>
              </a:rPr>
              <a:t>➔ Provide advice and guidance</a:t>
            </a:r>
            <a:endParaRPr lang="en-US"/>
          </a:p>
          <a:p>
            <a:pPr marL="0" lvl="1" indent="0">
              <a:buNone/>
            </a:pPr>
            <a:r>
              <a:rPr lang="en-GB">
                <a:latin typeface="Segoe UI"/>
                <a:cs typeface="Segoe UI"/>
              </a:rPr>
              <a:t>➔ Monitor and review workplace actions on </a:t>
            </a:r>
            <a:r>
              <a:rPr lang="en-GB" dirty="0">
                <a:latin typeface="Segoe UI"/>
                <a:cs typeface="Segoe UI"/>
              </a:rPr>
              <a:t>mental health issues.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55998" y="282576"/>
            <a:ext cx="8075220" cy="249982"/>
          </a:xfrm>
        </p:spPr>
        <p:txBody>
          <a:bodyPr/>
          <a:lstStyle/>
          <a:p>
            <a:r>
              <a:rPr lang="en-GB" sz="1800">
                <a:latin typeface="Rockwell"/>
                <a:cs typeface="Segoe UI"/>
              </a:rPr>
              <a:t>Iechyd meddwl fel mater undeb llafur.</a:t>
            </a:r>
            <a:endParaRPr lang="en-US" sz="1800"/>
          </a:p>
        </p:txBody>
      </p:sp>
      <p:sp>
        <p:nvSpPr>
          <p:cNvPr id="2" name="Title 11">
            <a:extLst>
              <a:ext uri="{FF2B5EF4-FFF2-40B4-BE49-F238E27FC236}">
                <a16:creationId xmlns:a16="http://schemas.microsoft.com/office/drawing/2014/main" id="{D88F253A-66E6-4359-A3BA-986D032A1841}"/>
              </a:ext>
            </a:extLst>
          </p:cNvPr>
          <p:cNvSpPr txBox="1">
            <a:spLocks/>
          </p:cNvSpPr>
          <p:nvPr/>
        </p:nvSpPr>
        <p:spPr bwMode="auto">
          <a:xfrm>
            <a:off x="4675086" y="282576"/>
            <a:ext cx="3924458" cy="2766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 defTabSz="914378" rtl="0" eaLnBrk="1" latinLnBrk="0" hangingPunct="1">
              <a:spcBef>
                <a:spcPct val="0"/>
              </a:spcBef>
              <a:buNone/>
              <a:defRPr sz="2500" b="0" kern="1200" cap="none" baseline="0">
                <a:solidFill>
                  <a:schemeClr val="accent1"/>
                </a:solidFill>
                <a:latin typeface="Rockwell" panose="02060603020205020403" pitchFamily="18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GB" sz="1800">
                <a:solidFill>
                  <a:schemeClr val="accent2"/>
                </a:solidFill>
                <a:latin typeface="Rockwell"/>
                <a:cs typeface="Segoe UI"/>
              </a:rPr>
              <a:t>Mental health as a trade union issue</a:t>
            </a:r>
            <a:endParaRPr lang="en-US" sz="1800">
              <a:solidFill>
                <a:schemeClr val="accent2"/>
              </a:solidFill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7D35C8F8-0D2E-4AC2-8F7D-5F876ECE8639}"/>
              </a:ext>
            </a:extLst>
          </p:cNvPr>
          <p:cNvSpPr txBox="1">
            <a:spLocks/>
          </p:cNvSpPr>
          <p:nvPr/>
        </p:nvSpPr>
        <p:spPr>
          <a:xfrm>
            <a:off x="409215" y="618460"/>
            <a:ext cx="3756132" cy="2727000"/>
          </a:xfrm>
          <a:prstGeom prst="rect">
            <a:avLst/>
          </a:prstGeom>
        </p:spPr>
        <p:txBody>
          <a:bodyPr lIns="0" tIns="0" rIns="0" bIns="0" anchor="t"/>
          <a:lstStyle>
            <a:lvl1pPr marL="0" indent="0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600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215995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431990" indent="-215995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Symbol" pitchFamily="18" charset="2"/>
              <a:buChar char="-"/>
              <a:defRPr sz="16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631809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193" indent="-173034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8988" indent="-177796" algn="l" defTabSz="26828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5900" indent="-215900"/>
            <a:r>
              <a:rPr lang="en-GB" dirty="0">
                <a:latin typeface="Segoe UI"/>
                <a:cs typeface="Segoe UI"/>
              </a:rPr>
              <a:t>Gall </a:t>
            </a:r>
            <a:r>
              <a:rPr lang="en-GB" dirty="0" err="1">
                <a:latin typeface="Segoe UI"/>
                <a:cs typeface="Segoe UI"/>
              </a:rPr>
              <a:t>Undebau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Llafur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wneud</a:t>
            </a:r>
            <a:r>
              <a:rPr lang="en-GB" dirty="0">
                <a:latin typeface="Segoe UI"/>
                <a:cs typeface="Segoe UI"/>
              </a:rPr>
              <a:t> y </a:t>
            </a:r>
            <a:r>
              <a:rPr lang="en-GB" dirty="0" err="1">
                <a:latin typeface="Segoe UI"/>
                <a:cs typeface="Segoe UI"/>
              </a:rPr>
              <a:t>canlynol</a:t>
            </a:r>
            <a:r>
              <a:rPr lang="en-GB" dirty="0">
                <a:latin typeface="Segoe UI"/>
                <a:cs typeface="Segoe UI"/>
              </a:rPr>
              <a:t>:</a:t>
            </a:r>
            <a:endParaRPr lang="en-US" dirty="0">
              <a:latin typeface="Segoe UI"/>
            </a:endParaRPr>
          </a:p>
          <a:p>
            <a:pPr marL="0" lvl="1" indent="0">
              <a:buNone/>
            </a:pPr>
            <a:r>
              <a:rPr lang="en-GB" dirty="0">
                <a:latin typeface="Segoe UI"/>
                <a:cs typeface="Segoe UI"/>
              </a:rPr>
              <a:t>➔ </a:t>
            </a:r>
            <a:r>
              <a:rPr lang="en-GB" dirty="0" err="1">
                <a:latin typeface="Segoe UI"/>
                <a:cs typeface="Segoe UI"/>
              </a:rPr>
              <a:t>Creu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diwylliant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agored</a:t>
            </a:r>
            <a:endParaRPr lang="en-GB" dirty="0"/>
          </a:p>
          <a:p>
            <a:pPr marL="0" lvl="1" indent="0">
              <a:buNone/>
            </a:pPr>
            <a:r>
              <a:rPr lang="en-GB" dirty="0">
                <a:latin typeface="Segoe UI"/>
                <a:cs typeface="Segoe UI"/>
              </a:rPr>
              <a:t>➔ </a:t>
            </a:r>
            <a:r>
              <a:rPr lang="en-GB" dirty="0" err="1">
                <a:latin typeface="Segoe UI"/>
                <a:cs typeface="Segoe UI"/>
              </a:rPr>
              <a:t>Craffu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ar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arferion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cyflogaeth</a:t>
            </a:r>
            <a:endParaRPr lang="en-GB" dirty="0"/>
          </a:p>
          <a:p>
            <a:pPr marL="0" lvl="1" indent="0">
              <a:buNone/>
            </a:pPr>
            <a:r>
              <a:rPr lang="en-GB" dirty="0">
                <a:latin typeface="Segoe UI"/>
                <a:cs typeface="Segoe UI"/>
              </a:rPr>
              <a:t>➔ </a:t>
            </a:r>
            <a:r>
              <a:rPr lang="en-GB" dirty="0" err="1">
                <a:latin typeface="Segoe UI"/>
                <a:cs typeface="Segoe UI"/>
              </a:rPr>
              <a:t>Hyrwyddo</a:t>
            </a:r>
            <a:r>
              <a:rPr lang="en-GB" dirty="0">
                <a:latin typeface="Segoe UI"/>
                <a:cs typeface="Segoe UI"/>
              </a:rPr>
              <a:t> iechyd </a:t>
            </a:r>
            <a:r>
              <a:rPr lang="en-GB" dirty="0" err="1">
                <a:latin typeface="Segoe UI"/>
                <a:cs typeface="Segoe UI"/>
              </a:rPr>
              <a:t>meddwl</a:t>
            </a:r>
            <a:r>
              <a:rPr lang="en-GB" dirty="0">
                <a:latin typeface="Segoe UI"/>
                <a:cs typeface="Segoe UI"/>
              </a:rPr>
              <a:t> a </a:t>
            </a:r>
            <a:r>
              <a:rPr lang="en-GB" dirty="0" err="1">
                <a:latin typeface="Segoe UI"/>
                <a:cs typeface="Segoe UI"/>
              </a:rPr>
              <a:t>llesiant</a:t>
            </a:r>
            <a:r>
              <a:rPr lang="en-GB" dirty="0">
                <a:latin typeface="Segoe UI"/>
                <a:cs typeface="Segoe UI"/>
              </a:rPr>
              <a:t> da </a:t>
            </a:r>
            <a:endParaRPr lang="en-GB" dirty="0"/>
          </a:p>
          <a:p>
            <a:pPr marL="0" lvl="1" indent="0">
              <a:buNone/>
            </a:pPr>
            <a:r>
              <a:rPr lang="en-GB" dirty="0">
                <a:latin typeface="Segoe UI"/>
                <a:cs typeface="Segoe UI"/>
              </a:rPr>
              <a:t>➔ </a:t>
            </a:r>
            <a:r>
              <a:rPr lang="en-GB" dirty="0" err="1">
                <a:latin typeface="Segoe UI"/>
                <a:cs typeface="Segoe UI"/>
              </a:rPr>
              <a:t>Rhoi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cymorth</a:t>
            </a:r>
            <a:endParaRPr lang="en-GB" dirty="0"/>
          </a:p>
          <a:p>
            <a:pPr marL="0" lvl="1" indent="0">
              <a:buNone/>
            </a:pPr>
            <a:r>
              <a:rPr lang="en-GB" dirty="0">
                <a:latin typeface="Segoe UI"/>
                <a:cs typeface="Segoe UI"/>
              </a:rPr>
              <a:t>➔ </a:t>
            </a:r>
            <a:r>
              <a:rPr lang="en-GB" dirty="0" err="1">
                <a:latin typeface="Segoe UI"/>
                <a:cs typeface="Segoe UI"/>
              </a:rPr>
              <a:t>Cynrychioli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aelodau</a:t>
            </a:r>
            <a:endParaRPr lang="en-GB" dirty="0"/>
          </a:p>
          <a:p>
            <a:pPr marL="0" lvl="1" indent="0">
              <a:buNone/>
            </a:pPr>
            <a:r>
              <a:rPr lang="en-GB" dirty="0">
                <a:latin typeface="Segoe UI"/>
                <a:cs typeface="Segoe UI"/>
              </a:rPr>
              <a:t>➔ </a:t>
            </a:r>
            <a:r>
              <a:rPr lang="en-GB" dirty="0" err="1">
                <a:latin typeface="Segoe UI"/>
                <a:cs typeface="Segoe UI"/>
              </a:rPr>
              <a:t>Mynd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i'r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afael</a:t>
            </a:r>
            <a:r>
              <a:rPr lang="en-GB" dirty="0">
                <a:latin typeface="Segoe UI"/>
                <a:cs typeface="Segoe UI"/>
              </a:rPr>
              <a:t> â stigma am iechyd </a:t>
            </a:r>
            <a:r>
              <a:rPr lang="en-GB" dirty="0" err="1">
                <a:latin typeface="Segoe UI"/>
                <a:cs typeface="Segoe UI"/>
              </a:rPr>
              <a:t>meddwl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a'i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herio</a:t>
            </a:r>
            <a:endParaRPr lang="en-GB" dirty="0"/>
          </a:p>
          <a:p>
            <a:pPr marL="0" lvl="1" indent="0">
              <a:buNone/>
            </a:pPr>
            <a:r>
              <a:rPr lang="en-GB" dirty="0">
                <a:latin typeface="Segoe UI"/>
                <a:cs typeface="Segoe UI"/>
              </a:rPr>
              <a:t>➔ </a:t>
            </a:r>
            <a:r>
              <a:rPr lang="en-GB" dirty="0" err="1">
                <a:latin typeface="Segoe UI"/>
                <a:cs typeface="Segoe UI"/>
              </a:rPr>
              <a:t>Rhoi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cyngor</a:t>
            </a:r>
            <a:r>
              <a:rPr lang="en-GB" dirty="0">
                <a:latin typeface="Segoe UI"/>
                <a:cs typeface="Segoe UI"/>
              </a:rPr>
              <a:t> ac </a:t>
            </a:r>
            <a:r>
              <a:rPr lang="en-GB" dirty="0" err="1">
                <a:latin typeface="Segoe UI"/>
                <a:cs typeface="Segoe UI"/>
              </a:rPr>
              <a:t>arweiniad</a:t>
            </a:r>
            <a:endParaRPr lang="en-GB" dirty="0"/>
          </a:p>
          <a:p>
            <a:pPr marL="0" lvl="1" indent="0">
              <a:buNone/>
            </a:pPr>
            <a:r>
              <a:rPr lang="en-GB" dirty="0">
                <a:latin typeface="Segoe UI"/>
                <a:cs typeface="Segoe UI"/>
              </a:rPr>
              <a:t>➔ </a:t>
            </a:r>
            <a:r>
              <a:rPr lang="en-GB" dirty="0" err="1">
                <a:latin typeface="Segoe UI"/>
                <a:cs typeface="Segoe UI"/>
              </a:rPr>
              <a:t>Monitro</a:t>
            </a:r>
            <a:r>
              <a:rPr lang="en-GB" dirty="0">
                <a:latin typeface="Segoe UI"/>
                <a:cs typeface="Segoe UI"/>
              </a:rPr>
              <a:t> ac </a:t>
            </a:r>
            <a:r>
              <a:rPr lang="en-GB" dirty="0" err="1">
                <a:latin typeface="Segoe UI"/>
                <a:cs typeface="Segoe UI"/>
              </a:rPr>
              <a:t>adolygu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camau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gweithredu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yn</a:t>
            </a:r>
            <a:r>
              <a:rPr lang="en-GB" dirty="0">
                <a:latin typeface="Segoe UI"/>
                <a:cs typeface="Segoe UI"/>
              </a:rPr>
              <a:t> y </a:t>
            </a:r>
            <a:r>
              <a:rPr lang="en-GB" dirty="0" err="1">
                <a:latin typeface="Segoe UI"/>
                <a:cs typeface="Segoe UI"/>
              </a:rPr>
              <a:t>gweithle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ar</a:t>
            </a:r>
            <a:r>
              <a:rPr lang="en-GB" dirty="0">
                <a:latin typeface="Segoe UI"/>
                <a:cs typeface="Segoe UI"/>
              </a:rPr>
              <a:t> </a:t>
            </a:r>
            <a:r>
              <a:rPr lang="en-GB" dirty="0" err="1">
                <a:latin typeface="Segoe UI"/>
                <a:cs typeface="Segoe UI"/>
              </a:rPr>
              <a:t>faterion</a:t>
            </a:r>
            <a:r>
              <a:rPr lang="en-GB" dirty="0">
                <a:latin typeface="Segoe UI"/>
                <a:cs typeface="Segoe UI"/>
              </a:rPr>
              <a:t> iechyd </a:t>
            </a:r>
            <a:r>
              <a:rPr lang="en-GB" dirty="0" err="1">
                <a:latin typeface="Segoe UI"/>
                <a:cs typeface="Segoe UI"/>
              </a:rPr>
              <a:t>meddwl</a:t>
            </a:r>
            <a:r>
              <a:rPr lang="en-GB" dirty="0">
                <a:latin typeface="Segoe UI"/>
                <a:cs typeface="Segoe UI"/>
              </a:rPr>
              <a:t>.</a:t>
            </a:r>
            <a:endParaRPr lang="en-GB" dirty="0"/>
          </a:p>
          <a:p>
            <a:pPr marL="215900" lvl="1" indent="-215900"/>
            <a:endParaRPr lang="en-GB" dirty="0">
              <a:latin typeface="Segoe UI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230697339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C33F39D-CB79-467F-8099-823BEEE6B962}"/>
              </a:ext>
            </a:extLst>
          </p:cNvPr>
          <p:cNvSpPr txBox="1">
            <a:spLocks/>
          </p:cNvSpPr>
          <p:nvPr/>
        </p:nvSpPr>
        <p:spPr>
          <a:xfrm>
            <a:off x="544911" y="408583"/>
            <a:ext cx="3370075" cy="95561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  <a:miter lim="800000"/>
          </a:ln>
        </p:spPr>
        <p:txBody>
          <a:bodyPr wrap="square" lIns="216000" tIns="144000" rIns="216000" bIns="144000" anchor="t">
            <a:spAutoFit/>
          </a:bodyPr>
          <a:lstStyle>
            <a:lvl1pPr marL="0" indent="0" algn="l" defTabSz="26828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lang="en-GB" sz="1800" kern="1200" baseline="0" dirty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Segoe UI" panose="020B0502040204020203" pitchFamily="34" charset="0"/>
              </a:defRPr>
            </a:lvl1pPr>
            <a:lvl2pPr marL="269868" indent="-269868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4014" indent="-184145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09" indent="-177796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193" indent="-173034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8988" indent="-177796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latin typeface="Rockwell"/>
                <a:cs typeface="Segoe UI"/>
              </a:rPr>
              <a:t>Nid yw'r un peth i bawb</a:t>
            </a:r>
            <a:endParaRPr lang="en-US" sz="2400"/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959F73D-DF90-44DD-9B93-F574C1635681}"/>
              </a:ext>
            </a:extLst>
          </p:cNvPr>
          <p:cNvSpPr txBox="1">
            <a:spLocks/>
          </p:cNvSpPr>
          <p:nvPr/>
        </p:nvSpPr>
        <p:spPr>
          <a:xfrm>
            <a:off x="543446" y="2407367"/>
            <a:ext cx="3370075" cy="95561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  <a:miter lim="800000"/>
          </a:ln>
        </p:spPr>
        <p:txBody>
          <a:bodyPr wrap="square" lIns="216000" tIns="144000" rIns="216000" bIns="144000" anchor="t">
            <a:spAutoFit/>
          </a:bodyPr>
          <a:lstStyle>
            <a:lvl1pPr marL="0" indent="0" algn="l" defTabSz="268281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lang="en-GB" sz="1800" kern="1200" baseline="0" dirty="0">
                <a:solidFill>
                  <a:schemeClr val="bg1"/>
                </a:solidFill>
                <a:latin typeface="Rockwell" panose="02060603020205020403" pitchFamily="18" charset="0"/>
                <a:ea typeface="+mn-ea"/>
                <a:cs typeface="Segoe UI" panose="020B0502040204020203" pitchFamily="34" charset="0"/>
              </a:defRPr>
            </a:lvl1pPr>
            <a:lvl2pPr marL="269868" indent="-269868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54014" indent="-184145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1809" indent="-177796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600" b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11193" indent="-173034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88988" indent="-177796" algn="l" defTabSz="268281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75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>
                <a:latin typeface="Rockwell"/>
                <a:cs typeface="Segoe UI"/>
              </a:rPr>
              <a:t>It's not the same for everyone 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58808381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sz="quarter" idx="12"/>
          </p:nvPr>
        </p:nvSpPr>
        <p:spPr>
          <a:xfrm>
            <a:off x="4675086" y="1212790"/>
            <a:ext cx="3756132" cy="2962009"/>
          </a:xfrm>
        </p:spPr>
        <p:txBody>
          <a:bodyPr lIns="0" tIns="0" rIns="0" bIns="0" anchor="t"/>
          <a:lstStyle/>
          <a:p>
            <a:pPr marL="285750" indent="-285750">
              <a:buFont typeface="Arial" pitchFamily="2" charset="2"/>
              <a:buChar char="•"/>
            </a:pPr>
            <a:r>
              <a:rPr lang="en-GB">
                <a:latin typeface="Segoe UI"/>
                <a:cs typeface="Segoe UI"/>
              </a:rPr>
              <a:t>Oedran, Cyfeiriadedd rhywiol, Rhyw, Hil, Crefydd, Trawsrywedd, Beichiogrwydd a Mamolaeth, Anabledd, Priodas neu Bartneriaeth Sifil</a:t>
            </a:r>
            <a:endParaRPr lang="en-GB">
              <a:solidFill>
                <a:srgbClr val="800D30"/>
              </a:solidFill>
              <a:latin typeface="Segoe UI Semibold"/>
            </a:endParaRPr>
          </a:p>
          <a:p>
            <a:pPr marL="431800" lvl="2" indent="-215900">
              <a:buClr>
                <a:srgbClr val="1D1D1D"/>
              </a:buClr>
            </a:pPr>
            <a:r>
              <a:rPr lang="en-GB">
                <a:solidFill>
                  <a:srgbClr val="1D1D1D"/>
                </a:solidFill>
                <a:latin typeface="Segoe UI"/>
                <a:cs typeface="Segoe UI"/>
              </a:rPr>
              <a:t>Covid-19</a:t>
            </a:r>
            <a:endParaRPr lang="en-GB">
              <a:solidFill>
                <a:srgbClr val="1D1D1D"/>
              </a:solidFill>
            </a:endParaRPr>
          </a:p>
          <a:p>
            <a:pPr marL="215900" lvl="1" indent="-215900">
              <a:buClr>
                <a:schemeClr val="accent2"/>
              </a:buClr>
              <a:buFont typeface="Arial" pitchFamily="18" charset="2"/>
              <a:buChar char="•"/>
            </a:pPr>
            <a:r>
              <a:rPr lang="en-GB">
                <a:solidFill>
                  <a:schemeClr val="accent2"/>
                </a:solidFill>
                <a:latin typeface="Segoe UI Semibold"/>
                <a:cs typeface="Segoe UI Semibold"/>
              </a:rPr>
              <a:t>Age, Sexual orientation, Sex, Race, Religion, Transgender, Pregnancy and Maternity, Disability, Marriage or Civil Partnership</a:t>
            </a:r>
            <a:endParaRPr lang="en-GB">
              <a:solidFill>
                <a:schemeClr val="accent2"/>
              </a:solidFill>
            </a:endParaRPr>
          </a:p>
          <a:p>
            <a:pPr marL="431800" lvl="2" indent="-215900"/>
            <a:r>
              <a:rPr lang="en-GB">
                <a:latin typeface="Segoe UI"/>
                <a:cs typeface="Segoe UI"/>
              </a:rPr>
              <a:t>Covid-19</a:t>
            </a:r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Rockwell"/>
                <a:cs typeface="Segoe UI"/>
              </a:rPr>
              <a:t>Nid yw'r un peth i bawb</a:t>
            </a:r>
            <a:br>
              <a:rPr lang="en-GB" dirty="0">
                <a:latin typeface="Rockwell"/>
                <a:cs typeface="Segoe UI"/>
              </a:rPr>
            </a:br>
            <a:r>
              <a:rPr lang="en-GB">
                <a:solidFill>
                  <a:schemeClr val="accent2"/>
                </a:solidFill>
                <a:latin typeface="Rockwell"/>
                <a:cs typeface="Segoe UI"/>
              </a:rPr>
              <a:t>It's not the same for everyone </a:t>
            </a:r>
            <a:endParaRPr lang="en-US">
              <a:solidFill>
                <a:schemeClr val="accent2"/>
              </a:solidFill>
            </a:endParaRPr>
          </a:p>
        </p:txBody>
      </p:sp>
      <p:pic>
        <p:nvPicPr>
          <p:cNvPr id="7" name="Picture 7" descr="A wooden boat&#10;&#10;Description generated with high confidence">
            <a:extLst>
              <a:ext uri="{FF2B5EF4-FFF2-40B4-BE49-F238E27FC236}">
                <a16:creationId xmlns:a16="http://schemas.microsoft.com/office/drawing/2014/main" id="{38FCA32A-E242-4083-B840-DFCCE0194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207770"/>
            <a:ext cx="3002280" cy="3002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5971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5B577C-2F1D-4026-8995-9AF7C80676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0"/>
              <a:t>Siarad am iechyd meddwl yn y gwaith</a:t>
            </a:r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C8F978-8BC8-428E-B4BC-B7240066434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>
                <a:latin typeface="Rockwell"/>
                <a:cs typeface="Segoe UI"/>
              </a:rPr>
              <a:t>Talking about mental health at work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54052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UC layouts">
  <a:themeElements>
    <a:clrScheme name="Custom 21">
      <a:dk1>
        <a:srgbClr val="1D1D1D"/>
      </a:dk1>
      <a:lt1>
        <a:srgbClr val="FFFFFF"/>
      </a:lt1>
      <a:dk2>
        <a:srgbClr val="999999"/>
      </a:dk2>
      <a:lt2>
        <a:srgbClr val="CCCCCC"/>
      </a:lt2>
      <a:accent1>
        <a:srgbClr val="800D30"/>
      </a:accent1>
      <a:accent2>
        <a:srgbClr val="DC004E"/>
      </a:accent2>
      <a:accent3>
        <a:srgbClr val="D8BF22"/>
      </a:accent3>
      <a:accent4>
        <a:srgbClr val="867B49"/>
      </a:accent4>
      <a:accent5>
        <a:srgbClr val="8F2F68"/>
      </a:accent5>
      <a:accent6>
        <a:srgbClr val="63184B"/>
      </a:accent6>
      <a:hlink>
        <a:srgbClr val="1D1D1D"/>
      </a:hlink>
      <a:folHlink>
        <a:srgbClr val="1D1D1D"/>
      </a:folHlink>
    </a:clrScheme>
    <a:fontScheme name="TUC table">
      <a:majorFont>
        <a:latin typeface="Segoe UI Semibold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77800" indent="-177800">
          <a:lnSpc>
            <a:spcPct val="113000"/>
          </a:lnSpc>
          <a:spcAft>
            <a:spcPts val="60"/>
          </a:spcAft>
          <a:buFont typeface="Wingdings"/>
          <a:buChar char="n"/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UC 2017 PowerPoint Template 16x9 - Crimson - Wales.pptx" id="{B5D1768A-CE91-43E6-8F4C-6DB313FEEC60}" vid="{143DE0E7-D1D4-43C5-935F-46990DEE2D37}"/>
    </a:ext>
  </a:extLst>
</a:theme>
</file>

<file path=ppt/theme/theme2.xml><?xml version="1.0" encoding="utf-8"?>
<a:theme xmlns:a="http://schemas.openxmlformats.org/drawingml/2006/main" name="Office Theme">
  <a:themeElements>
    <a:clrScheme name="TUC Final PPT Template">
      <a:dk1>
        <a:srgbClr val="1D1D1D"/>
      </a:dk1>
      <a:lt1>
        <a:srgbClr val="FFFFFF"/>
      </a:lt1>
      <a:dk2>
        <a:srgbClr val="999999"/>
      </a:dk2>
      <a:lt2>
        <a:srgbClr val="CCCCCC"/>
      </a:lt2>
      <a:accent1>
        <a:srgbClr val="B3282D"/>
      </a:accent1>
      <a:accent2>
        <a:srgbClr val="CB686D"/>
      </a:accent2>
      <a:accent3>
        <a:srgbClr val="94569E"/>
      </a:accent3>
      <a:accent4>
        <a:srgbClr val="0076A9"/>
      </a:accent4>
      <a:accent5>
        <a:srgbClr val="C3C31E"/>
      </a:accent5>
      <a:accent6>
        <a:srgbClr val="DE8703"/>
      </a:accent6>
      <a:hlink>
        <a:srgbClr val="1D1D1D"/>
      </a:hlink>
      <a:folHlink>
        <a:srgbClr val="1D1D1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UC Final PPT Template">
      <a:dk1>
        <a:srgbClr val="1D1D1D"/>
      </a:dk1>
      <a:lt1>
        <a:srgbClr val="FFFFFF"/>
      </a:lt1>
      <a:dk2>
        <a:srgbClr val="999999"/>
      </a:dk2>
      <a:lt2>
        <a:srgbClr val="CCCCCC"/>
      </a:lt2>
      <a:accent1>
        <a:srgbClr val="B3282D"/>
      </a:accent1>
      <a:accent2>
        <a:srgbClr val="CB686D"/>
      </a:accent2>
      <a:accent3>
        <a:srgbClr val="94569E"/>
      </a:accent3>
      <a:accent4>
        <a:srgbClr val="0076A9"/>
      </a:accent4>
      <a:accent5>
        <a:srgbClr val="C3C31E"/>
      </a:accent5>
      <a:accent6>
        <a:srgbClr val="DE8703"/>
      </a:accent6>
      <a:hlink>
        <a:srgbClr val="1D1D1D"/>
      </a:hlink>
      <a:folHlink>
        <a:srgbClr val="1D1D1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AE223F9D6E8743BBBE3F875775F63E" ma:contentTypeVersion="12" ma:contentTypeDescription="Create a new document." ma:contentTypeScope="" ma:versionID="98c52bb7334b592144472ff6182231a3">
  <xsd:schema xmlns:xsd="http://www.w3.org/2001/XMLSchema" xmlns:xs="http://www.w3.org/2001/XMLSchema" xmlns:p="http://schemas.microsoft.com/office/2006/metadata/properties" xmlns:ns2="7a224ab3-c82f-441e-ba5f-4c36fa6389c3" xmlns:ns3="9f802a7d-eb81-46c1-8638-cdfe5eabc042" targetNamespace="http://schemas.microsoft.com/office/2006/metadata/properties" ma:root="true" ma:fieldsID="46dc7eecf742cc6e4bcbe723bd399d29" ns2:_="" ns3:_="">
    <xsd:import namespace="7a224ab3-c82f-441e-ba5f-4c36fa6389c3"/>
    <xsd:import namespace="9f802a7d-eb81-46c1-8638-cdfe5eabc0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224ab3-c82f-441e-ba5f-4c36fa6389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_Flow_SignoffStatus" ma:index="17" nillable="true" ma:displayName="Sign-off status" ma:internalName="Sign_x002d_off_x0020_status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802a7d-eb81-46c1-8638-cdfe5eabc042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f802a7d-eb81-46c1-8638-cdfe5eabc042">
      <UserInfo>
        <DisplayName>Rob Sanders</DisplayName>
        <AccountId>32</AccountId>
        <AccountType/>
      </UserInfo>
      <UserInfo>
        <DisplayName>Gavin Pearce</DisplayName>
        <AccountId>29</AccountId>
        <AccountType/>
      </UserInfo>
    </SharedWithUsers>
    <_Flow_SignoffStatus xmlns="7a224ab3-c82f-441e-ba5f-4c36fa6389c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AA6476C-B0D8-4FEC-AFD0-0871C0F9E0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224ab3-c82f-441e-ba5f-4c36fa6389c3"/>
    <ds:schemaRef ds:uri="9f802a7d-eb81-46c1-8638-cdfe5eabc0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3752FB-EF79-479F-93E6-88BFADB0BAC6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9f802a7d-eb81-46c1-8638-cdfe5eabc042"/>
    <ds:schemaRef ds:uri="7a224ab3-c82f-441e-ba5f-4c36fa6389c3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1B49A32-E330-4BC6-8C93-6EA71758EA4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TUC 2017 PowerPoint Template 16x9 - Crimson - Wales</Template>
  <TotalTime>78</TotalTime>
  <Words>712</Words>
  <Application>Microsoft Office PowerPoint</Application>
  <PresentationFormat>On-screen Show (16:9)</PresentationFormat>
  <Paragraphs>117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Segoe UI Semibold</vt:lpstr>
      <vt:lpstr>Calibri</vt:lpstr>
      <vt:lpstr>Symbol</vt:lpstr>
      <vt:lpstr>Segoe UI</vt:lpstr>
      <vt:lpstr>Rockwell</vt:lpstr>
      <vt:lpstr>Wingdings</vt:lpstr>
      <vt:lpstr>Segoe UI Light</vt:lpstr>
      <vt:lpstr>Arial</vt:lpstr>
      <vt:lpstr>Futura Medium</vt:lpstr>
      <vt:lpstr>TUC layouts</vt:lpstr>
      <vt:lpstr>PowerPoint Presentation</vt:lpstr>
      <vt:lpstr>Pynciau y byddwn  yn eu trafod heddiw </vt:lpstr>
      <vt:lpstr>PowerPoint Presentation</vt:lpstr>
      <vt:lpstr>Cymuned yw'r gweithle</vt:lpstr>
      <vt:lpstr>PowerPoint Presentation</vt:lpstr>
      <vt:lpstr>Iechyd meddwl fel mater undeb llafur.</vt:lpstr>
      <vt:lpstr>PowerPoint Presentation</vt:lpstr>
      <vt:lpstr>Nid yw'r un peth i bawb It's not the same for everyone </vt:lpstr>
      <vt:lpstr>PowerPoint Presentation</vt:lpstr>
      <vt:lpstr>Talking tips</vt:lpstr>
      <vt:lpstr>PowerPoint Presentation</vt:lpstr>
      <vt:lpstr>PowerPoint Presentation</vt:lpstr>
      <vt:lpstr>Manylion cyswllt Contact details </vt:lpstr>
      <vt:lpstr>PowerPoint Presentation</vt:lpstr>
    </vt:vector>
  </TitlesOfParts>
  <Manager>Rob Saunders</Manager>
  <Company>TUC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title slide</dc:title>
  <dc:creator>Ffion Dean</dc:creator>
  <cp:lastModifiedBy>Flick Stock</cp:lastModifiedBy>
  <cp:revision>359</cp:revision>
  <dcterms:created xsi:type="dcterms:W3CDTF">2019-09-09T12:59:03Z</dcterms:created>
  <dcterms:modified xsi:type="dcterms:W3CDTF">2020-12-15T12:33:14Z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Widescreen</vt:lpwstr>
  </property>
  <property fmtid="{D5CDD505-2E9C-101B-9397-08002B2CF9AE}" pid="3" name="WizKit Template Version">
    <vt:i4>4</vt:i4>
  </property>
  <property fmtid="{D5CDD505-2E9C-101B-9397-08002B2CF9AE}" pid="4" name="ContentTypeId">
    <vt:lpwstr>0x010100FCAE223F9D6E8743BBBE3F875775F63E</vt:lpwstr>
  </property>
</Properties>
</file>