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437" r:id="rId5"/>
    <p:sldId id="43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9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471A9-4D25-4B1E-A5BA-8D485ABF55C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01826-1570-4570-98B3-9E0C5F62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0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7DDA21E-C854-455A-9F49-93E3A29261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395516-8F81-4C99-B97E-9C5C856F61F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0B5799C-EBF8-438F-BBB0-320AC7D246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3935CEB-65B1-4836-8087-E0368F6EC4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**Challenge**</a:t>
            </a:r>
          </a:p>
          <a:p>
            <a:pPr eaLnBrk="1" hangingPunct="1"/>
            <a:r>
              <a:rPr lang="en-GB" altLang="en-US"/>
              <a:t>Control – Life and emotional control		Confidence – Abilities and interpersonal confidence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1418596-E64C-4B27-81DC-69491842C0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934F650-7228-4F4A-894E-61BF0AB7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1418596-E64C-4B27-81DC-69491842C0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934F650-7228-4F4A-894E-61BF0AB7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68634" y="787782"/>
            <a:ext cx="7640578" cy="5713151"/>
          </a:xfrm>
        </p:spPr>
        <p:txBody>
          <a:bodyPr/>
          <a:lstStyle/>
          <a:p>
            <a:r>
              <a:rPr lang="en-US" dirty="0"/>
              <a:t>The Good news is </a:t>
            </a:r>
            <a:r>
              <a:rPr lang="en-US" dirty="0" err="1"/>
              <a:t>tht</a:t>
            </a:r>
            <a:r>
              <a:rPr lang="en-US" dirty="0"/>
              <a:t> you can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D06E6-61BA-4D5B-A1B1-995CEABE9C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Resilience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88EEF6-7BAD-468D-9091-7D64E8CCA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Pam Heneberry</a:t>
            </a:r>
          </a:p>
        </p:txBody>
      </p:sp>
    </p:spTree>
    <p:extLst>
      <p:ext uri="{BB962C8B-B14F-4D97-AF65-F5344CB8AC3E}">
        <p14:creationId xmlns:p14="http://schemas.microsoft.com/office/powerpoint/2010/main" val="24729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FE3225-F290-4351-B797-651D584B1840}"/>
              </a:ext>
            </a:extLst>
          </p:cNvPr>
          <p:cNvSpPr/>
          <p:nvPr/>
        </p:nvSpPr>
        <p:spPr>
          <a:xfrm>
            <a:off x="3581400" y="2782669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>
                <a:solidFill>
                  <a:srgbClr val="4A4A4A"/>
                </a:solidFill>
                <a:latin typeface="FSAlbertWeb"/>
              </a:rPr>
              <a:t>The Oxford English dictionary defines resilience as “the capacity to recover quickly from difficulties” or “toughness”.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4383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2BBEFD53-0986-4A19-9420-E3888AE68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1B4ECF-0764-48C6-AD12-E28B5985AF8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768B4340-1DA3-48CA-819B-7B928E0D087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1852613"/>
            <a:ext cx="8208962" cy="3663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GB" altLang="en-US" b="1" dirty="0">
                <a:latin typeface="Calibri" panose="020F0502020204030204" pitchFamily="34" charset="0"/>
              </a:rPr>
              <a:t>Commitment            </a:t>
            </a:r>
            <a:r>
              <a:rPr lang="en-GB" altLang="en-US" sz="2000" dirty="0">
                <a:latin typeface="Calibri" panose="020F0502020204030204" pitchFamily="34" charset="0"/>
              </a:rPr>
              <a:t>- tenacity/”stickability”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GB" altLang="en-US" sz="2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GB" altLang="en-US" b="1" dirty="0">
                <a:latin typeface="Calibri" panose="020F0502020204030204" pitchFamily="34" charset="0"/>
              </a:rPr>
              <a:t>Control                      </a:t>
            </a:r>
            <a:r>
              <a:rPr lang="en-GB" altLang="en-US" sz="2000" dirty="0">
                <a:latin typeface="Calibri" panose="020F0502020204030204" pitchFamily="34" charset="0"/>
              </a:rPr>
              <a:t>- self worth, efficacy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GB" altLang="en-US" sz="2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GB" altLang="en-US" b="1" dirty="0">
                <a:latin typeface="Calibri" panose="020F0502020204030204" pitchFamily="34" charset="0"/>
              </a:rPr>
              <a:t>Challenge                  </a:t>
            </a:r>
            <a:r>
              <a:rPr lang="en-GB" altLang="en-US" sz="2000" dirty="0">
                <a:latin typeface="Calibri" panose="020F0502020204030204" pitchFamily="34" charset="0"/>
              </a:rPr>
              <a:t>- seeing opportunity, not threats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GB" altLang="en-US" sz="2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GB" altLang="en-US" b="1" dirty="0">
                <a:latin typeface="Calibri" panose="020F0502020204030204" pitchFamily="34" charset="0"/>
              </a:rPr>
              <a:t>Confidence                </a:t>
            </a:r>
            <a:r>
              <a:rPr lang="en-GB" altLang="en-US" sz="2000" dirty="0">
                <a:latin typeface="Calibri" panose="020F0502020204030204" pitchFamily="34" charset="0"/>
              </a:rPr>
              <a:t>- dealing with adversity &amp; oral challenge 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GB" altLang="en-US" sz="2000" b="1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r>
              <a:rPr lang="en-GB" altLang="en-US" dirty="0">
                <a:latin typeface="Calibri" panose="020F0502020204030204" pitchFamily="34" charset="0"/>
              </a:rPr>
              <a:t>Which together produce an overall measure of </a:t>
            </a:r>
            <a:r>
              <a:rPr lang="en-GB" altLang="en-US" b="1" dirty="0">
                <a:solidFill>
                  <a:srgbClr val="CC0000"/>
                </a:solidFill>
                <a:latin typeface="Calibri" panose="020F0502020204030204" pitchFamily="34" charset="0"/>
              </a:rPr>
              <a:t>Mental Toughness (AQR Ltd)</a:t>
            </a:r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id="{BB847D7E-1097-4B50-80B8-EF1D4ECE4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" y="908051"/>
            <a:ext cx="96679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Mental Toughness or Resilience - The Four C’s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7DC117EB-5BAF-4A20-90B6-BA884474449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7A2943F-87DC-4924-B002-09CB089BEBA8}" type="slidenum">
              <a:rPr lang="en-GB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8E4D0AB5-04FA-43E3-89C1-7E073923B6F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1782763"/>
            <a:ext cx="8229600" cy="4525962"/>
          </a:xfrm>
          <a:noFill/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</a:pPr>
            <a:r>
              <a:rPr lang="en-GB" altLang="en-US" sz="3600" dirty="0">
                <a:latin typeface="Calibri" panose="020F0502020204030204" pitchFamily="34" charset="0"/>
              </a:rPr>
              <a:t>Create a nourishment list</a:t>
            </a:r>
          </a:p>
          <a:p>
            <a:pPr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</a:pPr>
            <a:r>
              <a:rPr lang="en-GB" altLang="en-US" sz="3600" dirty="0">
                <a:latin typeface="Calibri" panose="020F0502020204030204" pitchFamily="34" charset="0"/>
              </a:rPr>
              <a:t>Be Mindful – give yourself some “head space</a:t>
            </a:r>
          </a:p>
          <a:p>
            <a:pPr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</a:pPr>
            <a:r>
              <a:rPr lang="en-GB" altLang="en-US" sz="3600" dirty="0">
                <a:latin typeface="Calibri" panose="020F0502020204030204" pitchFamily="34" charset="0"/>
              </a:rPr>
              <a:t>Remember and record the positive things that happen to you each day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  <a:buFont typeface="Wingdings" panose="05000000000000000000" pitchFamily="2" charset="2"/>
              <a:buNone/>
            </a:pPr>
            <a:endParaRPr lang="en-GB" altLang="en-US" sz="36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  <a:buFont typeface="Wingdings" panose="05000000000000000000" pitchFamily="2" charset="2"/>
              <a:buNone/>
            </a:pPr>
            <a:endParaRPr lang="en-GB" altLang="en-US" sz="3600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5315FCDF-9290-40B5-B1C4-A04712319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908051"/>
            <a:ext cx="87137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dirty="0">
                <a:solidFill>
                  <a:schemeClr val="accent2"/>
                </a:solidFill>
                <a:latin typeface="Calibri" panose="020F0502020204030204" pitchFamily="34" charset="0"/>
              </a:rPr>
              <a:t>Developing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7DC117EB-5BAF-4A20-90B6-BA884474449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7A2943F-87DC-4924-B002-09CB089BEBA8}" type="slidenum">
              <a:rPr lang="en-GB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8E4D0AB5-04FA-43E3-89C1-7E073923B6F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1782763"/>
            <a:ext cx="8229600" cy="4525962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  <a:buFont typeface="Wingdings" panose="05000000000000000000" pitchFamily="2" charset="2"/>
              <a:buNone/>
            </a:pPr>
            <a:endParaRPr lang="en-GB" altLang="en-US" sz="36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Clr>
                <a:srgbClr val="CC0066"/>
              </a:buClr>
              <a:buSzPct val="80000"/>
              <a:buFont typeface="Wingdings" panose="05000000000000000000" pitchFamily="2" charset="2"/>
              <a:buNone/>
            </a:pPr>
            <a:r>
              <a:rPr lang="en-GB" altLang="en-US" sz="3600" dirty="0">
                <a:latin typeface="Calibri" panose="020F0502020204030204" pitchFamily="34" charset="0"/>
              </a:rPr>
              <a:t>Be Kind to yourself………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5315FCDF-9290-40B5-B1C4-A04712319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908051"/>
            <a:ext cx="87137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dirty="0">
                <a:solidFill>
                  <a:schemeClr val="accent2"/>
                </a:solidFill>
                <a:latin typeface="Calibri" panose="020F0502020204030204" pitchFamily="34" charset="0"/>
              </a:rPr>
              <a:t>Remember 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126</Words>
  <Application>Microsoft Office PowerPoint</Application>
  <PresentationFormat>Widescreen</PresentationFormat>
  <Paragraphs>26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FSAlbertWeb</vt:lpstr>
      <vt:lpstr>Times New Roman</vt:lpstr>
      <vt:lpstr>Wingdings</vt:lpstr>
      <vt:lpstr>Wingdings 3</vt:lpstr>
      <vt:lpstr>Wisp</vt:lpstr>
      <vt:lpstr>Resilience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Resilience</dc:title>
  <dc:creator>Oliver Heneberry</dc:creator>
  <cp:lastModifiedBy>matthew detzler</cp:lastModifiedBy>
  <cp:revision>4</cp:revision>
  <dcterms:created xsi:type="dcterms:W3CDTF">2020-05-27T14:48:32Z</dcterms:created>
  <dcterms:modified xsi:type="dcterms:W3CDTF">2020-08-03T10:21:50Z</dcterms:modified>
</cp:coreProperties>
</file>