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77" r:id="rId5"/>
    <p:sldId id="376" r:id="rId6"/>
    <p:sldId id="379" r:id="rId7"/>
    <p:sldId id="398" r:id="rId8"/>
    <p:sldId id="371" r:id="rId9"/>
    <p:sldId id="382" r:id="rId10"/>
    <p:sldId id="380" r:id="rId11"/>
    <p:sldId id="385" r:id="rId12"/>
    <p:sldId id="384" r:id="rId13"/>
    <p:sldId id="386" r:id="rId14"/>
    <p:sldId id="397" r:id="rId15"/>
    <p:sldId id="395" r:id="rId16"/>
    <p:sldId id="396" r:id="rId17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utura Medium" panose="00000800000000000000"/>
      <p:regular r:id="rId24"/>
      <p:bold r:id="rId25"/>
      <p:italic r:id="rId26"/>
      <p:boldItalic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Segoe UI Light" panose="020B0502040204020203" pitchFamily="34" charset="0"/>
      <p:regular r:id="rId36"/>
      <p:italic r:id="rId37"/>
    </p:embeddedFont>
    <p:embeddedFont>
      <p:font typeface="Segoe UI Semibold" panose="020B0702040204020203" pitchFamily="34" charset="0"/>
      <p:bold r:id="rId38"/>
      <p:boldItalic r:id="rId39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7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pos="5258" userDrawn="1">
          <p15:clr>
            <a:srgbClr val="A4A3A4"/>
          </p15:clr>
        </p15:guide>
        <p15:guide id="9" pos="2948" userDrawn="1">
          <p15:clr>
            <a:srgbClr val="A4A3A4"/>
          </p15:clr>
        </p15:guide>
        <p15:guide id="10" pos="410" userDrawn="1">
          <p15:clr>
            <a:srgbClr val="A4A3A4"/>
          </p15:clr>
        </p15:guide>
        <p15:guide id="11" pos="2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Pearce" initials="GP" lastIdx="4" clrIdx="0">
    <p:extLst>
      <p:ext uri="{19B8F6BF-5375-455C-9EA6-DF929625EA0E}">
        <p15:presenceInfo xmlns:p15="http://schemas.microsoft.com/office/powerpoint/2012/main" userId="S::GPearce@TUC.ORG.UK::69c78cf5-344f-485c-b0a0-dc222653f93a" providerId="AD"/>
      </p:ext>
    </p:extLst>
  </p:cmAuthor>
  <p:cmAuthor id="2" name="Ffion Dean" initials="FD" lastIdx="5" clrIdx="1">
    <p:extLst>
      <p:ext uri="{19B8F6BF-5375-455C-9EA6-DF929625EA0E}">
        <p15:presenceInfo xmlns:p15="http://schemas.microsoft.com/office/powerpoint/2012/main" userId="S::fdean@tuc.org.uk::9cb30733-7355-4c90-8c82-497e944c4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99CDB7"/>
    <a:srgbClr val="66B492"/>
    <a:srgbClr val="339B6E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34" autoAdjust="0"/>
  </p:normalViewPr>
  <p:slideViewPr>
    <p:cSldViewPr snapToGrid="0">
      <p:cViewPr varScale="1">
        <p:scale>
          <a:sx n="85" d="100"/>
          <a:sy n="85" d="100"/>
        </p:scale>
        <p:origin x="960" y="39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78"/>
        <p:guide pos="612"/>
        <p:guide pos="5258"/>
        <p:guide pos="2948"/>
        <p:guide pos="410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fion Dean" userId="9cb30733-7355-4c90-8c82-497e944c4117" providerId="ADAL" clId="{B49C511B-12BC-4577-A2D4-D428EEABB0F5}"/>
    <pc:docChg chg="modSld">
      <pc:chgData name="Ffion Dean" userId="9cb30733-7355-4c90-8c82-497e944c4117" providerId="ADAL" clId="{B49C511B-12BC-4577-A2D4-D428EEABB0F5}" dt="2020-08-20T15:32:57.798" v="8" actId="6549"/>
      <pc:docMkLst>
        <pc:docMk/>
      </pc:docMkLst>
      <pc:sldChg chg="modNotesTx">
        <pc:chgData name="Ffion Dean" userId="9cb30733-7355-4c90-8c82-497e944c4117" providerId="ADAL" clId="{B49C511B-12BC-4577-A2D4-D428EEABB0F5}" dt="2020-08-20T15:32:42.678" v="3" actId="6549"/>
        <pc:sldMkLst>
          <pc:docMk/>
          <pc:sldMk cId="1041738080" sldId="371"/>
        </pc:sldMkLst>
      </pc:sldChg>
      <pc:sldChg chg="modNotesTx">
        <pc:chgData name="Ffion Dean" userId="9cb30733-7355-4c90-8c82-497e944c4117" providerId="ADAL" clId="{B49C511B-12BC-4577-A2D4-D428EEABB0F5}" dt="2020-08-20T15:32:32.538" v="0" actId="6549"/>
        <pc:sldMkLst>
          <pc:docMk/>
          <pc:sldMk cId="0" sldId="376"/>
        </pc:sldMkLst>
      </pc:sldChg>
      <pc:sldChg chg="modNotesTx">
        <pc:chgData name="Ffion Dean" userId="9cb30733-7355-4c90-8c82-497e944c4117" providerId="ADAL" clId="{B49C511B-12BC-4577-A2D4-D428EEABB0F5}" dt="2020-08-20T15:32:36.459" v="1" actId="6549"/>
        <pc:sldMkLst>
          <pc:docMk/>
          <pc:sldMk cId="2274262766" sldId="379"/>
        </pc:sldMkLst>
      </pc:sldChg>
      <pc:sldChg chg="modNotesTx">
        <pc:chgData name="Ffion Dean" userId="9cb30733-7355-4c90-8c82-497e944c4117" providerId="ADAL" clId="{B49C511B-12BC-4577-A2D4-D428EEABB0F5}" dt="2020-08-20T15:32:47.458" v="5" actId="6549"/>
        <pc:sldMkLst>
          <pc:docMk/>
          <pc:sldMk cId="2306973395" sldId="380"/>
        </pc:sldMkLst>
      </pc:sldChg>
      <pc:sldChg chg="modNotesTx">
        <pc:chgData name="Ffion Dean" userId="9cb30733-7355-4c90-8c82-497e944c4117" providerId="ADAL" clId="{B49C511B-12BC-4577-A2D4-D428EEABB0F5}" dt="2020-08-20T15:32:45.025" v="4" actId="6549"/>
        <pc:sldMkLst>
          <pc:docMk/>
          <pc:sldMk cId="2523359716" sldId="382"/>
        </pc:sldMkLst>
      </pc:sldChg>
      <pc:sldChg chg="modNotesTx">
        <pc:chgData name="Ffion Dean" userId="9cb30733-7355-4c90-8c82-497e944c4117" providerId="ADAL" clId="{B49C511B-12BC-4577-A2D4-D428EEABB0F5}" dt="2020-08-20T15:32:54.205" v="7" actId="6549"/>
        <pc:sldMkLst>
          <pc:docMk/>
          <pc:sldMk cId="2184364390" sldId="384"/>
        </pc:sldMkLst>
      </pc:sldChg>
      <pc:sldChg chg="modNotesTx">
        <pc:chgData name="Ffion Dean" userId="9cb30733-7355-4c90-8c82-497e944c4117" providerId="ADAL" clId="{B49C511B-12BC-4577-A2D4-D428EEABB0F5}" dt="2020-08-20T15:32:49.705" v="6" actId="6549"/>
        <pc:sldMkLst>
          <pc:docMk/>
          <pc:sldMk cId="2993377668" sldId="385"/>
        </pc:sldMkLst>
      </pc:sldChg>
      <pc:sldChg chg="modNotesTx">
        <pc:chgData name="Ffion Dean" userId="9cb30733-7355-4c90-8c82-497e944c4117" providerId="ADAL" clId="{B49C511B-12BC-4577-A2D4-D428EEABB0F5}" dt="2020-08-20T15:32:57.798" v="8" actId="6549"/>
        <pc:sldMkLst>
          <pc:docMk/>
          <pc:sldMk cId="872622916" sldId="397"/>
        </pc:sldMkLst>
      </pc:sldChg>
      <pc:sldChg chg="modNotesTx">
        <pc:chgData name="Ffion Dean" userId="9cb30733-7355-4c90-8c82-497e944c4117" providerId="ADAL" clId="{B49C511B-12BC-4577-A2D4-D428EEABB0F5}" dt="2020-08-20T15:32:40.212" v="2" actId="6549"/>
        <pc:sldMkLst>
          <pc:docMk/>
          <pc:sldMk cId="614630293" sldId="3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 smtClean="0">
                <a:latin typeface="Arial" pitchFamily="34" charset="0"/>
                <a:cs typeface="Arial" pitchFamily="34" charset="0"/>
              </a:rPr>
              <a:pPr/>
              <a:t>20/08/2020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15.8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0 595,'7'0,"1"1,-1 1,0-1,0 1,8 3,22 5,0-7,0-1,41-3,-11-1,49-5,-53 2,-41 2,-1 0,37-12,3 0,-4 0,-41 10,1 0,-1 1,22-1,17-1,31-1,-80 7,0 1,0 0,0 0,0 0,-1 1,1 0,-1 0,11 5,17 7,-6-6,57 6,-44-8,-24-1,-14-2,-10 0,-53 1,-74-4,53-2,14 1,-110-16,139 10,0-1,1-3,0-1,-42-19,-4-14,-13-6,79 45,15 6,0-1,1 0,-1 0,0 0,1-1,-1 1,-2-2,4 2,0 0,0 0,0 0,1 0,-1 0,0 0,1-1,-1 1,0 0,1 0,0 0,-1-1,1 1,0 0,-1-1,1 1,0 0,0-1,0-1,0 1,0 1,0-1,0 0,1 0,-1 0,0 1,1-1,-1 0,1 0,-1 1,1-1,0 0,0 1,0-1,0 1,0-1,0 1,0-1,1 1,-1 0,1 0,-1-1,0 1,1 0,0 0,-1 1,1-1,3-1,3 0,0 0,0 0,0 1,0 0,13 1,17 1,-1 1,1 2,0 1,46 14,-15 1,89 39,222 134,-349-177,71 40,148 108,-218-139,0 1,-2 1,-2 2,0 1,-2 2,-1 0,-2 2,23 41,-27-35,-1 0,23 81,-35-96,0 1,-2-1,-1 1,-1 0,-1 0,-3 33,1-49,0 1,-1-1,0 0,0 0,-1 1,-1-2,0 1,0 0,-1-1,0 0,0 0,-1 0,0-1,-12 13,0-6,0-1,0 0,-40 21,-65 22,84-40,-1-2,-69 15,85-25,0-1,-1-1,1-2,-1 0,0-1,-26-5,35 2,0-1,0 0,1-1,-1-1,-16-9,6 1,-48-34,52 30,1-1,0-1,2-1,0 0,2-2,-20-31,28 38,1 0,1-1,0 1,1-1,1-1,1 1,-4-36,1-128,7 155,0-22,3-104,-3 149,0 0,1 0,-1 0,1 0,-1 0,1 0,0 0,0 0,0 0,0 0,1 1,-1-1,1 0,2-3,-1 5,-1-1,0 0,1 1,-1-1,0 1,1 0,0 0,-1 0,1 0,0 0,-1 0,1 1,0-1,0 1,4 0,-2 0,0 0,0 0,0 1,0-1,0 1,0 0,0 1,0-1,-1 1,1 0,-1 0,1 0,-1 1,6 4,-4-2,-1 0,1 0,-1 1,0 0,-1 0,1 1,-1-1,6 14,1 7,-1 1,0 0,7 44,4 92,-18-130,-3 66,-1-90,0 1,0-1,-2 0,1 0,-1 0,0-1,-1 1,-1-1,1 0,-12 17,15-24,-1 0,1-1,-1 1,0 0,1-1,-1 1,0-1,0 1,0-1,0 0,-3 1,4-1,1-1,-1 0,1 0,-1 0,1 0,-1 0,1 0,-1 0,0 0,1 0,-1 0,1 0,-1-1,1 1,-1 0,1 0,-1 0,1-1,-1 1,1 0,-1-1,0 0,0 0,0 0,1 0,-1 0,0 0,1-1,-1 1,1 0,-1 0,1-1,-1 1,1-3,-4-21,2-1,0 0,3-27,0 40,29-478,32-2,-37 310,-22 173,-3 24,-1 10,-1-1,-1 0,-1 0,-9 32,-38 89,28-82,-19 52,-186 487,225-593,-1 2,0 0,-1 0,0 0,-8 10,12-19,1 0,-1 0,1-1,-1 1,1 0,-1-1,0 1,1-1,-1 1,0-1,1 1,-1-1,0 1,0-1,1 0,-1 1,0-1,0 0,0 0,1 0,-1 0,0 1,0-1,0 0,0 0,0-1,1 1,-1 0,0 0,0 0,0 0,1-1,-1 1,0 0,0-1,1 1,-1-1,0 1,0-1,1 1,-1-1,1 1,-2-2,-1-1,0-1,1 1,-1-1,1 1,-1-1,1 0,-2-6,-4-13,2 0,0-1,-4-40,0-75,7 33,19-199,-13 286,-1 15,-4 12,-70 255,31-130,2 16,38-146,1 0,-1-1,0 1,-1 0,1-1,0 1,-1-1,-2 4,3-5,1-1,0 0,0 0,0 0,-1 1,1-1,0 0,0 0,-1 0,1 0,0 1,0-1,-1 0,1 0,0 0,0 0,-1 0,1 0,0 0,-1 0,1 0,0 0,0 0,-1 0,1 0,0 0,-1 0,1 0,0 0,-1-1,1 1,-1-1,0 0,1 0,-1 1,1-1,-1 0,1 0,-1 0,1 0,0 0,-1 0,1 1,0-1,0-2,-4-26,1-1,2 0,2-37,0 62,1-24,8-38,2-8,-41 291,17-155,-35 106,41-150,4-11,0 0,0 0,0 0,-4 5,1-8,2-11,1-10,1-31,1 22,0-337,22-2,-20 352,-1 28,-17 208,7-136,-7 74,-40 160,14-155,37-128,5-39,-1 0,1 0,-1 0,1 0,-1 0,0 0,0 0,0 0,0 0,0 1,0-1,-1 1,1-1,-1 1,1-1,-1 1,1-1,-1 1,0 0,1 0,-3-1,-4-1,0 0,0 0,-14-3,19 6,-7-5,10 5,0 0,0 0,0 0,0 0,0 0,0 0,0-1,0 1,0 0,0 0,0 0,0 0,0 0,0 0,0-1,0 1,0 0,0 0,0 0,0 0,0 0,0 0,0 0,0 0,1 0,-1 0,0-1,0 1,0 0,0 0,0 0,0 0,0 0,1 0,-1 0,0 0,0 0,0 0,0 0,0 0,0 0,0 0,1 0,23-4,282-3,-216 8,60 2,167 26,-230-10,-65-13,0-1,1-1,33 3,360-25,-259 9,-148 8,0 0,0-1,16-6,4-1,-17 6,-1-1,0 0,20-12,8-3,-15 9,-1 1,1 2,0 0,0 2,30-3,318 3,-202 7,-133-3,0-2,36-7,71-22,-125 28,14-4,0 2,1 1,0 2,0 1,54 5,-82-2,0 0,1 1,10 4,14 4,-24-9,49 10,94 5,-28-15,-120-1,0 0,0 0,0 1,0-1,0 1,0-1,0 1,0 0,0 0,0 0,3 2,-5-3,0 0,0 0,1 1,-1-1,0 0,0 0,1 1,-1-1,0 0,0 1,0-1,0 0,1 1,-1-1,0 0,0 1,0-1,0 0,0 1,0-1,0 0,0 1,0-1,0 0,0 1,0-1,0 1,-1 0,1 0,-1-1,0 1,1 0,-1 0,0-1,0 1,1 0,-1-1,0 1,0 0,0-1,0 0,-1 1,-9 3,0 0,-1-1,1 0,-1-1,-22 1,27-3,-468 13,355-13,-1245-3,1354 2,0 0,0-1,1-1,-1 1,1-2,0 0,-20-9,0-1,-19-6,0 3,-99-22,143 38,-13-4,18 5,-1 0,1 0,0-1,-1 1,1 0,0 0,-1-1,1 1,0 0,-1-1,1 1,0-1,0 1,0 0,-1-1,1 1,0-1,0 1,0 0,0-1,0 1,0-1,0 1,0-1,0 1,0 0,0-1,0 1,0-1,0 1,0-1,0 1,0 0,1-1,-1 1,0-1,0 1,1-1,4-7,0 1,1 0,0 0,0 0,1 1,0 0,10-8,5-3,63-54,2 3,4 5,175-93,18 36,-234 103,1 2,0 3,97-11,-135 21,0 2,26 2,-39-3,1 1,-1 0,1 0,-1 0,1 0,-1 0,1 0,-1 0,1 0,-1 1,1-1,-1 0,1 0,-1 0,1 0,-1 1,0-1,1 0,-1 0,1 1,-1-1,0 0,1 1,-1-1,0 1,1-1,-1 0,0 1,0-1,1 1,-1-1,0 1,0-1,0 0,0 1,1 0,-2 0,0 1,1-1,-1 0,0 1,0-1,0 0,0 0,0 0,0 0,0 0,0 0,-2 1,-10 7,0 0,-1-1,0-1,-19 8,-64 17,84-28,-477 124,385-104,-1-4,-140 7,227-26,-1-1,0-1,1-1,0 0,-1-2,-18-5,27 6,1-1,0-1,-1 0,1 0,1-1,-1 0,1 0,0-1,1-1,0 1,-13-16,15 16,0-1,0 0,0 1,0-2,1 1,-7-17,11 24,1 0,0-1,0 1,0 0,0 0,0 0,0-1,1 1,-1 0,0 0,0 0,1 0,-1-1,1 1,-1 0,1 0,0 0,-1 0,1 0,0 0,0 0,-1 0,1 1,0-1,0 0,0 0,1 0,5-3,0-1,0 1,7-3,-7 4,29-13,61-18,44-4,10-2,-19-4,88-25,-210 66,-7 2,0 0,0 0,0 1,0-1,0 0,0 1,0 0,0 0,4 0,-7 0,0 1,0-1,0 0,0 0,0 0,0 0,0 0,0 0,0 1,0-1,0 0,0 0,0 0,0 0,0 0,0 1,0-1,0 0,0 0,0 0,0 0,0 0,0 1,0-1,0 0,0 0,-1 0,1 0,0 0,0 0,0 0,0 1,0-1,0 0,0 0,0 0,-1 0,1 0,0 0,0 0,0 0,0 0,0 0,-1 0,1 0,0 0,0 0,0 0,0 0,-27 16,-1-1,-54 20,75-32,-38 14,-1-1,0-3,-1-1,0-3,-86 6,84-12,-77-7,124 4,1 0,0 0,-1-1,1 1,0 0,-1-1,1 1,0-1,0 1,0-1,-1 0,1 1,0-1,0 0,0 0,0 0,0 0,0 0,1 0,-1 0,0 0,0 0,1 0,-1 0,1-1,-1 1,1 0,-1 0,1-1,0 1,-1 0,1-1,0 1,0 0,0-1,0 1,0 0,1-2,0-3,0 0,0 0,1 0,0 0,0 0,0 1,4-7,3-3,1 1,0 0,23-23,42-33,-42 40,-8 7,1 1,1 0,1 2,33-18,-59 37,1 0,-1 0,1 0,-1 0,1 0,0 1,-1-1,1 1,4-1,-6 1,-1 0,1 1,-1-1,1 0,-1 0,1 0,-1 0,1 0,-1 1,1-1,-1 0,0 0,1 1,-1-1,1 0,-1 1,0-1,1 0,-1 1,0-1,1 1,0 0,-1 0,0 1,0-1,0 0,1 0,-1 0,0 0,0 0,0 0,-1 0,1 0,0 0,0 0,-1 2,-1 3,0 0,-1 0,0-1,0 1,0-1,-1 0,1 0,-10 9,-41 35,34-33,1 1,4-3,-21 14,32-25,1-1,-1 1,0-1,0 0,0 0,-1-1,1 1,0-1,-1 0,1 0,-7 0,11-1,-1 0,1 0,0 0,-1 0,1 0,0 0,-1 0,1-1,0 1,-1 0,1 0,0 0,-1 0,1-1,0 1,-1 0,1 0,0 0,0-1,-1 1,1 0,0-1,0 1,-1 0,1-1,0 1,0 0,0-1,0 1,0 0,0-1,-1 1,1 0,0-1,0 1,0 0,0-1,0 1,0 0,0-1,1 1,-1-1,0 1,0 0,0-1,0 1,0 0,0-1,1 1,8-20,10-10,32-37,-24 32,-26 35,30-41,1 2,42-39,-63 67,1 2,0-1,0 1,1 1,0 0,0 1,1 1,0 0,0 0,1 2,25-6,-27 8,1 1,0 0,-1 1,1 1,-1 0,1 1,-1 0,0 1,1 0,-1 1,13 6,-17-5,1 0,-1 0,0 1,-1 0,0 0,1 1,-2 0,1 0,-1 1,-1 0,1 1,-1-1,-1 1,9 17,-8-12,-1 1,0-1,-1 1,0 0,-1 0,-1 0,-1 0,0 1,-1-1,0 0,-1 0,-5 22,2-20,-1 0,0-1,-1 1,-1-1,-1 0,0 0,-1-1,-1 0,0-1,-18 19,25-29,-12 13,-1 0,-1-2,0 1,-27 17,41-31,3-4,7-5,15-12,52-37,3 3,1 4,3 3,103-41,-168 80,-1 2,1 0,0 0,1 2,-1 0,1 1,-1 1,1 0,16 2,-23-1,-6 0,0 0,0 1,0-1,0 1,0 0,0 0,4 1,-6-1,-1 0,0-1,0 1,0 0,-1 0,1 0,0-1,0 1,0 0,-1 0,1 0,0 1,-1-1,1 0,-1 0,1 0,-1 0,0 1,1-1,-1 0,0 0,0 0,0 1,0-1,0 0,0 0,0 1,-1 1,1 0,-1 0,0 0,0 1,0-1,-1 0,1 0,-1 0,0 0,0 0,0-1,-3 5,-30 27,29-29,-19 16,-1-1,-47 28,72-47,0-1,-1 1,1 0,0-1,-1 1,1-1,-1 1,1-1,-1 0,1 0,-1 0,-2 0,4 0,0 0,-1 0,1 0,0 0,0 0,-1 0,1 0,0-1,-1 1,1 0,0 0,0 0,-1 0,1-1,0 1,0 0,0 0,-1-1,1 1,0 0,0-1,0 1,0 0,0-13,2 8,0 0,1 0,-1 0,1 1,0-1,0 1,1 0,-1 0,1 0,8-7,5-2,25-16,-12 11,1 2,0 0,1 3,0 0,1 3,1 0,0 2,0 2,0 1,1 1,-1 2,67 5,-84 0,0-1,0 2,29 10,-37-10,0 0,-1 0,0 1,0 0,0 0,0 1,-1 0,10 10,-15-13,0 0,0 0,0 0,0 1,-1-1,1 0,-1 1,0-1,0 1,0 0,-1-1,1 1,-1 0,0 5,0-6,0-1,0 1,0-1,-1 0,1 1,-1-1,1 1,-1-1,0 0,0 0,0 1,0-1,0 0,-1 0,1 0,-1 0,1 0,-1 0,0-1,0 1,1-1,-5 3,-1-1,-1 0,1 0,-1-1,0 0,0-1,-11 1,-53-1,53-1,13 0,-2 0,0 0,0 0,0-1,-12-3,18 4,1-1,-1 1,0-1,1 0,-1 0,0 1,1-1,-1 0,1 0,0-1,-1 1,1 0,0 0,0-1,-1 1,1-1,0 1,1-1,-1 1,0-1,0 1,1-1,-1 0,0 1,1-1,-1-3,1 0,0 0,0 0,1 0,0 0,0 0,0-1,0 1,1 1,0-1,0 0,0 0,4-5,3-4,0 1,19-23,-16 24,1 0,0 1,1 0,0 1,1 0,-1 1,2 1,-1 1,1 0,1 1,-1 0,1 1,0 1,0 1,0 1,0 0,24 1,-32 1,0 1,0 0,-1 1,1 0,-1 1,1-1,-1 1,0 1,0 0,0 0,0 1,6 5,-10-8,-1 1,0 0,0 0,0 0,0 1,0-1,-1 1,0-1,0 1,0 0,0 0,0 0,-1 0,1 0,-1 0,0 0,-1 1,1-1,-1 0,0 0,0 1,0-1,0 0,-1 1,1-1,-3 6,-1 1,0-1,-1 1,0-1,-1 0,0 0,-1 0,0-1,0 0,-1-1,0 1,-1-1,0-1,0 0,-12 8,-6 1,1-2,-2 0,0-2,-36 12,32-15,-62 11,74-17,0-1,-1-1,1-1,-27-3,46 3,0 0,1 0,-1 0,0-1,0 1,1 0,-1 0,0 0,1-1,-1 1,0 0,1-1,-1 1,0 0,1-1,-1 1,1-1,-1 1,0-1,1 0,0 1,0-1,0 1,0-1,0 1,0 0,0-1,0 1,0-1,0 1,0 0,0-1,0 1,1-1,-1 1,0 0,0-1,0 1,1 0,-1-1,0 1,1 0,-1-1,4-3,0 1,0 0,9-6,6-1,0 1,0 0,1 2,0 0,0 1,0 1,1 1,0 1,41-1,-60 4,1 0,0-1,1 2,-1-1,1 0,4 2,-7-2,0 0,0 1,0-1,-1 1,1-1,0 1,0-1,-1 1,1-1,0 1,-1 0,1-1,0 1,-1 0,1 0,-1 0,1-1,-1 1,0 0,1 0,-1 0,0 0,1 0,-1 1,1 2,-1 0,0 0,0 0,0 1,0-1,-1 0,1 0,-1 0,0 0,0 0,-1-1,1 1,-1 0,0 0,0-1,0 1,0-1,-1 0,1 0,-1 0,-4 4,-4 2,0 0,-1-1,1 0,-2-1,-15 7,-23 9,-2-3,-1-2,-93 19,72-23,0-5,-99 1,147-9,-37-1,57-1,-1 1,1-2,0 1,0-1,0 0,-9-3,13 3,0 0,0-1,1 1,-1 0,0-1,1 0,0 1,0-1,-1 0,1 0,1 0,-1 0,0-1,1 1,0 0,0-1,0 1,0-1,0-6,0 4,0 0,1 0,-1 0,2 0,-1 0,1 0,0 0,0 0,0 0,1 0,3-7,-1 6,0 1,0-1,1 1,0 0,1 1,-1-1,1 1,0 0,0 1,1-1,-1 1,1 0,0 1,0 0,0 0,11-3,8-1,0 1,1 2,36-2,471 3,-490 4,82 16,-106-13,-1 0,-1 2,1 1,-1 0,0 1,27 17,-43-24,0 0,-1 0,0 0,1 0,-1 0,0 0,1 1,-1-1,0 1,0-1,0 0,0 1,1 3,-2-5,0 1,0 0,0 0,0 0,0 0,0 0,0 0,0 0,-1 0,1 0,0-1,-1 1,1 0,0 0,-1 0,1 0,-1-1,1 1,-1 0,0 0,1-1,-1 1,0-1,1 1,-1 0,0-1,-1 1,-3 2,0 0,0 0,-1-1,1 0,0 0,-1-1,0 1,1-1,-8 0,-54 2,58-4,6 2,0-1,0 0,1-1,-1 1,0-1,0 1,0-1,0 0,1 0,-1 0,-4-2,7 2,-1 0,0 0,0 0,0 0,0 0,0 0,1 0,-1 0,1-1,-1 1,1 0,-1 0,1 0,-1-1,1 1,0 0,0-1,0 1,0 0,0-1,0 1,0 0,0-1,0 1,1 0,-1 0,1-1,0-1,1-3,1 0,-1 0,1 0,0 0,1 0,0 1,0 0,0-1,6-4,7-6,25-18,-36 29,474-322,-477 325,102-60,-83 51,1 1,40-14,-60 23,-1 1,1-1,-1 1,1-1,-1 1,1 0,-1-1,1 2,-1-1,1 0,-1 0,1 1,-1-1,4 2,-4-1,-1 0,1 0,-1 0,0 0,1 1,-1-1,0 0,0 1,0-1,0 1,0-1,0 1,-1-1,1 1,0 0,-1-1,1 1,-1 0,0-1,1 1,-1 2,1 10,0-1,0 1,-1-1,-1 1,0-1,-1 1,-1-1,0 0,-1 0,0 0,-1 0,0-1,-1 0,0 0,-1 0,-1-1,-10 14,-24 20,-93 75,66-61,39-31,14-13,-17 14,32-29,0 1,0 0,0 0,0-1,0 1,0 0,0-1,0 1,0-1,0 1,-1-1,1 0,0 0,0 1,-1-1,1 0,0 0,0 0,-1 0,1 0,-2-1,2 0,0 0,0 1,0-1,0 0,0 0,0 0,0 0,0 0,0 0,1 0,-1-1,1 1,-1 0,1 0,-1 0,1-1,-1 1,1 0,0-1,0-1,-2-9,2 1,-1-1,2 1,-1 0,2-1,-1 1,2 0,-1-1,2 1,-1 1,1-1,11-19,-7 17,0-1,1 1,1 0,0 1,1 0,0 1,1 0,23-16,-19 16,2 1,-1 1,1 0,1 2,-1 0,1 1,1 1,-1 0,1 2,0 0,0 1,-1 1,1 1,25 3,-40-2,1 0,-1 0,0 1,0-1,0 1,6 3,-10-4,1 0,0 0,-1 0,1 0,-1 1,1-1,-1 1,1-1,-1 1,0-1,0 1,0 0,0 0,0 0,0-1,-1 1,1 0,0 0,0 3,1 14,-1 1,0-1,-2 1,0-1,-1 0,-1 1,0-1,-8 20,6-25,-1 1,0-1,-1 0,-1-1,0 0,-1 0,-1-1,-20 22,6-11,-1-2,-1 0,-31 18,44-30,0-1,0-1,-1 0,0-1,-27 7,40-12,0-1,0 1,0-1,0 0,0 0,0 0,0 0,0 0,0 0,0 0,0 0,0 0,0 0,0 0,0-1,0 1,0 0,0-1,0 1,0-1,0 1,0-1,0 1,1-1,-1 0,0 1,0-1,1 0,-1 0,-1-1,1-1,0-1,0 1,0-1,0 1,1-1,0 0,-1 1,1-6,1-16,2 0,0 1,1-1,2 1,0 0,1 0,2 1,0 0,2 1,0-1,17-21,-7 12,1 2,2 1,1 0,1 2,1 1,54-39,-48 43,1 1,1 2,42-18,-51 27,-1 1,1 1,1 1,-1 2,41-4,-59 9,0-1,0 2,-1-1,1 1,0 0,11 4,-17-5,0 1,0-1,0 1,0 0,-1 0,1 0,0 0,-1 0,1 0,0 1,-1-1,0 0,1 1,-1-1,0 1,0-1,1 1,-1 0,-1 0,1-1,0 1,0 0,-1 0,1 0,-1 0,1 0,-1 0,0 0,0 3,0-2,0 0,-1 0,1 0,-1 0,0-1,0 1,0 0,0 0,-1-1,1 1,-3 2,-2 3,0 0,-11 9,-11 9,-2-2,-1-1,-56 32,-114 45,-486 162,523-212,-2-8,-1-7,-2-7,-224 8,321-33,1-3,-1-4,-117-21,149 16,2-3,-1-1,2-1,0-3,-62-36,31 9,-117-100,178 138,2 2,0 0,1 0,0 0,0-1,-4-5,7 9,0 0,1-1,-1 1,0-1,1 1,-1-1,1 1,0-1,-1 1,1-1,0 1,0-1,0 1,0-1,0 0,0 1,1-1,-1 1,0-1,1 1,-1-1,1 1,0-1,0-1,2-1,0 0,0 0,0 0,1 0,-1 0,1 0,7-5,33-18,-32 21,34-20,1 2,64-22,-85 36,0 3,1 0,0 1,1 2,-1 1,34 0,-53 4,0 0,0 1,0 0,0 0,-1 1,1 0,-1 0,0 1,0 0,0 0,7 6,10 6,24 11,0-1,2-3,74 24,-81-35,1-1,0-3,0-1,79 1,-22-10,140-21,101-38,199-75,-9-30,-154 34,-175 60,-145 53,1 2,0 3,1 2,66-3,-78 12,0 3,-1 1,1 3,-1 2,80 20,-60-6,-2 3,0 3,-1 2,-2 4,-2 2,60 44,-105-68,-2 0,1 2,13 13,-24-21,0 0,1 0,-1 0,-1 0,1 1,-1-1,1 1,-1 0,-1 0,1 0,-1 0,0 0,0 0,0 0,0 6,-2 2,0 0,-1 0,-1 0,0 0,-1 0,0 0,0-1,-2 0,1 0,-2 0,0-1,-9 13,0-3,-1-1,-1-1,-1 0,0-2,-31 22,16-16,-2-2,-1-2,0-1,-1-2,-66 18,9-9,-118 14,73-21,-1-5,-173-8,282-6,0-2,-1-1,1-2,1-1,-34-12,49 12,0-2,1 0,0-1,0 0,-21-20,11 9,-40-35,-64-69,127 122,0 1,-1-1,1 0,0 0,0 0,0 0,1 0,-3-6,4 8,-1-1,1 1,0-1,0 0,-1 1,1-1,1 1,-1-1,0 0,0 1,0-1,1 1,-1-1,1 1,0-1,-1 1,1-1,0 1,0 0,-1-1,3-1,7-6,-1-1,2 1,-1 1,2 0,-1 0,1 2,20-11,-21 12,91-46,2 5,187-55,-250 90,-1 3,1 1,80-3,-114 10,0 0,0 0,-1 1,1 0,10 3,-16-4,1 1,-1-1,0 1,1 0,-1-1,0 1,1 0,-1 0,0 0,0 0,0 0,0 0,0 0,0 0,0 0,0 1,0-1,-1 0,1 0,-1 1,1-1,-1 1,1-1,-1 1,0-1,1 0,-1 1,0-1,0 1,0 2,-1 4,-1 0,1-1,-1 1,-1-1,1 1,-6 10,-26 42,32-56,-31 47,-2-1,-3-2,-47 47,-145 114,225-204,3-3,-1 0,1 0,-1 0,1 0,-1 0,0-1,1 1,-1-1,0 0,0 0,-3 1,5-2,1 0,0 0,-1 0,1 0,0 0,-1 0,1 0,0 0,-1 0,1 0,0 0,-1 0,1 0,0-1,-1 1,1 0,0 0,-1 0,1 0,0-1,0 1,-1 0,1 0,0-1,0 1,0 0,-1-1,1 1,0 0,0 0,0-1,-2-15,3 1,0 1,1-1,7-25,19-44,-20 61,19-49,54-104,-58 134,3 1,1 1,51-58,-69 90,-7 7,-6 6,-8 6,-23 16,13-10,-156 124,-274 283,426-397,3-3,-21 29,56-92,3 8,2 0,1 1,1 1,1 0,2 2,1 0,29-26,-2 9,1 2,103-65,-117 85,1 1,54-21,-71 34,0 2,1 0,0 1,0 1,0 1,29 0,-46 2,-1 1,1 1,-1-1,1 1,-1-1,1 1,-1 1,0-1,0 1,1-1,-1 1,5 4,-6-4,0 0,-1 1,1 0,-1 0,0-1,0 1,0 0,0 1,0-1,-1 0,1 0,-1 1,0-1,0 1,0-1,0 6,1 6,-1 1,-1 0,0 0,-1-1,-1 1,-6 28,-1-12,-1 1,-17 36,12-37,-1-1,-2 0,-1-1,-2-1,-31 35,18-28,-1-2,-2-1,-53 35,26-25,-99 47,-73 14,96-52,105-41,-71 12,104-22,-35 1,35-2,1 0,0 0,0 0,-1 0,1-1,0 1,0 0,-1-1,1 1,-2-2,3 2,0 0,-1-1,1 1,0 0,0-1,-1 1,1 0,0-1,0 1,0 0,-1-1,1 1,0-1,0 1,0-1,0 1,0 0,0-1,0 1,0-1,0 1,0 0,0-1,0 1,0-1,0 1,0-1,0 1,1 0,-1-1,3-4,0 0,0 0,0 0,0 0,1 1,0 0,9-8,-3 2,196-166,19 18,89-39,-253 164,0 3,2 2,94-28,-119 46,0 2,52-5,-73 12,1 0,0 1,0 1,-1 1,1 0,-1 2,24 6,-36-8,1 0,-1 0,0 1,0 0,0-1,5 6,-9-7,1 0,-1 0,0 0,0 0,0 1,0-1,0 1,0-1,0 0,0 1,0 0,-1-1,1 1,-1-1,1 1,-1 0,0-1,1 1,-1 0,0 0,0-1,0 1,0 0,-1 2,-1 2,0-1,0 1,-1 0,0-1,0 0,0 0,0 0,-1 0,0 0,-4 4,-51 43,45-41,-54 45,-72 62,125-102,12-13,1 0,-1 0,1 0,-1-1,0 1,0-1,0 1,0-1,-1 0,1 0,-1-1,1 1,-7 1,10-3,-1 0,0 0,0 0,0 0,0 0,0 0,1-1,-1 1,0 0,0 0,0-1,0 1,1-1,-1 1,0-1,1 1,-1-1,0 1,1-1,-1 0,0 1,1-1,-1 0,1 1,-1-1,1 0,0 0,-1 1,1-1,0 0,-1 0,1 0,0-1,-2-5,1 0,0 0,1-10,-1 11,1-148,2 121,2 1,15-61,-14 76,0 0,2 0,0 1,1 0,0 0,18-23,-18 28,0 2,1-1,0 1,1 1,0-1,0 2,1 0,0 0,0 0,15-5,-14 7,1 1,0 0,0 0,0 2,0 0,0 0,16 0,-22 2,-1 1,1-1,0 1,0 0,0 1,-1-1,1 1,-1 1,1-1,-1 1,0 0,0 0,0 1,-1 0,10 8,-6-3,-1 1,-1 0,1 0,-2 1,1 0,-2 0,1 1,-2 0,1 0,3 18,-2-4,-2 1,-1 0,0 51,-3-62,-1 0,0 0,-1-1,-1 1,-1 0,0-1,-1 0,-1 0,0 0,-1-1,0 0,-2 0,1 0,-2-1,1-1,-19 18,11-13,-1-2,-1 0,0-2,-1 0,-1 0,0-2,0-1,-1-1,0 0,-1-2,0-1,0 0,0-2,-45 3,64-7,0 0,1 0,-1 0,1 0,-1-1,0 1,1-1,-1 0,-4-2,7 2,0 1,0-1,0 0,-1 0,1 0,0 0,1-1,-1 1,0 0,0 0,0-1,1 1,-1 0,0-1,1 1,0 0,-1-1,1 1,0-1,-1 1,1-1,0 1,0-1,0 1,1-3,0-8,1 0,0 0,1 0,1 0,0 1,9-19,0 4,29-43,-27 49,2 0,0 1,1 0,0 2,2 0,0 1,1 1,0 1,1 1,1 1,0 1,1 1,0 1,26-7,-40 14,-1 0,1 1,0-1,-1 2,1-1,14 3,-21-2,1 1,-1 0,1-1,-1 2,1-1,-1 0,0 1,0-1,1 1,-1 0,0 0,-1 0,1 1,0-1,-1 1,1-1,-1 1,0 0,0 0,3 4,-2 2,1 0,-1-1,0 1,-1 0,0 0,0 1,-1-1,0 0,-1 0,0 1,-2 15,-1-7,0-1,-1 0,-1 1,0-2,-10 21,8-24,1-1,-2 0,0-1,-12 15,-42 38,4-5,-163 170,204-212,-48 46,-125 94,138-121,-1-2,-2-2,-79 32,72-40,-1-3,-1-3,-111 17,90-25,-1-4,-123-6,-456-74,233 18,427 55,-114-6,113 7,7 0,13 2,24 0,353-17,-5-33,-340 40,-2-1,1-2,-2-3,79-34,-93 35,0 2,1 1,1 1,-1 2,1 1,0 1,1 2,35 0,-29 4,-1 1,1 2,-1 2,0 1,-1 2,52 20,-80-26,1 0,-1 0,1-1,-1 0,1-1,0 1,0-2,0 1,0-1,0-1,0 0,-1 0,1 0,0-1,0-1,-1 1,0-1,12-6,22-13,46-34,-66 42,-16 10,0 0,1 1,-1 0,1 1,0-1,0 1,-1 1,1-1,0 1,1 0,-1 1,0 0,0 0,0 0,0 1,0 0,0 0,0 1,0 0,13 6,2 0,199 71,17 1,-179-58,-42-18,-1 0,0-1,1 0,0-2,23 1,-2-1,255 5,-287-7,-1 0,1-1,-1 1,0-1,1 0,-1-1,0 1,0-1,0 0,-1 0,1-1,5-4,22-15,11 2,0 1,2 3,53-14,-66 21,54-17,158-46,-188 59,1 3,78-5,-123 15,0 1,23 2,-30-1,1 0,-1 1,1-1,-1 1,0 0,0 1,0-1,7 5,8 6,-12-9,-1 1,0 0,8 6,-13-9,-1-1,1 1,0 0,-1 0,1 0,-1 0,0 0,0 0,0 0,0 0,0 0,0 1,-1-1,1 0,-1 1,1 2,0 19,-2 1,-3 24,4-45,-1 0,0 0,0 0,-1-1,1 1,-1-1,0 1,0-1,0 1,0-1,-1 0,1 0,-1 0,0-1,-5 5,-5 2,1-1,-25 13,30-18,-28 14,-1-2,0-1,-1-2,-1-2,-38 6,16-8,1-2,-95-2,151-4,-1 0,1 0,0-1,-1 1,1 0,0-1,0 0,0 0,0 0,0 0,0 0,0-1,0 0,0 1,0-1,1 0,-1 0,1 0,-1-1,1 1,0 0,0-1,-3-5,-7-11,1-1,-15-41,-9-45,35 106,-3-12,-1 1,2-1,0 1,0-1,1 0,1 0,1-20,0 25,0 1,1-1,0 1,0-1,1 1,-1 0,1 0,0 0,1 0,0 1,0-1,0 1,0 0,10-9,-4 5,24-20,-32 28,1-1,-1 1,0-1,0 1,0 0,1 0,-1 0,1 1,-1-1,1 0,-1 1,1 0,-1-1,3 1,-3 1,-1-1,1 1,-1-1,0 1,0-1,1 1,-1 0,0 0,0-1,0 1,0 0,0 0,0 0,0 0,0 1,0-1,-1 0,1 0,0 0,-1 1,1-1,0 2,8 32,-8-33,1 15,0 1,-1-1,0 1,-2-1,0 1,-1-1,-1 0,0 0,-2 0,0 0,0 0,-2-1,0 0,-1 0,0-1,-1 0,-1-1,0 0,-1 0,-14 13,24-26,-1 1,0 0,0-1,1 1,-1-1,0 0,0 1,0-1,-1 0,1 0,0 0,0-1,0 1,-1 0,1-1,0 0,-1 1,-2-1,3-1,0 1,1-1,-1 0,0 0,0 1,0-1,1 0,-1-1,1 1,-1 0,1 0,-1-1,1 1,0-1,-1 1,1-1,0 0,0 1,0-1,0 0,0-3,-3-5,0-1,1 1,1-1,0 0,0 0,1 0,1-12,0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25.52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87 1133,'0'-339,"0"330,-1 1,0 0,0 0,-1 0,0 0,0 1,-1-1,0 0,-5-7,5 4,-1 1,2 0,-1 0,1-1,1 0,-1-16,-2-14,1 27,0 1,-1-1,-7-15,-2-7,10 21,1 1,0-1,1 1,0-1,1 0,2-15,0-14,-3-16,2-56,5 71,-3 26,0-23,-3 28,0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17.7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26,'0'-2,"4"-5,1-2,2 3,0 5,-2 7,-1 6,-2 5,-1 2,0 0,-1-2,0 1,-1-3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19.1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0,'0'2,"0"5,0 2,0 3,0 1,0-2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20.8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0,'0'2,"0"3,0 3,0 1,0 4,0 1,0 1,0-1,0 0,0-1,0 0,0 1,0 1,2-1,1 0,1-3,1-4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31.04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45.89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0,'77'13,"0"3,93 32,140 69,7 23,-312-137,0 0,1-1,-1 1,0-1,1-1,0 1,-1-1,1 0,0 0,-1 0,1-1,0 0,0 0,7-1,-8 0,0 1,0 0,0 0,0 0,0 1,0-1,0 1,0 1,0-1,7 3,6 5,24 13,-18-9,3 1,-5-3,0 0,35 27,-52-34,1 0,-1 0,1 0,0-1,-1 0,2 0,-1 0,0-1,1 0,-1 0,1-1,-1 1,1-1,0-1,-1 0,1 1,0-2,0 1,-1-1,12-3,-17 4,4-1,0-1,0 1,0-1,6-3,-10 4,0 1,-1 0,1-1,0 1,-1-1,1 1,0 0,-1-1,1 0,-1 1,1-1,-1 1,0-1,1 0,-1 1,1-1,-1 0,0 1,0-1,1 0,-1 1,0-1,0 0,0 0,0 1,0-1,0 0,0 0,0 1,0-1,0 0,0 0,-1 1,1-1,0 0,0 0,-1 1,0-2,-12-21,6 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7T21:42:46.2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2250 0,'-31'20,"-34"29,20-14,10-9,-180 136,9 14,-85 114,31 24,230-272,-2 3,-1-1,-48 48,-116 89,-28 26,-85 148,281-318,-2-2,-58 51,78-77,7-7,1 1,-1 0,0 1,1-1,0 1,0-1,0 1,-3 5,5-7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20/08/2020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2000" cy="3286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0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7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2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5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0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95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16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2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D70D33-2D9C-4524-87E7-FA110AF1704E}"/>
              </a:ext>
            </a:extLst>
          </p:cNvPr>
          <p:cNvSpPr/>
          <p:nvPr userDrawn="1"/>
        </p:nvSpPr>
        <p:spPr>
          <a:xfrm>
            <a:off x="0" y="246888"/>
            <a:ext cx="7434072" cy="4663440"/>
          </a:xfrm>
          <a:prstGeom prst="homePlate">
            <a:avLst>
              <a:gd name="adj" fmla="val 4653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CB84F9F-1D9D-4F65-A20C-E2C54459E3EE}"/>
              </a:ext>
            </a:extLst>
          </p:cNvPr>
          <p:cNvSpPr/>
          <p:nvPr userDrawn="1"/>
        </p:nvSpPr>
        <p:spPr>
          <a:xfrm>
            <a:off x="0" y="0"/>
            <a:ext cx="6713982" cy="5143500"/>
          </a:xfrm>
          <a:prstGeom prst="homePlate">
            <a:avLst>
              <a:gd name="adj" fmla="val 46678"/>
            </a:avLst>
          </a:pr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641586" y="1064526"/>
            <a:ext cx="4640098" cy="1604735"/>
          </a:xfrm>
          <a:prstGeom prst="rect">
            <a:avLst/>
          </a:prstGeom>
          <a:noFill/>
        </p:spPr>
        <p:txBody>
          <a:bodyPr lIns="0" tIns="0" rIns="0" anchor="b"/>
          <a:lstStyle>
            <a:lvl1pPr>
              <a:lnSpc>
                <a:spcPct val="90000"/>
              </a:lnSpc>
              <a:defRPr sz="3800" b="0" kern="1200" cap="none" spc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641447" y="2621916"/>
            <a:ext cx="4642216" cy="90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2200" b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0319A-64A8-4754-85B3-808A1740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92" y="246932"/>
            <a:ext cx="1302820" cy="12381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9" y="282576"/>
            <a:ext cx="7785746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7785746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43203-04E9-413C-AE99-E7D0F01EDE0A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15344ED-36E4-4AD9-B96E-7672D5A25B7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0DEC8-F4E0-4A41-B312-0D9D19CC9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50875" y="1447800"/>
            <a:ext cx="77868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5C6C7-4A76-4F18-94BD-0FB7A8D30A88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7147427-64DB-4D45-B0E5-F4DEC874C0A5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521C4-D358-4A04-A5AB-AD04CD5E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4675086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562A5-943A-45F9-B763-1B02F45D50BF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5138CBE-F724-4A88-A637-C94B1578211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A96E4-5CE6-4447-BC17-733227338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912" y="752948"/>
            <a:ext cx="3250712" cy="7894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A7F42-7F76-4AB3-990B-EEAA9131970C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AAA6EAA-2103-4AFE-9B55-B5441E14BE0C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BEC51-C50C-4B8D-B58B-7A73C316B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5846C2F-B894-453E-ADAF-2FFE8BAEC098}"/>
              </a:ext>
            </a:extLst>
          </p:cNvPr>
          <p:cNvGrpSpPr/>
          <p:nvPr userDrawn="1"/>
        </p:nvGrpSpPr>
        <p:grpSpPr>
          <a:xfrm>
            <a:off x="0" y="2191101"/>
            <a:ext cx="4267200" cy="2952399"/>
            <a:chOff x="0" y="0"/>
            <a:chExt cx="7434072" cy="514350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F8A21CB-BAFE-4FAB-A982-E1B94FD4896F}"/>
                </a:ext>
              </a:extLst>
            </p:cNvPr>
            <p:cNvSpPr/>
            <p:nvPr userDrawn="1"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rgbClr val="800D3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097A64-43EB-4F9D-9ECA-A33BFF267C76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DC004E">
                    <a:alpha val="31000"/>
                  </a:srgbClr>
                </a:gs>
                <a:gs pos="59000">
                  <a:srgbClr val="800D30">
                    <a:lumMod val="9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48270" y="2708910"/>
            <a:ext cx="2321375" cy="1884656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288000" bIns="0" anchor="ctr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25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22E01-962E-41FE-ABDE-D87D3D32D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7" y="1539087"/>
            <a:ext cx="2173187" cy="20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</p:sldLayoutIdLst>
  <p:transition>
    <p:fade/>
  </p:transition>
  <p:hf hdr="0"/>
  <p:txStyles>
    <p:titleStyle>
      <a:lvl1pPr algn="l" defTabSz="914378" rtl="0" eaLnBrk="1" latinLnBrk="0" hangingPunct="1">
        <a:spcBef>
          <a:spcPct val="0"/>
        </a:spcBef>
        <a:buNone/>
        <a:defRPr sz="20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68" indent="-269868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14" indent="-184145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09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193" indent="-173034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8988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71.22047,448.3887,82.72717,133.6836}"/>
          <p:cNvSpPr>
            <a:spLocks noGrp="1"/>
          </p:cNvSpPr>
          <p:nvPr>
            <p:ph type="ctrTitle"/>
          </p:nvPr>
        </p:nvSpPr>
        <p:spPr>
          <a:xfrm>
            <a:off x="173369" y="885501"/>
            <a:ext cx="5955236" cy="1604735"/>
          </a:xfrm>
        </p:spPr>
        <p:txBody>
          <a:bodyPr/>
          <a:lstStyle/>
          <a:p>
            <a:r>
              <a:rPr lang="cy-GB" b="1" dirty="0">
                <a:latin typeface="Rockwell"/>
                <a:cs typeface="Segoe UI"/>
              </a:rPr>
              <a:t>Gweithwyr hŷn</a:t>
            </a:r>
            <a:endParaRPr lang="en-GB" b="1" dirty="0"/>
          </a:p>
        </p:txBody>
      </p:sp>
      <p:sp>
        <p:nvSpPr>
          <p:cNvPr id="2" name="Title 21" descr="&lt;TITLE&gt;{71.22047,448.3887,82.72717,133.6836}">
            <a:extLst>
              <a:ext uri="{FF2B5EF4-FFF2-40B4-BE49-F238E27FC236}">
                <a16:creationId xmlns:a16="http://schemas.microsoft.com/office/drawing/2014/main" id="{73DE7114-A061-4D47-8627-5DA50AA3A36B}"/>
              </a:ext>
            </a:extLst>
          </p:cNvPr>
          <p:cNvSpPr txBox="1">
            <a:spLocks/>
          </p:cNvSpPr>
          <p:nvPr/>
        </p:nvSpPr>
        <p:spPr>
          <a:xfrm>
            <a:off x="173369" y="2360682"/>
            <a:ext cx="8055326" cy="750928"/>
          </a:xfrm>
          <a:prstGeom prst="rect">
            <a:avLst/>
          </a:prstGeom>
          <a:noFill/>
        </p:spPr>
        <p:txBody>
          <a:bodyPr lIns="0" tIns="0" rIns="0" anchor="b"/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kern="1200" cap="none" spc="0" baseline="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latin typeface="Rockwell"/>
                <a:cs typeface="Segoe UI"/>
              </a:rPr>
              <a:t>Older workers</a:t>
            </a:r>
          </a:p>
        </p:txBody>
      </p:sp>
      <p:sp>
        <p:nvSpPr>
          <p:cNvPr id="3" name="Subtitle 22" descr="&lt;SUBTITLE&gt;{95.66929,212.5984,168.378,133.6836}">
            <a:extLst>
              <a:ext uri="{FF2B5EF4-FFF2-40B4-BE49-F238E27FC236}">
                <a16:creationId xmlns:a16="http://schemas.microsoft.com/office/drawing/2014/main" id="{3DD88BAF-2FB2-46FF-8B92-094D36B8C5C3}"/>
              </a:ext>
            </a:extLst>
          </p:cNvPr>
          <p:cNvSpPr txBox="1">
            <a:spLocks/>
          </p:cNvSpPr>
          <p:nvPr/>
        </p:nvSpPr>
        <p:spPr>
          <a:xfrm>
            <a:off x="201160" y="3309006"/>
            <a:ext cx="4642216" cy="9037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2200" b="0" kern="1200" baseline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Rockwell"/>
                <a:cs typeface="Segoe UI"/>
              </a:rPr>
              <a:t>Rhianydd Williams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at&#10;&#10;Description automatically generated">
            <a:extLst>
              <a:ext uri="{FF2B5EF4-FFF2-40B4-BE49-F238E27FC236}">
                <a16:creationId xmlns:a16="http://schemas.microsoft.com/office/drawing/2014/main" id="{EDCEA1CA-A7D8-48B9-B386-52DC41E9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13" y="0"/>
            <a:ext cx="2937487" cy="4417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18" y="919574"/>
            <a:ext cx="5262606" cy="800116"/>
          </a:xfrm>
        </p:spPr>
        <p:txBody>
          <a:bodyPr wrap="square" anchor="b">
            <a:normAutofit fontScale="90000"/>
          </a:bodyPr>
          <a:lstStyle/>
          <a:p>
            <a:r>
              <a:rPr lang="en-GB" dirty="0"/>
              <a:t>Beth all TUC </a:t>
            </a:r>
            <a:r>
              <a:rPr lang="en-GB" dirty="0" err="1"/>
              <a:t>Cymru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?</a:t>
            </a:r>
            <a:br>
              <a:rPr lang="en-GB" dirty="0"/>
            </a:br>
            <a:r>
              <a:rPr lang="en-GB" dirty="0">
                <a:solidFill>
                  <a:schemeClr val="accent2"/>
                </a:solidFill>
              </a:rPr>
              <a:t>What can the Wales TUC do next?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A0F3EBF-C52F-4980-B1DF-511A7F6E53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0312" y="1217543"/>
            <a:ext cx="4474713" cy="2957256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Helpu i sefydlu clybiau amser cinio neu ar ôl gwaith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Cynnal arolygon gweithle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Bod yn llais allweddol i herio oedraniaeth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Codi ymwybyddiaeth rheolwyr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Sicrhau bod aelodau yn ymwybodol o'u hawliau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Bod yn rhan o’r broses i ail-ddylunio swyddi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Cefnogi cyfleoedd i werthuso sgiliau a datblygu gyrfa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latin typeface="Calibri" panose="020F0502020204030204" pitchFamily="34" charset="0"/>
              </a:rPr>
              <a:t> Helpu cyflogwyr i fod yn fwy ymatebol i’w gweithlu​</a:t>
            </a:r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F4CB39-AB1E-4FC8-8980-6B3A2AB88B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5025" y="1217543"/>
            <a:ext cx="4214578" cy="2831763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 Help set up l</a:t>
            </a: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unchtime or after work clubs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Conduct workplace surveys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Be a key voice in challenging ageism ​</a:t>
            </a:r>
            <a:endParaRPr lang="en-GB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Raise managers awareness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Ensure members are aware of their rights​</a:t>
            </a:r>
            <a:endParaRPr lang="en-GB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Be part of the redesigning of jobs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 Support skills evaluation and career development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 Help employers be more responsive to their workforce</a:t>
            </a:r>
            <a:r>
              <a:rPr lang="en-GB" b="0" i="0" u="none" strike="noStrike" dirty="0">
                <a:effectLst/>
                <a:latin typeface="Calibri" panose="020F0502020204030204" pitchFamily="34" charset="0"/>
              </a:rPr>
              <a:t>​</a:t>
            </a:r>
            <a:endParaRPr lang="en-GB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9CBCF350-C9F8-4F1F-92B1-B10E23B3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18" y="282576"/>
            <a:ext cx="7786800" cy="800116"/>
          </a:xfrm>
        </p:spPr>
        <p:txBody>
          <a:bodyPr/>
          <a:lstStyle/>
          <a:p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weithio</a:t>
            </a:r>
            <a:r>
              <a:rPr lang="en-US" dirty="0"/>
              <a:t> </a:t>
            </a:r>
            <a:r>
              <a:rPr lang="en-US" dirty="0" err="1"/>
              <a:t>gyda</a:t>
            </a:r>
            <a:r>
              <a:rPr lang="en-US" dirty="0"/>
              <a:t> </a:t>
            </a:r>
            <a:r>
              <a:rPr lang="en-US" dirty="0" err="1"/>
              <a:t>chynrychiolwyr</a:t>
            </a:r>
            <a:r>
              <a:rPr lang="en-US" dirty="0"/>
              <a:t> </a:t>
            </a:r>
            <a:r>
              <a:rPr lang="en-US" dirty="0" err="1"/>
              <a:t>gallwn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Working with reps we can:</a:t>
            </a:r>
          </a:p>
        </p:txBody>
      </p:sp>
    </p:spTree>
    <p:extLst>
      <p:ext uri="{BB962C8B-B14F-4D97-AF65-F5344CB8AC3E}">
        <p14:creationId xmlns:p14="http://schemas.microsoft.com/office/powerpoint/2010/main" val="8726229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44418" y="1447799"/>
            <a:ext cx="3936725" cy="2727000"/>
          </a:xfrm>
        </p:spPr>
        <p:txBody>
          <a:bodyPr lIns="0" tIns="0" rIns="0" bIns="0" anchor="t"/>
          <a:lstStyle/>
          <a:p>
            <a:r>
              <a:rPr lang="en-GB" dirty="0" err="1">
                <a:solidFill>
                  <a:schemeClr val="accent1"/>
                </a:solidFill>
                <a:latin typeface="Segoe UI Semibold"/>
                <a:cs typeface="Segoe UI Semibold"/>
              </a:rPr>
              <a:t>gwefan</a:t>
            </a:r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 dirty="0">
                <a:solidFill>
                  <a:schemeClr val="accent2"/>
                </a:solidFill>
                <a:latin typeface="Segoe UI Semibold"/>
                <a:cs typeface="Segoe UI Semibold"/>
              </a:rPr>
              <a:t>website:</a:t>
            </a:r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 </a:t>
            </a:r>
            <a:r>
              <a:rPr lang="en-GB" dirty="0">
                <a:latin typeface="Segoe UI"/>
                <a:cs typeface="Segoe UI"/>
              </a:rPr>
              <a:t> www.tuc.org.uk/older</a:t>
            </a:r>
            <a:endParaRPr lang="en-US" dirty="0"/>
          </a:p>
          <a:p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e-</a:t>
            </a:r>
            <a:r>
              <a:rPr lang="en-GB" dirty="0" err="1">
                <a:solidFill>
                  <a:schemeClr val="accent1"/>
                </a:solidFill>
                <a:latin typeface="Segoe UI Semibold"/>
                <a:cs typeface="Segoe UI Semibold"/>
              </a:rPr>
              <a:t>bost</a:t>
            </a:r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 dirty="0">
                <a:solidFill>
                  <a:schemeClr val="accent2"/>
                </a:solidFill>
                <a:latin typeface="Segoe UI Semibold"/>
                <a:cs typeface="Segoe UI Semibold"/>
              </a:rPr>
              <a:t>e-mail:</a:t>
            </a:r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 </a:t>
            </a:r>
            <a:r>
              <a:rPr lang="en-GB" dirty="0">
                <a:latin typeface="Segoe UI"/>
                <a:cs typeface="Segoe UI"/>
              </a:rPr>
              <a:t> 	wtuc@tuc.org.uk 									rwilliams@tuc.org.uk</a:t>
            </a:r>
          </a:p>
          <a:p>
            <a:r>
              <a:rPr lang="en-GB" dirty="0" err="1">
                <a:solidFill>
                  <a:schemeClr val="accent1"/>
                </a:solidFill>
                <a:latin typeface="Segoe UI Semibold"/>
                <a:cs typeface="Segoe UI Semibold"/>
              </a:rPr>
              <a:t>ffôn</a:t>
            </a:r>
            <a:r>
              <a:rPr lang="en-GB" dirty="0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 dirty="0">
                <a:solidFill>
                  <a:schemeClr val="accent2"/>
                </a:solidFill>
                <a:latin typeface="Segoe UI Semibold"/>
                <a:cs typeface="Segoe UI Semibold"/>
              </a:rPr>
              <a:t>phone: 		</a:t>
            </a:r>
            <a:r>
              <a:rPr lang="en-GB" dirty="0">
                <a:solidFill>
                  <a:srgbClr val="1D1D1D"/>
                </a:solidFill>
                <a:latin typeface="Segoe UI"/>
                <a:cs typeface="Segoe UI"/>
              </a:rPr>
              <a:t>029 2034 7010</a:t>
            </a:r>
            <a:endParaRPr lang="en-US" dirty="0">
              <a:solidFill>
                <a:srgbClr val="1D1D1D"/>
              </a:solidFill>
            </a:endParaRPr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Manylion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cyswllt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Contact details </a:t>
            </a:r>
            <a:endParaRPr lang="en-US" dirty="0">
              <a:solidFill>
                <a:schemeClr val="accent2"/>
              </a:solidFill>
              <a:latin typeface="Rockwell"/>
              <a:cs typeface="Segoe UI"/>
            </a:endParaRPr>
          </a:p>
        </p:txBody>
      </p:sp>
      <p:sp>
        <p:nvSpPr>
          <p:cNvPr id="4" name="AutoShape 2" descr="Facebook free icon">
            <a:extLst>
              <a:ext uri="{FF2B5EF4-FFF2-40B4-BE49-F238E27FC236}">
                <a16:creationId xmlns:a16="http://schemas.microsoft.com/office/drawing/2014/main" id="{AEC111EF-68E1-4DE6-B122-136335F47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259" y="2763280"/>
            <a:ext cx="553995" cy="5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EFED1BF2-89DF-41EE-91CC-DE997E4FA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2" y="2763280"/>
            <a:ext cx="461834" cy="461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9F812-DE00-4DCF-9981-3DC233245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2" y="3451465"/>
            <a:ext cx="461834" cy="46183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24A27AB-6CF7-4E03-8368-A09D04015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54" y="2763280"/>
            <a:ext cx="461834" cy="461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C7716-890A-44DA-82F5-E88D164FD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3451465"/>
            <a:ext cx="461834" cy="461834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0762443-7B47-4EC7-BFF1-868575E58919}"/>
              </a:ext>
            </a:extLst>
          </p:cNvPr>
          <p:cNvSpPr txBox="1">
            <a:spLocks/>
          </p:cNvSpPr>
          <p:nvPr/>
        </p:nvSpPr>
        <p:spPr>
          <a:xfrm>
            <a:off x="1302093" y="2864546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WalesTUCCymru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1EF7731-1BF1-471C-93E4-26FD38D82760}"/>
              </a:ext>
            </a:extLst>
          </p:cNvPr>
          <p:cNvSpPr txBox="1">
            <a:spLocks/>
          </p:cNvSpPr>
          <p:nvPr/>
        </p:nvSpPr>
        <p:spPr>
          <a:xfrm>
            <a:off x="1302093" y="3549143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F7624E0-E70C-406B-9A0C-A77415114D3E}"/>
              </a:ext>
            </a:extLst>
          </p:cNvPr>
          <p:cNvSpPr txBox="1">
            <a:spLocks/>
          </p:cNvSpPr>
          <p:nvPr/>
        </p:nvSpPr>
        <p:spPr>
          <a:xfrm>
            <a:off x="5058225" y="2855441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WalesTUCCymru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90F2CD7-CB25-4DDB-9CDA-EA2EE3D1BB2E}"/>
              </a:ext>
            </a:extLst>
          </p:cNvPr>
          <p:cNvSpPr txBox="1">
            <a:spLocks/>
          </p:cNvSpPr>
          <p:nvPr/>
        </p:nvSpPr>
        <p:spPr>
          <a:xfrm>
            <a:off x="5058225" y="3549143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078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67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/>
          <a:lstStyle/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Cymru a gweithwyr hŷn 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Cryfderau gweithwyr hŷn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Rôl undebau llafur a chyflogwyr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Hawliau yn y gwaith</a:t>
            </a:r>
          </a:p>
          <a:p>
            <a:pPr lvl="1">
              <a:buClr>
                <a:schemeClr val="accent2"/>
              </a:buClr>
            </a:pPr>
            <a:r>
              <a:rPr lang="cy-GB" dirty="0" err="1">
                <a:latin typeface="Segoe UI"/>
                <a:cs typeface="Segoe UI"/>
              </a:rPr>
              <a:t>Covid</a:t>
            </a:r>
            <a:r>
              <a:rPr lang="cy-GB" dirty="0">
                <a:latin typeface="Segoe UI"/>
                <a:cs typeface="Segoe UI"/>
              </a:rPr>
              <a:t> a gweithwyr hŷn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Adolygiad gyrfa canol oed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Segoe UI"/>
                <a:cs typeface="Segoe UI"/>
              </a:rPr>
              <a:t>Cynllunio ar gyfer ymddeoliad</a:t>
            </a:r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4418" y="609600"/>
            <a:ext cx="3756133" cy="473092"/>
          </a:xfrm>
        </p:spPr>
        <p:txBody>
          <a:bodyPr/>
          <a:lstStyle/>
          <a:p>
            <a:r>
              <a:rPr lang="en-GB" dirty="0">
                <a:latin typeface="Rockwell"/>
                <a:cs typeface="Segoe UI"/>
              </a:rPr>
              <a:t>Beth </a:t>
            </a:r>
            <a:r>
              <a:rPr lang="en-GB" dirty="0" err="1">
                <a:latin typeface="Rockwell"/>
                <a:cs typeface="Segoe UI"/>
              </a:rPr>
              <a:t>fyddwn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ni'n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ei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drafod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heddiw</a:t>
            </a:r>
            <a:endParaRPr lang="en-GB" dirty="0">
              <a:latin typeface="Rockwell"/>
              <a:cs typeface="Segoe U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570184" y="281111"/>
            <a:ext cx="392445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What we will discuss today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834D3F-E914-4D3D-87FF-094A42782C02}"/>
              </a:ext>
            </a:extLst>
          </p:cNvPr>
          <p:cNvSpPr txBox="1">
            <a:spLocks/>
          </p:cNvSpPr>
          <p:nvPr/>
        </p:nvSpPr>
        <p:spPr>
          <a:xfrm>
            <a:off x="4570184" y="1446334"/>
            <a:ext cx="3756132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Wales and older workers </a:t>
            </a:r>
            <a:endParaRPr lang="en-GB" dirty="0"/>
          </a:p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Strengths of older workers</a:t>
            </a:r>
          </a:p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Role of trade unions and employers</a:t>
            </a:r>
          </a:p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Rights at work</a:t>
            </a:r>
          </a:p>
          <a:p>
            <a:pPr lvl="1">
              <a:buClr>
                <a:schemeClr val="accent2"/>
              </a:buClr>
            </a:pPr>
            <a:r>
              <a:rPr lang="en-GB" dirty="0" err="1">
                <a:latin typeface="Segoe UI"/>
                <a:cs typeface="Segoe UI"/>
              </a:rPr>
              <a:t>Covid</a:t>
            </a:r>
            <a:r>
              <a:rPr lang="en-GB" dirty="0">
                <a:latin typeface="Segoe UI"/>
                <a:cs typeface="Segoe UI"/>
              </a:rPr>
              <a:t> and older workers</a:t>
            </a:r>
            <a:endParaRPr lang="en-GB" dirty="0"/>
          </a:p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Mid life career reviews</a:t>
            </a:r>
          </a:p>
          <a:p>
            <a:pPr lvl="1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Planning for retirements</a:t>
            </a:r>
            <a:endParaRPr lang="en-GB" dirty="0"/>
          </a:p>
          <a:p>
            <a:pPr lvl="1">
              <a:buClr>
                <a:schemeClr val="accent2"/>
              </a:buClr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50148" y="1224428"/>
            <a:ext cx="3131932" cy="2727000"/>
          </a:xfrm>
        </p:spPr>
        <p:txBody>
          <a:bodyPr lIns="0" tIns="0" rIns="0" bIns="0" anchor="t"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cy-GB" sz="1550" dirty="0">
                <a:latin typeface="Calibri" panose="020F0502020204030204" pitchFamily="34" charset="0"/>
              </a:rPr>
              <a:t> Mae poblogaeth Cymru yn heneiddio’n gyflym.  Mae 265,000 yn fwy o bobl dros 50 oed heddiw na 20 mlynedd yn ôl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550" dirty="0">
                <a:latin typeface="Calibri" panose="020F0502020204030204" pitchFamily="34" charset="0"/>
              </a:rPr>
              <a:t> Mae 15% o bobl sy'n 50 oed neu’n hŷn ar hyn o bryd yn rhagweld y byddan nhw’n gweithio ar ôl 70 oed.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550" dirty="0">
                <a:latin typeface="Calibri" panose="020F0502020204030204" pitchFamily="34" charset="0"/>
              </a:rPr>
              <a:t> Mae 18% yn dweud eu bod yn bwriadu dal ati i weithio tra byddan nhw’n gorfforol neu'n feddyliol abl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148" y="282576"/>
            <a:ext cx="8281070" cy="800116"/>
          </a:xfrm>
        </p:spPr>
        <p:txBody>
          <a:bodyPr/>
          <a:lstStyle/>
          <a:p>
            <a:r>
              <a:rPr lang="cy-GB" dirty="0">
                <a:latin typeface="Rockwell"/>
                <a:cs typeface="Segoe UI"/>
              </a:rPr>
              <a:t>Cymru a gweithwyr hŷn</a:t>
            </a:r>
            <a:endParaRPr lang="en-GB" dirty="0">
              <a:latin typeface="Rockwell"/>
              <a:cs typeface="Segoe U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5219542" y="227854"/>
            <a:ext cx="392445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Wales and older workers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834D3F-E914-4D3D-87FF-094A42782C02}"/>
              </a:ext>
            </a:extLst>
          </p:cNvPr>
          <p:cNvSpPr txBox="1">
            <a:spLocks/>
          </p:cNvSpPr>
          <p:nvPr/>
        </p:nvSpPr>
        <p:spPr>
          <a:xfrm>
            <a:off x="5258044" y="1137414"/>
            <a:ext cx="3577037" cy="32533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 Wales has a rapidly ageing population.  There are 265,000 more people over the age of 50 than there were 20 years ago​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 15% of people who are currently 50+ expect to work past 70.​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 18% said they will keep working until they are physically or mentally unable to​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B05FAA-5DAA-46FD-8DB5-419AD15D6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10425" r="5955" b="10495"/>
          <a:stretch/>
        </p:blipFill>
        <p:spPr bwMode="auto">
          <a:xfrm>
            <a:off x="3282080" y="1387561"/>
            <a:ext cx="1819445" cy="23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627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735AD2-1FDD-41A1-8E34-439C981C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Gweithwyr hŷn yng Nghymru </a:t>
            </a:r>
            <a:br>
              <a:rPr lang="cy-GB" dirty="0"/>
            </a:br>
            <a:r>
              <a:rPr lang="en-GB" dirty="0">
                <a:solidFill>
                  <a:schemeClr val="accent2"/>
                </a:solidFill>
              </a:rPr>
              <a:t>Older workers in Wales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48843A-098D-49CE-A1AD-5450082B0AE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l="32746" t="37457" r="30942" b="30819"/>
          <a:stretch/>
        </p:blipFill>
        <p:spPr>
          <a:xfrm>
            <a:off x="2195757" y="1447800"/>
            <a:ext cx="4682635" cy="2727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1AF738-BBE6-4BB7-92FB-5C21BE6AD164}"/>
                  </a:ext>
                </a:extLst>
              </p14:cNvPr>
              <p14:cNvContentPartPr/>
              <p14:nvPr/>
            </p14:nvContentPartPr>
            <p14:xfrm>
              <a:off x="2317621" y="3549700"/>
              <a:ext cx="2532240" cy="701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1AF738-BBE6-4BB7-92FB-5C21BE6AD1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4621" y="3487060"/>
                <a:ext cx="2657880" cy="82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2AF7EC-04FE-4A25-9729-A10ECEF67527}"/>
                  </a:ext>
                </a:extLst>
              </p14:cNvPr>
              <p14:cNvContentPartPr/>
              <p14:nvPr/>
            </p14:nvContentPartPr>
            <p14:xfrm>
              <a:off x="6845701" y="1442260"/>
              <a:ext cx="31680" cy="407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2AF7EC-04FE-4A25-9729-A10ECEF675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2701" y="1379260"/>
                <a:ext cx="157320" cy="53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48CC2-969A-4DC2-87FE-1A2C53F1E332}"/>
              </a:ext>
            </a:extLst>
          </p:cNvPr>
          <p:cNvGrpSpPr/>
          <p:nvPr/>
        </p:nvGrpSpPr>
        <p:grpSpPr>
          <a:xfrm>
            <a:off x="6889621" y="3823300"/>
            <a:ext cx="17280" cy="304200"/>
            <a:chOff x="6889621" y="3823300"/>
            <a:chExt cx="1728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B64474-7537-4FA7-94F9-03B0AF5798BC}"/>
                    </a:ext>
                  </a:extLst>
                </p14:cNvPr>
                <p14:cNvContentPartPr/>
                <p14:nvPr/>
              </p14:nvContentPartPr>
              <p14:xfrm>
                <a:off x="6889621" y="3903220"/>
                <a:ext cx="13320" cy="4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B64474-7537-4FA7-94F9-03B0AF5798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26981" y="3840580"/>
                  <a:ext cx="138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47FEB4-2C08-46F2-8796-BA7D753673A2}"/>
                    </a:ext>
                  </a:extLst>
                </p14:cNvPr>
                <p14:cNvContentPartPr/>
                <p14:nvPr/>
              </p14:nvContentPartPr>
              <p14:xfrm>
                <a:off x="6889621" y="3946780"/>
                <a:ext cx="360" cy="1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47FEB4-2C08-46F2-8796-BA7D753673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6981" y="3883780"/>
                  <a:ext cx="126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24F09B-8D4A-4FA7-8CFC-626A7AEF7B64}"/>
                    </a:ext>
                  </a:extLst>
                </p14:cNvPr>
                <p14:cNvContentPartPr/>
                <p14:nvPr/>
              </p14:nvContentPartPr>
              <p14:xfrm>
                <a:off x="6893941" y="4056940"/>
                <a:ext cx="5400" cy="70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24F09B-8D4A-4FA7-8CFC-626A7AEF7B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30941" y="3993940"/>
                  <a:ext cx="131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287A082-328B-45BA-841B-965CC80DDF82}"/>
                    </a:ext>
                  </a:extLst>
                </p14:cNvPr>
                <p14:cNvContentPartPr/>
                <p14:nvPr/>
              </p14:nvContentPartPr>
              <p14:xfrm>
                <a:off x="6906541" y="3823300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287A082-328B-45BA-841B-965CC80DDF8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43541" y="37603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7760A5D-DB7C-4B5A-8919-8796EB0949D8}"/>
                  </a:ext>
                </a:extLst>
              </p14:cNvPr>
              <p14:cNvContentPartPr/>
              <p14:nvPr/>
            </p14:nvContentPartPr>
            <p14:xfrm>
              <a:off x="1395419" y="3492100"/>
              <a:ext cx="541080" cy="18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7760A5D-DB7C-4B5A-8919-8796EB0949D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2779" y="3429100"/>
                <a:ext cx="6667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BBA991C-E007-4CE1-9723-8B891F12F979}"/>
                  </a:ext>
                </a:extLst>
              </p14:cNvPr>
              <p14:cNvContentPartPr/>
              <p14:nvPr/>
            </p14:nvContentPartPr>
            <p14:xfrm>
              <a:off x="7398059" y="2642860"/>
              <a:ext cx="810360" cy="80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BBA991C-E007-4CE1-9723-8B891F12F9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5059" y="2579860"/>
                <a:ext cx="936000" cy="9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6302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y-GB" b="1" dirty="0">
                <a:latin typeface="Rockwell"/>
                <a:cs typeface="Segoe UI"/>
              </a:rPr>
              <a:t>Cryfderau gweithwyr hŷn</a:t>
            </a:r>
          </a:p>
          <a:p>
            <a:endParaRPr lang="en-GB" dirty="0"/>
          </a:p>
          <a:p>
            <a:r>
              <a:rPr lang="en-GB" dirty="0">
                <a:latin typeface="Rockwell"/>
                <a:cs typeface="Segoe UI"/>
              </a:rPr>
              <a:t>Strengths of older workers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519BC-9DF0-4D38-B9F3-BDD99B6A1151}"/>
              </a:ext>
            </a:extLst>
          </p:cNvPr>
          <p:cNvSpPr txBox="1"/>
          <p:nvPr/>
        </p:nvSpPr>
        <p:spPr>
          <a:xfrm>
            <a:off x="6982240" y="3189271"/>
            <a:ext cx="1868555" cy="1764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Experience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Adaptability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Talent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Mentoring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Skills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en-GB" sz="1600" dirty="0"/>
              <a:t>Match age profile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DD0E6-14FA-4F1C-A32C-BE8DC681F8D0}"/>
              </a:ext>
            </a:extLst>
          </p:cNvPr>
          <p:cNvSpPr txBox="1"/>
          <p:nvPr/>
        </p:nvSpPr>
        <p:spPr>
          <a:xfrm>
            <a:off x="87798" y="72888"/>
            <a:ext cx="2291988" cy="1767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Profiad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Hyblygrwydd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Talent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Mentora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Sgiliau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r>
              <a:rPr lang="cy-GB" sz="1600" dirty="0"/>
              <a:t>Cyfateb i’r proffil oedran</a:t>
            </a:r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  <a:p>
            <a:pPr marL="177800" indent="-177800">
              <a:lnSpc>
                <a:spcPct val="113000"/>
              </a:lnSpc>
              <a:spcAft>
                <a:spcPts val="60"/>
              </a:spcAft>
              <a:buFont typeface="Wingdings"/>
              <a:buChar char="n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41738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5861849" y="1586575"/>
            <a:ext cx="3160397" cy="2616032"/>
          </a:xfrm>
        </p:spPr>
        <p:txBody>
          <a:bodyPr lIns="0" tIns="0" rIns="0" bIns="0" anchor="t"/>
          <a:lstStyle/>
          <a:p>
            <a:pPr lvl="1">
              <a:buClr>
                <a:schemeClr val="accent2"/>
              </a:buClr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Access</a:t>
            </a:r>
          </a:p>
          <a:p>
            <a:pPr lvl="1"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D</a:t>
            </a: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efending </a:t>
            </a:r>
          </a:p>
          <a:p>
            <a:pPr lvl="1">
              <a:buClr>
                <a:schemeClr val="accent2"/>
              </a:buClr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Working with employers</a:t>
            </a:r>
            <a:endParaRPr lang="en-US" dirty="0">
              <a:latin typeface="Arial" panose="020B060402020202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Promotion of age inclusive approaches​</a:t>
            </a:r>
            <a:endParaRPr lang="en-US" dirty="0">
              <a:latin typeface="Arial" panose="020B060402020202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Equality and health and safety​</a:t>
            </a:r>
            <a:endParaRPr lang="en-US" dirty="0">
              <a:latin typeface="Arial" panose="020B060402020202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Retrain, recruit and retain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54000" y="87367"/>
            <a:ext cx="7786800" cy="800116"/>
          </a:xfrm>
        </p:spPr>
        <p:txBody>
          <a:bodyPr/>
          <a:lstStyle/>
          <a:p>
            <a:r>
              <a:rPr lang="cy-GB" dirty="0">
                <a:latin typeface="Rockwell"/>
                <a:cs typeface="Segoe UI"/>
              </a:rPr>
              <a:t>Gwaith teg ar gyfer gweithwyr hŷn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Fair work for older workers </a:t>
            </a:r>
          </a:p>
        </p:txBody>
      </p:sp>
      <p:pic>
        <p:nvPicPr>
          <p:cNvPr id="7" name="Picture 7" descr="A wooden boat&#10;&#10;Description generated with high confidence">
            <a:extLst>
              <a:ext uri="{FF2B5EF4-FFF2-40B4-BE49-F238E27FC236}">
                <a16:creationId xmlns:a16="http://schemas.microsoft.com/office/drawing/2014/main" id="{38FCA32A-E242-4083-B840-DFCCE019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428669"/>
            <a:ext cx="2504540" cy="250454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F81EF08-112E-4CED-87D6-610459192B73}"/>
              </a:ext>
            </a:extLst>
          </p:cNvPr>
          <p:cNvSpPr txBox="1">
            <a:spLocks/>
          </p:cNvSpPr>
          <p:nvPr/>
        </p:nvSpPr>
        <p:spPr>
          <a:xfrm>
            <a:off x="2953512" y="1586575"/>
            <a:ext cx="2843785" cy="254437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Mynediad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Amddiffyn 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Gweithio gyda chyflogwyr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Hyrwyddo dulliau oed-gynhwysol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Cydraddoldeb ac iechyd a diogelwch</a:t>
            </a:r>
          </a:p>
          <a:p>
            <a:pPr lvl="1">
              <a:buClr>
                <a:schemeClr val="accent2"/>
              </a:buClr>
            </a:pPr>
            <a:r>
              <a:rPr lang="cy-GB" dirty="0">
                <a:latin typeface="Calibri" panose="020F0502020204030204" pitchFamily="34" charset="0"/>
              </a:rPr>
              <a:t>Ailhyfforddi, recriwtio a chadw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5971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4675086" y="1447798"/>
            <a:ext cx="3756132" cy="292044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 ageing workforce challenges us to set out a clear vision in the workplace.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We need to lead the efforts to secure change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Inclusive union structures for older members and retired activists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Homogenising older workers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Digital exclusion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Caring responsibilities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lvl="1" indent="0">
              <a:buClr>
                <a:schemeClr val="accent2"/>
              </a:buClr>
              <a:buNone/>
            </a:pPr>
            <a:r>
              <a:rPr lang="en-GB" dirty="0"/>
              <a:t>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Heriau</a:t>
            </a:r>
            <a:endParaRPr lang="en-GB" dirty="0">
              <a:latin typeface="Rockwell"/>
              <a:cs typeface="Segoe UI"/>
            </a:endParaRP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675086" y="282576"/>
            <a:ext cx="392445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Challenges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35C8F8-0D2E-4AC2-8F7D-5F876ECE8639}"/>
              </a:ext>
            </a:extLst>
          </p:cNvPr>
          <p:cNvSpPr txBox="1">
            <a:spLocks/>
          </p:cNvSpPr>
          <p:nvPr/>
        </p:nvSpPr>
        <p:spPr>
          <a:xfrm>
            <a:off x="467966" y="1446334"/>
            <a:ext cx="3957729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Mae gweithlu sy'n heneiddio yn ein herio i osod gweledigaeth glir yn y gweithle.​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Rhaid i ni arwain yr ymdrechion er mwyn sicrhau newid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Strwythurau undeb cynhwysol ar gyfer aelodau hŷn ac ymgyrchwyr sydd wedi ymddeol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Homogeneiddio gweithwyr hŷn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y-GB" dirty="0" err="1">
                <a:solidFill>
                  <a:srgbClr val="000000"/>
                </a:solidFill>
                <a:latin typeface="Calibri" panose="020F0502020204030204" pitchFamily="34" charset="0"/>
              </a:rPr>
              <a:t>Allgáu</a:t>
            </a: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digidol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dirty="0">
                <a:solidFill>
                  <a:srgbClr val="000000"/>
                </a:solidFill>
                <a:latin typeface="Calibri" panose="020F0502020204030204" pitchFamily="34" charset="0"/>
              </a:rPr>
              <a:t> Cyfrifoldebau gofalu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chemeClr val="accent2"/>
              </a:buClr>
              <a:buNone/>
            </a:pPr>
            <a:r>
              <a:rPr lang="cy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9733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3484" y="282576"/>
            <a:ext cx="8944556" cy="800116"/>
          </a:xfrm>
        </p:spPr>
        <p:txBody>
          <a:bodyPr/>
          <a:lstStyle/>
          <a:p>
            <a:r>
              <a:rPr lang="cy-GB" dirty="0">
                <a:latin typeface="Rockwell"/>
                <a:cs typeface="Segoe UI"/>
              </a:rPr>
              <a:t>Undebau Llafur – gosod yr agenda ar gyfer gweithwyr hŷn</a:t>
            </a:r>
            <a:r>
              <a:rPr lang="en-GB" dirty="0">
                <a:latin typeface="Rockwell"/>
                <a:cs typeface="Segoe UI"/>
              </a:rPr>
              <a:t>   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Trade Unions – setting the agenda for older workers</a:t>
            </a:r>
          </a:p>
        </p:txBody>
      </p:sp>
      <p:pic>
        <p:nvPicPr>
          <p:cNvPr id="1026" name="Picture 2" descr="Image result for outline of wales">
            <a:extLst>
              <a:ext uri="{FF2B5EF4-FFF2-40B4-BE49-F238E27FC236}">
                <a16:creationId xmlns:a16="http://schemas.microsoft.com/office/drawing/2014/main" id="{0A7CBF7B-2D4A-46B6-8AFB-EE0E2CBB7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519" r="199"/>
          <a:stretch/>
        </p:blipFill>
        <p:spPr bwMode="auto">
          <a:xfrm>
            <a:off x="41096" y="1237179"/>
            <a:ext cx="2421527" cy="27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6D01ED2-E6FA-4FA9-AB16-0ACDE0DAD925}"/>
              </a:ext>
            </a:extLst>
          </p:cNvPr>
          <p:cNvSpPr txBox="1">
            <a:spLocks/>
          </p:cNvSpPr>
          <p:nvPr/>
        </p:nvSpPr>
        <p:spPr>
          <a:xfrm>
            <a:off x="4931597" y="1386154"/>
            <a:ext cx="4037744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Adapt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Respect identity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Understand the needs of older workers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Reasonable adjustments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Re-skilling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Campaigning </a:t>
            </a:r>
          </a:p>
          <a:p>
            <a:pPr marL="215900" lvl="1" indent="-215900">
              <a:buClr>
                <a:schemeClr val="accent2"/>
              </a:buClr>
            </a:pPr>
            <a:endParaRPr lang="en-GB" sz="1800" dirty="0">
              <a:solidFill>
                <a:schemeClr val="accent2"/>
              </a:solidFill>
              <a:latin typeface="Segoe UI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0EA77-709C-4ADF-BFEF-C7F4F450F423}"/>
              </a:ext>
            </a:extLst>
          </p:cNvPr>
          <p:cNvSpPr txBox="1"/>
          <p:nvPr/>
        </p:nvSpPr>
        <p:spPr>
          <a:xfrm>
            <a:off x="2192249" y="1344180"/>
            <a:ext cx="256873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Addasu</a:t>
            </a: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Cyfathrebu</a:t>
            </a: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Parchu hunaniaeth</a:t>
            </a: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Deall anghenion gweithwyr hŷn</a:t>
            </a: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Addasiadau rhesymol</a:t>
            </a: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 err="1">
                <a:latin typeface="Calibri" panose="020F0502020204030204" pitchFamily="34" charset="0"/>
                <a:cs typeface="Calibri" panose="020F0502020204030204" pitchFamily="34" charset="0"/>
              </a:rPr>
              <a:t>Ailsgilio</a:t>
            </a:r>
            <a:endParaRPr lang="cy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5900" lvl="1" indent="-215900" defTabSz="268281">
              <a:spcAft>
                <a:spcPts val="10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</a:pPr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Ymgyrchu </a:t>
            </a:r>
          </a:p>
        </p:txBody>
      </p:sp>
    </p:spTree>
    <p:extLst>
      <p:ext uri="{BB962C8B-B14F-4D97-AF65-F5344CB8AC3E}">
        <p14:creationId xmlns:p14="http://schemas.microsoft.com/office/powerpoint/2010/main" val="29933776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582" y="97909"/>
            <a:ext cx="5054218" cy="476626"/>
          </a:xfrm>
        </p:spPr>
        <p:txBody>
          <a:bodyPr/>
          <a:lstStyle/>
          <a:p>
            <a:br>
              <a:rPr lang="en-GB" sz="2300" dirty="0">
                <a:latin typeface="Rockwell"/>
                <a:cs typeface="Segoe UI"/>
              </a:rPr>
            </a:br>
            <a:r>
              <a:rPr lang="en-GB" sz="2300" dirty="0" err="1">
                <a:latin typeface="Rockwell"/>
                <a:cs typeface="Segoe UI"/>
              </a:rPr>
              <a:t>Cyd-destun</a:t>
            </a:r>
            <a:r>
              <a:rPr lang="en-GB" sz="2300" dirty="0">
                <a:latin typeface="Rockwell"/>
                <a:cs typeface="Segoe UI"/>
              </a:rPr>
              <a:t> </a:t>
            </a:r>
            <a:r>
              <a:rPr lang="en-GB" sz="2300" dirty="0" err="1">
                <a:latin typeface="Rockwell"/>
                <a:cs typeface="Segoe UI"/>
              </a:rPr>
              <a:t>polisi</a:t>
            </a:r>
            <a:r>
              <a:rPr lang="en-GB" sz="2300" dirty="0">
                <a:latin typeface="Rockwell"/>
                <a:cs typeface="Segoe UI"/>
              </a:rPr>
              <a:t> a </a:t>
            </a:r>
            <a:r>
              <a:rPr lang="en-GB" sz="2300" dirty="0" err="1">
                <a:latin typeface="Rockwell"/>
                <a:cs typeface="Segoe UI"/>
              </a:rPr>
              <a:t>chyfreithiol</a:t>
            </a:r>
            <a:endParaRPr lang="en-GB" sz="2300" dirty="0">
              <a:solidFill>
                <a:schemeClr val="accent2"/>
              </a:solidFill>
              <a:latin typeface="Rockwell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5A029-25D5-4C57-9BA6-2E1ADD32380F}"/>
              </a:ext>
            </a:extLst>
          </p:cNvPr>
          <p:cNvSpPr txBox="1"/>
          <p:nvPr/>
        </p:nvSpPr>
        <p:spPr>
          <a:xfrm>
            <a:off x="4510566" y="917054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Equality Act 2010 protects older workers from;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Direct discrimination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Indirect discrimination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Harassment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Victimisation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 and Safety Act 1974 protect workers by;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Risk assessments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Capability not age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Encouraging workers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​Employers cannot use ‘health and safety’ as an excuse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84D08-48CE-498B-ADC1-10F731C9F79A}"/>
              </a:ext>
            </a:extLst>
          </p:cNvPr>
          <p:cNvSpPr txBox="1"/>
          <p:nvPr/>
        </p:nvSpPr>
        <p:spPr>
          <a:xfrm>
            <a:off x="4510565" y="144188"/>
            <a:ext cx="39826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500" dirty="0">
                <a:solidFill>
                  <a:schemeClr val="accent2"/>
                </a:solidFill>
                <a:latin typeface="Rockwell"/>
                <a:cs typeface="Segoe UI"/>
              </a:rPr>
              <a:t>Policy and legal context </a:t>
            </a:r>
            <a:endParaRPr lang="en-GB" sz="2500" dirty="0"/>
          </a:p>
        </p:txBody>
      </p:sp>
      <p:sp>
        <p:nvSpPr>
          <p:cNvPr id="2" name="Rectangle 1"/>
          <p:cNvSpPr/>
          <p:nvPr/>
        </p:nvSpPr>
        <p:spPr>
          <a:xfrm>
            <a:off x="203582" y="87026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Mae Deddf Cydraddoldeb 2010 yn gwarchod gweithwyr hŷn rhag;​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Gwahaniaethu uniongyrchol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Gwahaniaethu anuniongyrchol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Aflonyddu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Erledigaeth</a:t>
            </a:r>
          </a:p>
          <a:p>
            <a:pPr fontAlgn="base"/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Mae Deddf Iechyd a Diogelwch 1974 yn gwarchod gweithwyr drwy;​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Asesiadau risg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Gallu nid oed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Annog gweithwyr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cy-GB" sz="1600" dirty="0">
                <a:solidFill>
                  <a:srgbClr val="000000"/>
                </a:solidFill>
                <a:latin typeface="Calibri" panose="020F0502020204030204" pitchFamily="34" charset="0"/>
              </a:rPr>
              <a:t> Does dim modd i gyflogwyr ddefnyddio ‘iechyd a diogelwch’ fel esgus</a:t>
            </a:r>
          </a:p>
        </p:txBody>
      </p:sp>
    </p:spTree>
    <p:extLst>
      <p:ext uri="{BB962C8B-B14F-4D97-AF65-F5344CB8AC3E}">
        <p14:creationId xmlns:p14="http://schemas.microsoft.com/office/powerpoint/2010/main" val="21843643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C layouts">
  <a:themeElements>
    <a:clrScheme name="Custom 21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00D30"/>
      </a:accent1>
      <a:accent2>
        <a:srgbClr val="DC004E"/>
      </a:accent2>
      <a:accent3>
        <a:srgbClr val="D8BF22"/>
      </a:accent3>
      <a:accent4>
        <a:srgbClr val="867B49"/>
      </a:accent4>
      <a:accent5>
        <a:srgbClr val="8F2F68"/>
      </a:accent5>
      <a:accent6>
        <a:srgbClr val="63184B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C 2017 PowerPoint Template 16x9 - Crimson - Wales.pptx" id="{B5D1768A-CE91-43E6-8F4C-6DB313FEEC60}" vid="{143DE0E7-D1D4-43C5-935F-46990DEE2D37}"/>
    </a:ext>
  </a:extLst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802a7d-eb81-46c1-8638-cdfe5eabc042">
      <UserInfo>
        <DisplayName>Rob Sanders</DisplayName>
        <AccountId>32</AccountId>
        <AccountType/>
      </UserInfo>
      <UserInfo>
        <DisplayName>Gavin Pearce</DisplayName>
        <AccountId>29</AccountId>
        <AccountType/>
      </UserInfo>
      <UserInfo>
        <DisplayName>Flick Stock</DisplayName>
        <AccountId>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8C7FC2F06854DB171F301FEEAE930" ma:contentTypeVersion="12" ma:contentTypeDescription="Create a new document." ma:contentTypeScope="" ma:versionID="4db91c5d795a549f6657f5a2e5d9768c">
  <xsd:schema xmlns:xsd="http://www.w3.org/2001/XMLSchema" xmlns:xs="http://www.w3.org/2001/XMLSchema" xmlns:p="http://schemas.microsoft.com/office/2006/metadata/properties" xmlns:ns2="d50f9fc1-f453-48fe-9dc3-4cd7ea9a73ad" xmlns:ns3="9f802a7d-eb81-46c1-8638-cdfe5eabc042" targetNamespace="http://schemas.microsoft.com/office/2006/metadata/properties" ma:root="true" ma:fieldsID="44a2e23332ec6cbc6af1a60500c813b9" ns2:_="" ns3:_="">
    <xsd:import namespace="d50f9fc1-f453-48fe-9dc3-4cd7ea9a73ad"/>
    <xsd:import namespace="9f802a7d-eb81-46c1-8638-cdfe5eabc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f9fc1-f453-48fe-9dc3-4cd7ea9a7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752FB-EF79-479F-93E6-88BFADB0BAC6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f802a7d-eb81-46c1-8638-cdfe5eabc042"/>
    <ds:schemaRef ds:uri="http://www.w3.org/XML/1998/namespace"/>
    <ds:schemaRef ds:uri="http://schemas.microsoft.com/office/2006/documentManagement/types"/>
    <ds:schemaRef ds:uri="http://purl.org/dc/dcmitype/"/>
    <ds:schemaRef ds:uri="d50f9fc1-f453-48fe-9dc3-4cd7ea9a73a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B49A32-E330-4BC6-8C93-6EA71758EA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6F4EC4-83C9-407E-844C-51EE46E97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0f9fc1-f453-48fe-9dc3-4cd7ea9a73ad"/>
    <ds:schemaRef ds:uri="9f802a7d-eb81-46c1-8638-cdfe5eabc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793</Words>
  <Application>Microsoft Office PowerPoint</Application>
  <PresentationFormat>On-screen Show (16:9)</PresentationFormat>
  <Paragraphs>161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Rockwell</vt:lpstr>
      <vt:lpstr>Futura Medium</vt:lpstr>
      <vt:lpstr>&amp;quot</vt:lpstr>
      <vt:lpstr>Segoe UI Semibold</vt:lpstr>
      <vt:lpstr>Segoe UI Light</vt:lpstr>
      <vt:lpstr>Segoe UI</vt:lpstr>
      <vt:lpstr>Symbol</vt:lpstr>
      <vt:lpstr>Calibri</vt:lpstr>
      <vt:lpstr>Arial</vt:lpstr>
      <vt:lpstr>Wingdings</vt:lpstr>
      <vt:lpstr>TUC layouts</vt:lpstr>
      <vt:lpstr>Gweithwyr hŷn</vt:lpstr>
      <vt:lpstr>Beth fyddwn ni'n ei drafod heddiw</vt:lpstr>
      <vt:lpstr>Cymru a gweithwyr hŷn</vt:lpstr>
      <vt:lpstr>Gweithwyr hŷn yng Nghymru  Older workers in Wales</vt:lpstr>
      <vt:lpstr>PowerPoint Presentation</vt:lpstr>
      <vt:lpstr>Gwaith teg ar gyfer gweithwyr hŷn Fair work for older workers </vt:lpstr>
      <vt:lpstr>Heriau</vt:lpstr>
      <vt:lpstr>Undebau Llafur – gosod yr agenda ar gyfer gweithwyr hŷn    Trade Unions – setting the agenda for older workers</vt:lpstr>
      <vt:lpstr> Cyd-destun polisi a chyfreithiol</vt:lpstr>
      <vt:lpstr>Beth all TUC Cymru ei wneud nesaf? What can the Wales TUC do next?</vt:lpstr>
      <vt:lpstr>Gan weithio gyda chynrychiolwyr gallwn: Working with reps we can:</vt:lpstr>
      <vt:lpstr>Manylion cyswllt Contact details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Sleid teitl y Cyflwyniad</dc:title>
  <dc:creator>Rhianydd Williams</dc:creator>
  <cp:lastModifiedBy>Ffion Dean</cp:lastModifiedBy>
  <cp:revision>19</cp:revision>
  <dcterms:created xsi:type="dcterms:W3CDTF">2020-08-17T16:01:45Z</dcterms:created>
  <dcterms:modified xsi:type="dcterms:W3CDTF">2020-08-20T15:32:59Z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0x010100A568C7FC2F06854DB171F301FEEAE930</vt:lpwstr>
  </property>
</Properties>
</file>