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77" r:id="rId5"/>
    <p:sldId id="376" r:id="rId6"/>
    <p:sldId id="379" r:id="rId7"/>
    <p:sldId id="380" r:id="rId8"/>
    <p:sldId id="382" r:id="rId9"/>
    <p:sldId id="383" r:id="rId10"/>
    <p:sldId id="384" r:id="rId11"/>
    <p:sldId id="385" r:id="rId12"/>
    <p:sldId id="386" r:id="rId13"/>
    <p:sldId id="381" r:id="rId14"/>
    <p:sldId id="396" r:id="rId1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utura Medium" panose="00000800000000000000"/>
      <p:regular r:id="rId22"/>
      <p:bold r:id="rId23"/>
      <p:italic r:id="rId24"/>
      <p:boldItalic r:id="rId25"/>
    </p:embeddedFont>
    <p:embeddedFont>
      <p:font typeface="Rockwell" panose="02060603020205020403" pitchFamily="18" charset="0"/>
      <p:regular r:id="rId26"/>
      <p:bold r:id="rId27"/>
      <p:italic r:id="rId28"/>
      <p:boldItalic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  <p:embeddedFont>
      <p:font typeface="Segoe UI Light" panose="020B0502040204020203" pitchFamily="34" charset="0"/>
      <p:regular r:id="rId34"/>
      <p:italic r:id="rId35"/>
    </p:embeddedFont>
    <p:embeddedFont>
      <p:font typeface="Segoe UI Semibold" panose="020B0702040204020203" pitchFamily="34" charset="0"/>
      <p:bold r:id="rId36"/>
      <p:boldItalic r:id="rId37"/>
    </p:embeddedFont>
  </p:embeddedFont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orient="horz" pos="2777" userDrawn="1">
          <p15:clr>
            <a:srgbClr val="A4A3A4"/>
          </p15:clr>
        </p15:guide>
        <p15:guide id="3" orient="horz" pos="1614" userDrawn="1">
          <p15:clr>
            <a:srgbClr val="A4A3A4"/>
          </p15:clr>
        </p15:guide>
        <p15:guide id="4" orient="horz" pos="186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17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pos="5258" userDrawn="1">
          <p15:clr>
            <a:srgbClr val="A4A3A4"/>
          </p15:clr>
        </p15:guide>
        <p15:guide id="9" pos="2948" userDrawn="1">
          <p15:clr>
            <a:srgbClr val="A4A3A4"/>
          </p15:clr>
        </p15:guide>
        <p15:guide id="10" pos="410" userDrawn="1">
          <p15:clr>
            <a:srgbClr val="A4A3A4"/>
          </p15:clr>
        </p15:guide>
        <p15:guide id="11" pos="2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2">
          <p15:clr>
            <a:srgbClr val="A4A3A4"/>
          </p15:clr>
        </p15:guide>
        <p15:guide id="2" orient="horz" pos="5732">
          <p15:clr>
            <a:srgbClr val="A4A3A4"/>
          </p15:clr>
        </p15:guide>
        <p15:guide id="3" orient="horz" pos="2598">
          <p15:clr>
            <a:srgbClr val="A4A3A4"/>
          </p15:clr>
        </p15:guide>
        <p15:guide id="4" orient="horz" pos="823">
          <p15:clr>
            <a:srgbClr val="A4A3A4"/>
          </p15:clr>
        </p15:guide>
        <p15:guide id="5" pos="311">
          <p15:clr>
            <a:srgbClr val="A4A3A4"/>
          </p15:clr>
        </p15:guide>
        <p15:guide id="6" pos="399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Pearce" initials="GP" lastIdx="4" clrIdx="0">
    <p:extLst>
      <p:ext uri="{19B8F6BF-5375-455C-9EA6-DF929625EA0E}">
        <p15:presenceInfo xmlns:p15="http://schemas.microsoft.com/office/powerpoint/2012/main" userId="S::GPearce@TUC.ORG.UK::69c78cf5-344f-485c-b0a0-dc222653f93a" providerId="AD"/>
      </p:ext>
    </p:extLst>
  </p:cmAuthor>
  <p:cmAuthor id="2" name="Ffion Dean" initials="FD" lastIdx="5" clrIdx="1">
    <p:extLst>
      <p:ext uri="{19B8F6BF-5375-455C-9EA6-DF929625EA0E}">
        <p15:presenceInfo xmlns:p15="http://schemas.microsoft.com/office/powerpoint/2012/main" userId="S::fdean@tuc.org.uk::9cb30733-7355-4c90-8c82-497e944c4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DB"/>
    <a:srgbClr val="99CDB7"/>
    <a:srgbClr val="66B492"/>
    <a:srgbClr val="339B6E"/>
    <a:srgbClr val="DFD1DE"/>
    <a:srgbClr val="C0A2BD"/>
    <a:srgbClr val="A0749B"/>
    <a:srgbClr val="81457A"/>
    <a:srgbClr val="CCD7E6"/>
    <a:srgbClr val="99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360BB-38F2-478E-ABE7-49781F0399A1}" v="67" dt="2020-07-08T10:29:42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640"/>
        <p:guide orient="horz" pos="2777"/>
        <p:guide orient="horz" pos="1614"/>
        <p:guide orient="horz" pos="1860"/>
        <p:guide orient="horz" pos="912"/>
        <p:guide orient="horz" pos="178"/>
        <p:guide pos="612"/>
        <p:guide pos="5258"/>
        <p:guide pos="2948"/>
        <p:guide pos="410"/>
        <p:guide pos="2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752"/>
        <p:guide orient="horz" pos="5732"/>
        <p:guide orient="horz" pos="2598"/>
        <p:guide orient="horz" pos="823"/>
        <p:guide pos="311"/>
        <p:guide pos="39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z="1000" smtClean="0">
                <a:latin typeface="Arial" pitchFamily="34" charset="0"/>
                <a:cs typeface="Arial" pitchFamily="34" charset="0"/>
              </a:rPr>
              <a:pPr/>
              <a:t>08/07/2020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2000" cy="32861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85723" indent="-85723" algn="l" defTabSz="914378" rtl="0" eaLnBrk="1" latinLnBrk="0" hangingPunct="1"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51994" indent="-143996" algn="l" defTabSz="914378" rtl="0" eaLnBrk="1" latinLnBrk="0" hangingPunct="1">
      <a:spcAft>
        <a:spcPts val="600"/>
      </a:spcAft>
      <a:buFont typeface="Symbol" pitchFamily="18" charset="2"/>
      <a:buChar char="-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66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4pPr>
    <a:lvl5pPr marL="1828754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Futura Medium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Futura Medium" pitchFamily="2" charset="0"/>
              </a:rPr>
              <a:pPr/>
              <a:t>1</a:t>
            </a:fld>
            <a:endParaRPr lang="en-GB">
              <a:latin typeface="Futura Medium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C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D70D33-2D9C-4524-87E7-FA110AF1704E}"/>
              </a:ext>
            </a:extLst>
          </p:cNvPr>
          <p:cNvSpPr/>
          <p:nvPr userDrawn="1"/>
        </p:nvSpPr>
        <p:spPr>
          <a:xfrm>
            <a:off x="1" y="311988"/>
            <a:ext cx="8085512" cy="4513622"/>
          </a:xfrm>
          <a:prstGeom prst="homePlate">
            <a:avLst>
              <a:gd name="adj" fmla="val 4653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CB84F9F-1D9D-4F65-A20C-E2C54459E3EE}"/>
              </a:ext>
            </a:extLst>
          </p:cNvPr>
          <p:cNvSpPr/>
          <p:nvPr userDrawn="1"/>
        </p:nvSpPr>
        <p:spPr>
          <a:xfrm>
            <a:off x="0" y="-5901"/>
            <a:ext cx="7572781" cy="5149401"/>
          </a:xfrm>
          <a:custGeom>
            <a:avLst/>
            <a:gdLst>
              <a:gd name="connsiteX0" fmla="*/ 0 w 6713982"/>
              <a:gd name="connsiteY0" fmla="*/ 0 h 5143500"/>
              <a:gd name="connsiteX1" fmla="*/ 4313099 w 6713982"/>
              <a:gd name="connsiteY1" fmla="*/ 0 h 5143500"/>
              <a:gd name="connsiteX2" fmla="*/ 6713982 w 6713982"/>
              <a:gd name="connsiteY2" fmla="*/ 2571750 h 5143500"/>
              <a:gd name="connsiteX3" fmla="*/ 4313099 w 6713982"/>
              <a:gd name="connsiteY3" fmla="*/ 5143500 h 5143500"/>
              <a:gd name="connsiteX4" fmla="*/ 0 w 6713982"/>
              <a:gd name="connsiteY4" fmla="*/ 5143500 h 5143500"/>
              <a:gd name="connsiteX5" fmla="*/ 0 w 6713982"/>
              <a:gd name="connsiteY5" fmla="*/ 0 h 5143500"/>
              <a:gd name="connsiteX0" fmla="*/ 0 w 7209527"/>
              <a:gd name="connsiteY0" fmla="*/ 0 h 5149400"/>
              <a:gd name="connsiteX1" fmla="*/ 4808644 w 7209527"/>
              <a:gd name="connsiteY1" fmla="*/ 5900 h 5149400"/>
              <a:gd name="connsiteX2" fmla="*/ 7209527 w 7209527"/>
              <a:gd name="connsiteY2" fmla="*/ 2577650 h 5149400"/>
              <a:gd name="connsiteX3" fmla="*/ 4808644 w 7209527"/>
              <a:gd name="connsiteY3" fmla="*/ 5149400 h 5149400"/>
              <a:gd name="connsiteX4" fmla="*/ 495545 w 7209527"/>
              <a:gd name="connsiteY4" fmla="*/ 5149400 h 5149400"/>
              <a:gd name="connsiteX5" fmla="*/ 0 w 7209527"/>
              <a:gd name="connsiteY5" fmla="*/ 0 h 5149400"/>
              <a:gd name="connsiteX0" fmla="*/ 0 w 7209527"/>
              <a:gd name="connsiteY0" fmla="*/ 0 h 5155300"/>
              <a:gd name="connsiteX1" fmla="*/ 4808644 w 7209527"/>
              <a:gd name="connsiteY1" fmla="*/ 5900 h 5155300"/>
              <a:gd name="connsiteX2" fmla="*/ 7209527 w 7209527"/>
              <a:gd name="connsiteY2" fmla="*/ 2577650 h 5155300"/>
              <a:gd name="connsiteX3" fmla="*/ 4808644 w 7209527"/>
              <a:gd name="connsiteY3" fmla="*/ 5149400 h 5155300"/>
              <a:gd name="connsiteX4" fmla="*/ 5899 w 7209527"/>
              <a:gd name="connsiteY4" fmla="*/ 5155300 h 5155300"/>
              <a:gd name="connsiteX5" fmla="*/ 0 w 7209527"/>
              <a:gd name="connsiteY5" fmla="*/ 0 h 5155300"/>
              <a:gd name="connsiteX0" fmla="*/ 0 w 7351112"/>
              <a:gd name="connsiteY0" fmla="*/ 0 h 5155300"/>
              <a:gd name="connsiteX1" fmla="*/ 4950229 w 7351112"/>
              <a:gd name="connsiteY1" fmla="*/ 5900 h 5155300"/>
              <a:gd name="connsiteX2" fmla="*/ 7351112 w 7351112"/>
              <a:gd name="connsiteY2" fmla="*/ 2577650 h 5155300"/>
              <a:gd name="connsiteX3" fmla="*/ 4950229 w 7351112"/>
              <a:gd name="connsiteY3" fmla="*/ 5149400 h 5155300"/>
              <a:gd name="connsiteX4" fmla="*/ 147484 w 7351112"/>
              <a:gd name="connsiteY4" fmla="*/ 5155300 h 5155300"/>
              <a:gd name="connsiteX5" fmla="*/ 0 w 7351112"/>
              <a:gd name="connsiteY5" fmla="*/ 0 h 5155300"/>
              <a:gd name="connsiteX0" fmla="*/ 0 w 7351112"/>
              <a:gd name="connsiteY0" fmla="*/ 0 h 5149401"/>
              <a:gd name="connsiteX1" fmla="*/ 4950229 w 7351112"/>
              <a:gd name="connsiteY1" fmla="*/ 5900 h 5149401"/>
              <a:gd name="connsiteX2" fmla="*/ 7351112 w 7351112"/>
              <a:gd name="connsiteY2" fmla="*/ 2577650 h 5149401"/>
              <a:gd name="connsiteX3" fmla="*/ 4950229 w 7351112"/>
              <a:gd name="connsiteY3" fmla="*/ 5149400 h 5149401"/>
              <a:gd name="connsiteX4" fmla="*/ 5899 w 7351112"/>
              <a:gd name="connsiteY4" fmla="*/ 5149401 h 5149401"/>
              <a:gd name="connsiteX5" fmla="*/ 0 w 7351112"/>
              <a:gd name="connsiteY5" fmla="*/ 0 h 51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1112" h="5149401">
                <a:moveTo>
                  <a:pt x="0" y="0"/>
                </a:moveTo>
                <a:lnTo>
                  <a:pt x="4950229" y="5900"/>
                </a:lnTo>
                <a:lnTo>
                  <a:pt x="7351112" y="2577650"/>
                </a:lnTo>
                <a:lnTo>
                  <a:pt x="4950229" y="5149400"/>
                </a:lnTo>
                <a:lnTo>
                  <a:pt x="5899" y="5149401"/>
                </a:lnTo>
                <a:cubicBezTo>
                  <a:pt x="3933" y="3430968"/>
                  <a:pt x="1966" y="171843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1000"/>
                </a:schemeClr>
              </a:gs>
              <a:gs pos="59000">
                <a:schemeClr val="accent2">
                  <a:lumMod val="9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0319A-64A8-4754-85B3-808A1740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92" y="246932"/>
            <a:ext cx="1302820" cy="123815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9" y="282576"/>
            <a:ext cx="7785746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7785746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43203-04E9-413C-AE99-E7D0F01EDE0A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B15344ED-36E4-4AD9-B96E-7672D5A25B7D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0DEC8-F4E0-4A41-B312-0D9D19CC9D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8" y="282576"/>
            <a:ext cx="77868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50875" y="1447800"/>
            <a:ext cx="7786800" cy="2727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Segoe UI Light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5C6C7-4A76-4F18-94BD-0FB7A8D30A88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7147427-64DB-4D45-B0E5-F4DEC874C0A5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D521C4-D358-4A04-A5AB-AD04CD5E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9"/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3756132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2"/>
          </p:nvPr>
        </p:nvSpPr>
        <p:spPr>
          <a:xfrm>
            <a:off x="4675086" y="1447799"/>
            <a:ext cx="3756132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8" y="282576"/>
            <a:ext cx="77868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A562A5-943A-45F9-B763-1B02F45D50BF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5138CBE-F724-4A88-A637-C94B1578211D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A96E4-5CE6-4447-BC17-733227338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Quote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846579-57EF-4C9C-815D-BF24C0C6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912" y="752948"/>
            <a:ext cx="3250712" cy="7894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</a:ln>
        </p:spPr>
        <p:txBody>
          <a:bodyPr wrap="square" lIns="216000" tIns="144000" rIns="216000" bIns="144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18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26828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A7F42-7F76-4AB3-990B-EEAA9131970C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AAA6EAA-2103-4AFE-9B55-B5441E14BE0C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BEC51-C50C-4B8D-B58B-7A73C316B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0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5846C2F-B894-453E-ADAF-2FFE8BAEC098}"/>
              </a:ext>
            </a:extLst>
          </p:cNvPr>
          <p:cNvGrpSpPr/>
          <p:nvPr userDrawn="1"/>
        </p:nvGrpSpPr>
        <p:grpSpPr>
          <a:xfrm>
            <a:off x="0" y="2191101"/>
            <a:ext cx="4869872" cy="2952399"/>
            <a:chOff x="0" y="0"/>
            <a:chExt cx="7218442" cy="5143500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F8A21CB-BAFE-4FAB-A982-E1B94FD4896F}"/>
                </a:ext>
              </a:extLst>
            </p:cNvPr>
            <p:cNvSpPr/>
            <p:nvPr userDrawn="1"/>
          </p:nvSpPr>
          <p:spPr>
            <a:xfrm>
              <a:off x="0" y="308173"/>
              <a:ext cx="7218442" cy="4537044"/>
            </a:xfrm>
            <a:prstGeom prst="homePlate">
              <a:avLst>
                <a:gd name="adj" fmla="val 46531"/>
              </a:avLst>
            </a:prstGeom>
            <a:solidFill>
              <a:srgbClr val="800D3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097A64-43EB-4F9D-9ECA-A33BFF267C76}"/>
                </a:ext>
              </a:extLst>
            </p:cNvPr>
            <p:cNvSpPr/>
            <p:nvPr userDrawn="1"/>
          </p:nvSpPr>
          <p:spPr>
            <a:xfrm>
              <a:off x="0" y="0"/>
              <a:ext cx="6713982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rgbClr val="DC004E">
                    <a:alpha val="31000"/>
                  </a:srgbClr>
                </a:gs>
                <a:gs pos="59000">
                  <a:srgbClr val="800D30">
                    <a:lumMod val="9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743" y="2697264"/>
            <a:ext cx="3043966" cy="891064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2000" b="1" kern="1200" dirty="0" smtClean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Dyma</a:t>
            </a:r>
            <a:r>
              <a:rPr lang="en-US" dirty="0"/>
              <a:t> </a:t>
            </a:r>
            <a:r>
              <a:rPr lang="en-US" dirty="0" err="1"/>
              <a:t>sleid</a:t>
            </a:r>
            <a:r>
              <a:rPr lang="en-US" dirty="0"/>
              <a:t> </a:t>
            </a:r>
            <a:r>
              <a:rPr lang="en-US" dirty="0" err="1"/>
              <a:t>teitl</a:t>
            </a:r>
            <a:r>
              <a:rPr lang="en-US" dirty="0"/>
              <a:t> </a:t>
            </a:r>
            <a:r>
              <a:rPr lang="en-US" dirty="0" err="1"/>
              <a:t>adran</a:t>
            </a:r>
            <a:r>
              <a:rPr lang="en-US" dirty="0"/>
              <a:t> </a:t>
            </a:r>
            <a:r>
              <a:rPr lang="en-US" dirty="0" err="1"/>
              <a:t>gyda</a:t>
            </a:r>
            <a:r>
              <a:rPr lang="en-US" dirty="0"/>
              <a:t> </a:t>
            </a:r>
            <a:r>
              <a:rPr lang="en-US" dirty="0" err="1"/>
              <a:t>thair</a:t>
            </a:r>
            <a:r>
              <a:rPr lang="en-US" dirty="0"/>
              <a:t> </a:t>
            </a:r>
            <a:r>
              <a:rPr lang="en-US" dirty="0" err="1"/>
              <a:t>llinellau</a:t>
            </a:r>
            <a:r>
              <a:rPr lang="en-US" dirty="0"/>
              <a:t> o </a:t>
            </a:r>
            <a:r>
              <a:rPr lang="en-US" dirty="0" err="1"/>
              <a:t>destun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BB407AF-AED6-4528-993C-AA27AE0A59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43" y="3841611"/>
            <a:ext cx="3043966" cy="891064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2000" b="0" kern="1200" dirty="0" smtClean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This is a section title slide with two lines of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22E01-962E-41FE-ABDE-D87D3D32D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07" y="1539087"/>
            <a:ext cx="2173187" cy="20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196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6" r:id="rId3"/>
    <p:sldLayoutId id="2147483690" r:id="rId4"/>
    <p:sldLayoutId id="2147483705" r:id="rId5"/>
    <p:sldLayoutId id="2147483695" r:id="rId6"/>
    <p:sldLayoutId id="2147483697" r:id="rId7"/>
  </p:sldLayoutIdLst>
  <p:transition>
    <p:fade/>
  </p:transition>
  <p:hf hdr="0"/>
  <p:txStyles>
    <p:titleStyle>
      <a:lvl1pPr algn="l" defTabSz="914378" rtl="0" eaLnBrk="1" latinLnBrk="0" hangingPunct="1">
        <a:spcBef>
          <a:spcPct val="0"/>
        </a:spcBef>
        <a:buNone/>
        <a:defRPr sz="20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68" indent="-269868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4014" indent="-184145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1809" indent="-177796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1193" indent="-173034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88988" indent="-177796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.uk/r/raceworkplace" TargetMode="External"/><Relationship Id="rId2" Type="http://schemas.openxmlformats.org/officeDocument/2006/relationships/hyperlink" Target="https://www.tuc.org.uk/cy/gweithwyr-bme-yng-nghymru-covid-1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uc.org.uk/bme-workers-wales-and-covid-19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1" descr="&lt;TITLE&gt;{71.22047,448.3887,82.72717,133.6836}">
            <a:extLst>
              <a:ext uri="{FF2B5EF4-FFF2-40B4-BE49-F238E27FC236}">
                <a16:creationId xmlns:a16="http://schemas.microsoft.com/office/drawing/2014/main" id="{6E231707-CC53-4C36-AA16-5D6C2F4E0445}"/>
              </a:ext>
            </a:extLst>
          </p:cNvPr>
          <p:cNvSpPr txBox="1">
            <a:spLocks/>
          </p:cNvSpPr>
          <p:nvPr/>
        </p:nvSpPr>
        <p:spPr>
          <a:xfrm>
            <a:off x="485095" y="1280360"/>
            <a:ext cx="5735595" cy="1261954"/>
          </a:xfrm>
          <a:prstGeom prst="rect">
            <a:avLst/>
          </a:prstGeom>
        </p:spPr>
        <p:txBody>
          <a:bodyPr lIns="0" tIns="0" rIns="0" bIns="0"/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>
                <a:solidFill>
                  <a:schemeClr val="bg1"/>
                </a:solidFill>
                <a:latin typeface="Rockwell"/>
                <a:cs typeface="Segoe UI"/>
              </a:rPr>
              <a:t>Gweithwyr</a:t>
            </a:r>
            <a:r>
              <a:rPr lang="en-GB" sz="2800" dirty="0">
                <a:solidFill>
                  <a:schemeClr val="bg1"/>
                </a:solidFill>
                <a:latin typeface="Rockwell"/>
                <a:cs typeface="Segoe UI"/>
              </a:rPr>
              <a:t> BME </a:t>
            </a:r>
            <a:r>
              <a:rPr lang="en-GB" sz="2800" dirty="0" err="1">
                <a:solidFill>
                  <a:schemeClr val="bg1"/>
                </a:solidFill>
                <a:latin typeface="Rockwell"/>
                <a:cs typeface="Segoe UI"/>
              </a:rPr>
              <a:t>yng</a:t>
            </a:r>
            <a:r>
              <a:rPr lang="en-GB" sz="2800" dirty="0">
                <a:solidFill>
                  <a:schemeClr val="bg1"/>
                </a:solidFill>
                <a:latin typeface="Rockwell"/>
                <a:cs typeface="Segoe UI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Rockwell"/>
                <a:cs typeface="Segoe UI"/>
              </a:rPr>
              <a:t>Nghymru</a:t>
            </a:r>
            <a:endParaRPr lang="en-GB" sz="2800" dirty="0">
              <a:solidFill>
                <a:schemeClr val="bg1"/>
              </a:solidFill>
              <a:latin typeface="Rockwell"/>
              <a:cs typeface="Segoe UI"/>
            </a:endParaRPr>
          </a:p>
          <a:p>
            <a:r>
              <a:rPr lang="en-GB" sz="2800" dirty="0">
                <a:solidFill>
                  <a:schemeClr val="bg1"/>
                </a:solidFill>
                <a:latin typeface="Rockwell"/>
                <a:cs typeface="Segoe UI"/>
              </a:rPr>
              <a:t>3 </a:t>
            </a:r>
            <a:r>
              <a:rPr lang="en-GB" sz="2800" dirty="0" err="1">
                <a:solidFill>
                  <a:schemeClr val="bg1"/>
                </a:solidFill>
                <a:latin typeface="Rockwell"/>
                <a:cs typeface="Segoe UI"/>
              </a:rPr>
              <a:t>Gorffennaf</a:t>
            </a:r>
            <a:r>
              <a:rPr lang="en-GB" sz="2800" dirty="0">
                <a:solidFill>
                  <a:schemeClr val="bg1"/>
                </a:solidFill>
                <a:latin typeface="Rockwell"/>
                <a:cs typeface="Segoe UI"/>
              </a:rPr>
              <a:t> 2020</a:t>
            </a:r>
          </a:p>
        </p:txBody>
      </p:sp>
      <p:sp>
        <p:nvSpPr>
          <p:cNvPr id="11" name="Title 21" descr="&lt;TITLE&gt;{71.22047,448.3887,82.72717,133.6836}">
            <a:extLst>
              <a:ext uri="{FF2B5EF4-FFF2-40B4-BE49-F238E27FC236}">
                <a16:creationId xmlns:a16="http://schemas.microsoft.com/office/drawing/2014/main" id="{177F5815-4CAE-4FD4-9B62-C0A8A2EBA5C0}"/>
              </a:ext>
            </a:extLst>
          </p:cNvPr>
          <p:cNvSpPr txBox="1">
            <a:spLocks/>
          </p:cNvSpPr>
          <p:nvPr/>
        </p:nvSpPr>
        <p:spPr>
          <a:xfrm>
            <a:off x="485095" y="2818220"/>
            <a:ext cx="5735595" cy="1261954"/>
          </a:xfrm>
          <a:prstGeom prst="rect">
            <a:avLst/>
          </a:prstGeom>
        </p:spPr>
        <p:txBody>
          <a:bodyPr lIns="0" tIns="0" rIns="0" bIns="0"/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0" dirty="0">
                <a:solidFill>
                  <a:schemeClr val="bg1"/>
                </a:solidFill>
                <a:latin typeface="Rockwell"/>
                <a:cs typeface="Segoe UI"/>
              </a:rPr>
              <a:t>BME workers in Wales</a:t>
            </a:r>
          </a:p>
          <a:p>
            <a:r>
              <a:rPr lang="en-GB" sz="2800" b="0" dirty="0">
                <a:solidFill>
                  <a:schemeClr val="bg1"/>
                </a:solidFill>
                <a:latin typeface="Rockwell"/>
                <a:cs typeface="Segoe UI"/>
              </a:rPr>
              <a:t>3 July 2020</a:t>
            </a:r>
          </a:p>
          <a:p>
            <a:r>
              <a:rPr lang="en-GB" sz="2800" b="0" dirty="0">
                <a:solidFill>
                  <a:schemeClr val="bg1"/>
                </a:solidFill>
                <a:latin typeface="Rockwell"/>
                <a:cs typeface="Segoe UI"/>
              </a:rPr>
              <a:t>Nisreen Mansour</a:t>
            </a:r>
            <a:endParaRPr lang="en-GB" sz="2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4C07B5E-126B-419D-B708-6E1FFFCE86D3}"/>
              </a:ext>
            </a:extLst>
          </p:cNvPr>
          <p:cNvSpPr txBox="1">
            <a:spLocks/>
          </p:cNvSpPr>
          <p:nvPr/>
        </p:nvSpPr>
        <p:spPr>
          <a:xfrm>
            <a:off x="336176" y="1447799"/>
            <a:ext cx="4235824" cy="200809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9868" indent="-269868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14" indent="-184145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09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Ø"/>
            </a:pPr>
            <a:r>
              <a:rPr lang="en-GB" sz="1600" dirty="0">
                <a:latin typeface="Segoe UI"/>
                <a:cs typeface="Segoe UI"/>
                <a:hlinkClick r:id="rId2"/>
              </a:rPr>
              <a:t>COVID-19 </a:t>
            </a:r>
            <a:r>
              <a:rPr lang="en-GB" sz="1600" dirty="0" err="1">
                <a:latin typeface="Segoe UI"/>
                <a:cs typeface="Segoe UI"/>
                <a:hlinkClick r:id="rId2"/>
              </a:rPr>
              <a:t>Canllaw</a:t>
            </a:r>
            <a:r>
              <a:rPr lang="en-GB" sz="1600" dirty="0">
                <a:latin typeface="Segoe UI"/>
                <a:cs typeface="Segoe UI"/>
                <a:hlinkClick r:id="rId2"/>
              </a:rPr>
              <a:t> </a:t>
            </a:r>
            <a:r>
              <a:rPr lang="en-GB" sz="1600" dirty="0" err="1">
                <a:latin typeface="Segoe UI"/>
                <a:cs typeface="Segoe UI"/>
                <a:hlinkClick r:id="rId2"/>
              </a:rPr>
              <a:t>ar</a:t>
            </a:r>
            <a:r>
              <a:rPr lang="en-GB" sz="1600" dirty="0">
                <a:latin typeface="Segoe UI"/>
                <a:cs typeface="Segoe UI"/>
                <a:hlinkClick r:id="rId2"/>
              </a:rPr>
              <a:t> </a:t>
            </a:r>
            <a:r>
              <a:rPr lang="en-GB" sz="1600" dirty="0" err="1">
                <a:latin typeface="Segoe UI"/>
                <a:cs typeface="Segoe UI"/>
                <a:hlinkClick r:id="rId2"/>
              </a:rPr>
              <a:t>gyfer</a:t>
            </a:r>
            <a:r>
              <a:rPr lang="en-GB" sz="1600" dirty="0">
                <a:latin typeface="Segoe UI"/>
                <a:cs typeface="Segoe UI"/>
                <a:hlinkClick r:id="rId2"/>
              </a:rPr>
              <a:t> </a:t>
            </a:r>
            <a:r>
              <a:rPr lang="en-GB" sz="1600" dirty="0" err="1">
                <a:latin typeface="Segoe UI"/>
                <a:cs typeface="Segoe UI"/>
                <a:hlinkClick r:id="rId2"/>
              </a:rPr>
              <a:t>gweithwyr</a:t>
            </a:r>
            <a:r>
              <a:rPr lang="en-GB" sz="1600" dirty="0">
                <a:latin typeface="Segoe UI"/>
                <a:cs typeface="Segoe UI"/>
                <a:hlinkClick r:id="rId2"/>
              </a:rPr>
              <a:t> BME</a:t>
            </a:r>
            <a:endParaRPr lang="en-GB" sz="1600" dirty="0">
              <a:latin typeface="Segoe UI"/>
              <a:cs typeface="Segoe UI"/>
            </a:endParaRPr>
          </a:p>
          <a:p>
            <a:pPr marL="0" lvl="1" indent="0">
              <a:buNone/>
            </a:pPr>
            <a:endParaRPr lang="en-GB" sz="1600" dirty="0">
              <a:latin typeface="Segoe UI"/>
              <a:cs typeface="Segoe UI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1600" dirty="0">
                <a:latin typeface="Segoe UI"/>
                <a:cs typeface="Segoe UI"/>
                <a:hlinkClick r:id="rId3"/>
              </a:rPr>
              <a:t>Arolwg</a:t>
            </a:r>
            <a:endParaRPr lang="en-GB" sz="1600" dirty="0">
              <a:latin typeface="Segoe UI"/>
              <a:cs typeface="Segoe UI"/>
            </a:endParaRPr>
          </a:p>
          <a:p>
            <a:pPr marL="0" lvl="1" indent="0">
              <a:buNone/>
            </a:pPr>
            <a:endParaRPr lang="en-GB" sz="1600" dirty="0">
              <a:latin typeface="Segoe UI"/>
              <a:cs typeface="Segoe UI"/>
            </a:endParaRPr>
          </a:p>
          <a:p>
            <a:pPr lvl="1">
              <a:buFont typeface="Wingdings" pitchFamily="2" charset="2"/>
              <a:buChar char="Ø"/>
            </a:pPr>
            <a:r>
              <a:rPr lang="en-GB" sz="1600" dirty="0" err="1">
                <a:latin typeface="Segoe UI"/>
                <a:cs typeface="Segoe UI"/>
              </a:rPr>
              <a:t>Partneriaeth</a:t>
            </a:r>
            <a:r>
              <a:rPr lang="en-GB" sz="1600" dirty="0">
                <a:latin typeface="Segoe UI"/>
                <a:cs typeface="Segoe UI"/>
              </a:rPr>
              <a:t> </a:t>
            </a:r>
            <a:r>
              <a:rPr lang="en-GB" sz="1600" dirty="0" err="1">
                <a:latin typeface="Segoe UI"/>
                <a:cs typeface="Segoe UI"/>
              </a:rPr>
              <a:t>gymdeithasol</a:t>
            </a:r>
            <a:endParaRPr lang="en-GB" sz="16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0013ADB-452A-4CBB-9BB9-BFF4E7220642}"/>
              </a:ext>
            </a:extLst>
          </p:cNvPr>
          <p:cNvSpPr txBox="1">
            <a:spLocks/>
          </p:cNvSpPr>
          <p:nvPr/>
        </p:nvSpPr>
        <p:spPr>
          <a:xfrm>
            <a:off x="4555191" y="1447798"/>
            <a:ext cx="3756132" cy="112395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Segoe UI"/>
                <a:cs typeface="Segoe UI"/>
                <a:hlinkClick r:id="rId4"/>
              </a:rPr>
              <a:t>COVID-19 guide for BME workers</a:t>
            </a:r>
            <a:endParaRPr lang="en-GB" dirty="0">
              <a:latin typeface="Segoe UI"/>
              <a:cs typeface="Segoe UI"/>
            </a:endParaRPr>
          </a:p>
          <a:p>
            <a:pPr marL="0" lvl="1" indent="0">
              <a:buClr>
                <a:schemeClr val="accent2"/>
              </a:buClr>
              <a:buNone/>
            </a:pPr>
            <a:endParaRPr lang="en-GB" dirty="0">
              <a:latin typeface="Segoe UI"/>
              <a:cs typeface="Segoe UI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Segoe UI"/>
                <a:cs typeface="Segoe UI"/>
                <a:hlinkClick r:id="rId3"/>
              </a:rPr>
              <a:t>Survey</a:t>
            </a:r>
            <a:endParaRPr lang="en-GB" dirty="0">
              <a:latin typeface="Segoe UI"/>
              <a:cs typeface="Segoe UI"/>
            </a:endParaRPr>
          </a:p>
          <a:p>
            <a:pPr marL="0" lvl="1" indent="0">
              <a:buClr>
                <a:schemeClr val="accent2"/>
              </a:buClr>
              <a:buNone/>
            </a:pPr>
            <a:endParaRPr lang="en-GB" dirty="0">
              <a:latin typeface="Segoe UI"/>
              <a:cs typeface="Segoe UI"/>
            </a:endParaRP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Segoe UI"/>
                <a:cs typeface="Segoe UI"/>
              </a:rPr>
              <a:t>Social partnership</a:t>
            </a:r>
            <a:endParaRPr lang="en-GB" dirty="0"/>
          </a:p>
          <a:p>
            <a:pPr lvl="1">
              <a:buClr>
                <a:schemeClr val="accent2"/>
              </a:buClr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D2C54AD1-8A74-4148-9098-779F16C3BCDB}"/>
              </a:ext>
            </a:extLst>
          </p:cNvPr>
          <p:cNvSpPr txBox="1">
            <a:spLocks/>
          </p:cNvSpPr>
          <p:nvPr/>
        </p:nvSpPr>
        <p:spPr bwMode="auto">
          <a:xfrm>
            <a:off x="4575124" y="282576"/>
            <a:ext cx="3924458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sz="2000" dirty="0">
                <a:solidFill>
                  <a:schemeClr val="accent2"/>
                </a:solidFill>
                <a:latin typeface="Rockwell"/>
                <a:cs typeface="Segoe UI"/>
              </a:rPr>
              <a:t>Some of our recent work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F4CAD32-E029-4C55-9385-B58657083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" y="282576"/>
            <a:ext cx="8438030" cy="800116"/>
          </a:xfrm>
        </p:spPr>
        <p:txBody>
          <a:bodyPr/>
          <a:lstStyle/>
          <a:p>
            <a:r>
              <a:rPr lang="en-GB" sz="2000" dirty="0" err="1">
                <a:latin typeface="Rockwell"/>
                <a:cs typeface="Segoe UI"/>
              </a:rPr>
              <a:t>Rhywfaint</a:t>
            </a:r>
            <a:r>
              <a:rPr lang="en-GB" sz="2000" dirty="0">
                <a:latin typeface="Rockwell"/>
                <a:cs typeface="Segoe UI"/>
              </a:rPr>
              <a:t> </a:t>
            </a:r>
            <a:r>
              <a:rPr lang="en-GB" sz="2000" dirty="0" err="1">
                <a:latin typeface="Rockwell"/>
                <a:cs typeface="Segoe UI"/>
              </a:rPr>
              <a:t>o'n</a:t>
            </a:r>
            <a:r>
              <a:rPr lang="en-GB" sz="2000" dirty="0">
                <a:latin typeface="Rockwell"/>
                <a:cs typeface="Segoe UI"/>
              </a:rPr>
              <a:t> </a:t>
            </a:r>
            <a:r>
              <a:rPr lang="en-GB" sz="2000" dirty="0" err="1">
                <a:latin typeface="Rockwell"/>
                <a:cs typeface="Segoe UI"/>
              </a:rPr>
              <a:t>gwaith</a:t>
            </a:r>
            <a:r>
              <a:rPr lang="en-GB" sz="2000" dirty="0">
                <a:latin typeface="Rockwell"/>
                <a:cs typeface="Segoe UI"/>
              </a:rPr>
              <a:t> </a:t>
            </a:r>
            <a:r>
              <a:rPr lang="en-GB" sz="2000" dirty="0" err="1">
                <a:latin typeface="Rockwell"/>
                <a:cs typeface="Segoe UI"/>
              </a:rPr>
              <a:t>diweddar</a:t>
            </a:r>
            <a:endParaRPr lang="en-GB" sz="2000" dirty="0">
              <a:latin typeface="Rockwell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564668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67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dirty="0" err="1">
                <a:latin typeface="Segoe UI"/>
                <a:cs typeface="Segoe UI"/>
              </a:rPr>
              <a:t>Ble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mae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gweithwyr</a:t>
            </a:r>
            <a:r>
              <a:rPr lang="en-GB" dirty="0">
                <a:latin typeface="Segoe UI"/>
                <a:cs typeface="Segoe UI"/>
              </a:rPr>
              <a:t> BME </a:t>
            </a:r>
            <a:r>
              <a:rPr lang="en-GB" dirty="0" err="1">
                <a:latin typeface="Segoe UI"/>
                <a:cs typeface="Segoe UI"/>
              </a:rPr>
              <a:t>yng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Nghymru</a:t>
            </a:r>
            <a:r>
              <a:rPr lang="en-GB" dirty="0">
                <a:latin typeface="Segoe UI"/>
                <a:cs typeface="Segoe UI"/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>
                <a:latin typeface="Segoe UI"/>
                <a:cs typeface="Segoe UI"/>
              </a:rPr>
              <a:t>Anghydraddoldeb</a:t>
            </a:r>
            <a:r>
              <a:rPr lang="en-GB" dirty="0">
                <a:latin typeface="Segoe UI"/>
                <a:cs typeface="Segoe UI"/>
              </a:rPr>
              <a:t>, </a:t>
            </a:r>
            <a:r>
              <a:rPr lang="en-GB" dirty="0" err="1">
                <a:latin typeface="Segoe UI"/>
                <a:cs typeface="Segoe UI"/>
              </a:rPr>
              <a:t>gwahaniaethu</a:t>
            </a:r>
            <a:r>
              <a:rPr lang="en-GB" dirty="0">
                <a:latin typeface="Segoe UI"/>
                <a:cs typeface="Segoe UI"/>
              </a:rPr>
              <a:t>, </a:t>
            </a:r>
            <a:r>
              <a:rPr lang="en-GB" dirty="0" err="1">
                <a:latin typeface="Segoe UI"/>
                <a:cs typeface="Segoe UI"/>
              </a:rPr>
              <a:t>gwaharddiad</a:t>
            </a:r>
            <a:r>
              <a:rPr lang="en-GB" dirty="0">
                <a:latin typeface="Segoe UI"/>
                <a:cs typeface="Segoe UI"/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err="1">
                <a:latin typeface="Segoe UI"/>
                <a:cs typeface="Segoe UI"/>
              </a:rPr>
              <a:t>Gweithwyr</a:t>
            </a:r>
            <a:r>
              <a:rPr lang="en-GB" dirty="0">
                <a:latin typeface="Segoe UI"/>
                <a:cs typeface="Segoe UI"/>
              </a:rPr>
              <a:t> BME ac </a:t>
            </a:r>
            <a:r>
              <a:rPr lang="en-GB" dirty="0" err="1">
                <a:latin typeface="Segoe UI"/>
                <a:cs typeface="Segoe UI"/>
              </a:rPr>
              <a:t>undebau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llafur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2834D3F-E914-4D3D-87FF-094A42782C02}"/>
              </a:ext>
            </a:extLst>
          </p:cNvPr>
          <p:cNvSpPr txBox="1">
            <a:spLocks/>
          </p:cNvSpPr>
          <p:nvPr/>
        </p:nvSpPr>
        <p:spPr>
          <a:xfrm>
            <a:off x="4570184" y="1446334"/>
            <a:ext cx="3756132" cy="2727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Segoe UI"/>
                <a:cs typeface="Segoe UI"/>
              </a:rPr>
              <a:t>Where are BME workers in Wales?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Segoe UI"/>
                <a:cs typeface="Segoe UI"/>
              </a:rPr>
              <a:t>Inequality, discrimination, exclusion?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dirty="0">
                <a:latin typeface="Segoe UI"/>
                <a:cs typeface="Segoe UI"/>
              </a:rPr>
              <a:t>BME workers and trade unions</a:t>
            </a:r>
            <a:endParaRPr lang="en-GB" dirty="0"/>
          </a:p>
          <a:p>
            <a:pPr lvl="1">
              <a:buClr>
                <a:schemeClr val="accent2"/>
              </a:buClr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5AD709-2AB6-4DD7-9635-B75F4629D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6176" y="282576"/>
            <a:ext cx="8438030" cy="800116"/>
          </a:xfrm>
        </p:spPr>
        <p:txBody>
          <a:bodyPr/>
          <a:lstStyle/>
          <a:p>
            <a:r>
              <a:rPr lang="en-GB" sz="1800" dirty="0" err="1">
                <a:latin typeface="Rockwell"/>
                <a:cs typeface="Segoe UI"/>
              </a:rPr>
              <a:t>Cyfradd</a:t>
            </a:r>
            <a:r>
              <a:rPr lang="en-GB" sz="1800" dirty="0">
                <a:latin typeface="Rockwell"/>
                <a:cs typeface="Segoe UI"/>
              </a:rPr>
              <a:t> </a:t>
            </a:r>
            <a:r>
              <a:rPr lang="en-GB" sz="1800" dirty="0" err="1">
                <a:latin typeface="Rockwell"/>
                <a:cs typeface="Segoe UI"/>
              </a:rPr>
              <a:t>cyflogaeth</a:t>
            </a:r>
            <a:r>
              <a:rPr lang="en-GB" sz="1800" dirty="0">
                <a:latin typeface="Rockwell"/>
                <a:cs typeface="Segoe UI"/>
              </a:rPr>
              <a:t> </a:t>
            </a:r>
            <a:r>
              <a:rPr lang="en-GB" sz="1800" dirty="0" err="1">
                <a:latin typeface="Rockwell"/>
                <a:cs typeface="Segoe UI"/>
              </a:rPr>
              <a:t>yn</a:t>
            </a:r>
            <a:r>
              <a:rPr lang="en-GB" sz="1800" dirty="0">
                <a:latin typeface="Rockwell"/>
                <a:cs typeface="Segoe UI"/>
              </a:rPr>
              <a:t> </a:t>
            </a:r>
            <a:r>
              <a:rPr lang="en-GB" sz="1800" dirty="0" err="1">
                <a:latin typeface="Rockwell"/>
                <a:cs typeface="Segoe UI"/>
              </a:rPr>
              <a:t>ôl</a:t>
            </a:r>
            <a:r>
              <a:rPr lang="en-GB" sz="1800" dirty="0">
                <a:latin typeface="Rockwell"/>
                <a:cs typeface="Segoe UI"/>
              </a:rPr>
              <a:t> </a:t>
            </a:r>
            <a:r>
              <a:rPr lang="en-GB" sz="1800" dirty="0" err="1">
                <a:latin typeface="Rockwell"/>
                <a:cs typeface="Segoe UI"/>
              </a:rPr>
              <a:t>ethnigrwydd</a:t>
            </a:r>
            <a:r>
              <a:rPr lang="en-GB" sz="1800" dirty="0">
                <a:latin typeface="Rockwell"/>
                <a:cs typeface="Segoe UI"/>
              </a:rPr>
              <a:t>,</a:t>
            </a:r>
            <a:br>
              <a:rPr lang="en-GB" sz="1800" dirty="0">
                <a:latin typeface="Rockwell"/>
                <a:cs typeface="Segoe UI"/>
              </a:rPr>
            </a:br>
            <a:r>
              <a:rPr lang="en-GB" sz="1800" dirty="0">
                <a:latin typeface="Rockwell"/>
                <a:cs typeface="Segoe UI"/>
              </a:rPr>
              <a:t>Cymru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88F253A-66E6-4359-A3BA-986D032A1841}"/>
              </a:ext>
            </a:extLst>
          </p:cNvPr>
          <p:cNvSpPr txBox="1">
            <a:spLocks/>
          </p:cNvSpPr>
          <p:nvPr/>
        </p:nvSpPr>
        <p:spPr bwMode="auto">
          <a:xfrm>
            <a:off x="4575124" y="282576"/>
            <a:ext cx="3924458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sz="1800" dirty="0">
                <a:solidFill>
                  <a:schemeClr val="accent2"/>
                </a:solidFill>
                <a:latin typeface="Rockwell"/>
                <a:cs typeface="Segoe UI"/>
              </a:rPr>
              <a:t>Employment rate by ethnicity,</a:t>
            </a:r>
          </a:p>
          <a:p>
            <a:r>
              <a:rPr lang="en-GB" sz="1800" dirty="0">
                <a:solidFill>
                  <a:schemeClr val="accent2"/>
                </a:solidFill>
                <a:latin typeface="Rockwell"/>
                <a:cs typeface="Segoe UI"/>
              </a:rPr>
              <a:t>Wales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1026" name="Chart 2">
            <a:extLst>
              <a:ext uri="{FF2B5EF4-FFF2-40B4-BE49-F238E27FC236}">
                <a16:creationId xmlns:a16="http://schemas.microsoft.com/office/drawing/2014/main" id="{C282ACEA-0EF4-4556-9F35-9E02236E7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1991" y="1405163"/>
            <a:ext cx="5486400" cy="268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2627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2218" y="282576"/>
            <a:ext cx="8169000" cy="800116"/>
          </a:xfrm>
        </p:spPr>
        <p:txBody>
          <a:bodyPr/>
          <a:lstStyle/>
          <a:p>
            <a:r>
              <a:rPr lang="en-GB" sz="1800" dirty="0" err="1">
                <a:latin typeface="Rockwell"/>
                <a:cs typeface="Segoe UI"/>
              </a:rPr>
              <a:t>Cyflogaeth</a:t>
            </a:r>
            <a:r>
              <a:rPr lang="en-GB" sz="1800" dirty="0">
                <a:latin typeface="Rockwell"/>
                <a:cs typeface="Segoe UI"/>
              </a:rPr>
              <a:t> </a:t>
            </a:r>
            <a:r>
              <a:rPr lang="en-GB" sz="1800" dirty="0" err="1">
                <a:latin typeface="Rockwell"/>
                <a:cs typeface="Segoe UI"/>
              </a:rPr>
              <a:t>yn</a:t>
            </a:r>
            <a:r>
              <a:rPr lang="en-GB" sz="1800" dirty="0">
                <a:latin typeface="Rockwell"/>
                <a:cs typeface="Segoe UI"/>
              </a:rPr>
              <a:t> </a:t>
            </a:r>
            <a:r>
              <a:rPr lang="en-GB" sz="1800" dirty="0" err="1">
                <a:latin typeface="Rockwell"/>
                <a:cs typeface="Segoe UI"/>
              </a:rPr>
              <a:t>ôl</a:t>
            </a:r>
            <a:r>
              <a:rPr lang="en-GB" sz="1800" dirty="0">
                <a:latin typeface="Rockwell"/>
                <a:cs typeface="Segoe UI"/>
              </a:rPr>
              <a:t> </a:t>
            </a:r>
            <a:r>
              <a:rPr lang="en-GB" sz="1800" dirty="0" err="1">
                <a:latin typeface="Rockwell"/>
                <a:cs typeface="Segoe UI"/>
              </a:rPr>
              <a:t>galwedigaeth</a:t>
            </a:r>
            <a:r>
              <a:rPr lang="en-GB" sz="1800" dirty="0">
                <a:latin typeface="Rockwell"/>
                <a:cs typeface="Segoe UI"/>
              </a:rPr>
              <a:t> ac</a:t>
            </a:r>
            <a:br>
              <a:rPr lang="en-GB" sz="1800" dirty="0">
                <a:latin typeface="Rockwell"/>
                <a:cs typeface="Segoe UI"/>
              </a:rPr>
            </a:br>
            <a:r>
              <a:rPr lang="en-GB" sz="1800" dirty="0" err="1">
                <a:latin typeface="Rockwell"/>
                <a:cs typeface="Segoe UI"/>
              </a:rPr>
              <a:t>ethnigrwydd</a:t>
            </a:r>
            <a:r>
              <a:rPr lang="en-GB" sz="1800" dirty="0">
                <a:latin typeface="Rockwell"/>
                <a:cs typeface="Segoe UI"/>
              </a:rPr>
              <a:t>, DU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88F253A-66E6-4359-A3BA-986D032A1841}"/>
              </a:ext>
            </a:extLst>
          </p:cNvPr>
          <p:cNvSpPr txBox="1">
            <a:spLocks/>
          </p:cNvSpPr>
          <p:nvPr/>
        </p:nvSpPr>
        <p:spPr bwMode="auto">
          <a:xfrm>
            <a:off x="4675086" y="282576"/>
            <a:ext cx="4267208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sz="1800" dirty="0">
                <a:solidFill>
                  <a:schemeClr val="accent2"/>
                </a:solidFill>
                <a:latin typeface="Rockwell"/>
                <a:cs typeface="Segoe UI"/>
              </a:rPr>
              <a:t>Employment by occupation and ethnicity, UK</a:t>
            </a:r>
            <a:endParaRPr lang="en-US" sz="18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F53518-1F66-4F85-A932-06C815111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06885"/>
              </p:ext>
            </p:extLst>
          </p:nvPr>
        </p:nvGraphicFramePr>
        <p:xfrm>
          <a:off x="504266" y="1216958"/>
          <a:ext cx="8168996" cy="3126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126">
                  <a:extLst>
                    <a:ext uri="{9D8B030D-6E8A-4147-A177-3AD203B41FA5}">
                      <a16:colId xmlns:a16="http://schemas.microsoft.com/office/drawing/2014/main" val="574327362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1307139161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4191969644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3904934021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770391398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505338182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1015256304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3738024650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1425606245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468296702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2230326897"/>
                    </a:ext>
                  </a:extLst>
                </a:gridCol>
                <a:gridCol w="643170">
                  <a:extLst>
                    <a:ext uri="{9D8B030D-6E8A-4147-A177-3AD203B41FA5}">
                      <a16:colId xmlns:a16="http://schemas.microsoft.com/office/drawing/2014/main" val="617738801"/>
                    </a:ext>
                  </a:extLst>
                </a:gridCol>
              </a:tblGrid>
              <a:tr h="284222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All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Asian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Indian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Pakistani,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Bangladeshi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Asian Other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Black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Mixed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White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White British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White Other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Other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282275795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Occupation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2409839024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Managers, Directors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and Senior Officials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389318316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Professional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33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29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20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227234382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Associate Professional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and Technical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19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4167275344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Administrative and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Secretarial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119850798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Skilled Trades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33770186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Caring, Leisure and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Other Service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046807397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Sales and Customer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Service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836781930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Process, Plant and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Machine Operatives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2920038758"/>
                  </a:ext>
                </a:extLst>
              </a:tr>
              <a:tr h="2842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Elementary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15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9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97339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Rockwell"/>
                <a:cs typeface="Segoe UI"/>
              </a:rPr>
              <a:t>Cyflogaeth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yn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ôl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diwydiant</a:t>
            </a:r>
            <a:r>
              <a:rPr lang="en-GB" dirty="0">
                <a:latin typeface="Rockwell"/>
                <a:cs typeface="Segoe UI"/>
              </a:rPr>
              <a:t> ac </a:t>
            </a:r>
            <a:r>
              <a:rPr lang="en-GB" dirty="0" err="1">
                <a:latin typeface="Rockwell"/>
                <a:cs typeface="Segoe UI"/>
              </a:rPr>
              <a:t>ethnigrwydd</a:t>
            </a:r>
            <a:r>
              <a:rPr lang="en-GB" dirty="0">
                <a:latin typeface="Rockwell"/>
                <a:cs typeface="Segoe UI"/>
              </a:rPr>
              <a:t>, DU</a:t>
            </a:r>
            <a:br>
              <a:rPr lang="en-GB" dirty="0">
                <a:latin typeface="Rockwell"/>
                <a:cs typeface="Segoe UI"/>
              </a:rPr>
            </a:br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Employment by industry and ethnicity, UK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9E2CD4-4498-4015-8F47-EE7D6AA09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91161"/>
              </p:ext>
            </p:extLst>
          </p:nvPr>
        </p:nvGraphicFramePr>
        <p:xfrm>
          <a:off x="628650" y="1158704"/>
          <a:ext cx="7886702" cy="3203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318">
                  <a:extLst>
                    <a:ext uri="{9D8B030D-6E8A-4147-A177-3AD203B41FA5}">
                      <a16:colId xmlns:a16="http://schemas.microsoft.com/office/drawing/2014/main" val="456695594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3923161553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793527182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4001697907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2481466116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3650341700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3015204623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4082239600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2431975302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3594493511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2347894645"/>
                    </a:ext>
                  </a:extLst>
                </a:gridCol>
                <a:gridCol w="620944">
                  <a:extLst>
                    <a:ext uri="{9D8B030D-6E8A-4147-A177-3AD203B41FA5}">
                      <a16:colId xmlns:a16="http://schemas.microsoft.com/office/drawing/2014/main" val="2248396523"/>
                    </a:ext>
                  </a:extLst>
                </a:gridCol>
              </a:tblGrid>
              <a:tr h="29126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61" marR="7161" marT="716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All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Asian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Indian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Pakistani,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Bangladeshi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Asian Other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Black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Mixed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White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White British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White Other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Other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3276597336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Industry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680787629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Agriculture, forestry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and fishing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?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?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?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?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?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219095828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Banking and finance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17.5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18.1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20.5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14.6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16.7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20.1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17.4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17.1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19.5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20.9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015375333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Construction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3.8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4.1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985523445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Distribution, hotels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and restaurants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18.2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24.2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18.6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30.7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24.7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14.9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20.4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17.8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17.5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19.9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23.7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258095732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Energy and water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0.7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343072631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Manufacturing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4.6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4.7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4.6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157024798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Other services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4.3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3.7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6.1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5.6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7.2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4237628018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Public admin,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education and health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30.2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27.5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26.8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25.2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31.7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43.6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28.3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30.1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31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22.6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22.5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1183675055"/>
                  </a:ext>
                </a:extLst>
              </a:tr>
              <a:tr h="2912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u="none" strike="noStrike">
                          <a:effectLst/>
                        </a:rPr>
                        <a:t>Transport and</a:t>
                      </a:r>
                      <a:br>
                        <a:rPr lang="en-GB" sz="800" u="none" strike="noStrike">
                          <a:effectLst/>
                        </a:rPr>
                      </a:br>
                      <a:r>
                        <a:rPr lang="en-GB" sz="800" u="none" strike="noStrike">
                          <a:effectLst/>
                        </a:rPr>
                        <a:t>communication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16.1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17.7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17.8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9.7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10.3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8.1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>
                          <a:effectLst/>
                        </a:rPr>
                        <a:t>11.3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u="none" strike="noStrike" dirty="0">
                          <a:effectLst/>
                        </a:rPr>
                        <a:t>12.4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1" marR="7161" marT="7161" marB="0" anchor="ctr"/>
                </a:tc>
                <a:extLst>
                  <a:ext uri="{0D108BD9-81ED-4DB2-BD59-A6C34878D82A}">
                    <a16:rowId xmlns:a16="http://schemas.microsoft.com/office/drawing/2014/main" val="216745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3597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Rockwell"/>
                <a:cs typeface="Segoe UI"/>
              </a:rPr>
              <a:t>Ethnigrwydd</a:t>
            </a:r>
            <a:r>
              <a:rPr lang="en-GB" dirty="0">
                <a:latin typeface="Rockwell"/>
                <a:cs typeface="Segoe UI"/>
              </a:rPr>
              <a:t> a </a:t>
            </a:r>
            <a:r>
              <a:rPr lang="en-GB" dirty="0" err="1">
                <a:latin typeface="Rockwell"/>
                <a:cs typeface="Segoe UI"/>
              </a:rPr>
              <a:t>chyflog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isel</a:t>
            </a:r>
            <a:br>
              <a:rPr lang="en-GB" dirty="0">
                <a:latin typeface="Rockwell"/>
                <a:cs typeface="Segoe UI"/>
              </a:rPr>
            </a:br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Ethnicity and low pay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169003A-1D86-4C6E-83D0-81A130568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664" y="1288651"/>
            <a:ext cx="4554811" cy="35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29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Rockwell"/>
                <a:cs typeface="Segoe UI"/>
              </a:rPr>
              <a:t>Croesdoriadaeth</a:t>
            </a:r>
            <a:br>
              <a:rPr lang="en-GB" dirty="0">
                <a:latin typeface="Rockwell"/>
                <a:cs typeface="Segoe UI"/>
              </a:rPr>
            </a:br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Intersectionality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EEE544-F99B-4CE6-9827-D06AEFC8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8" y="1093225"/>
            <a:ext cx="4032000" cy="2949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4A175E-B813-4E28-929A-8743CAC6C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08126"/>
            <a:ext cx="4392000" cy="29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439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Rockwell"/>
                <a:cs typeface="Segoe UI"/>
              </a:rPr>
              <a:t>Mae'r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cysylltiadau</a:t>
            </a:r>
            <a:r>
              <a:rPr lang="en-GB" dirty="0">
                <a:latin typeface="Rockwell"/>
                <a:cs typeface="Segoe UI"/>
              </a:rPr>
              <a:t> â </a:t>
            </a:r>
            <a:r>
              <a:rPr lang="en-GB" dirty="0" err="1">
                <a:latin typeface="Rockwell"/>
                <a:cs typeface="Segoe UI"/>
              </a:rPr>
              <a:t>thlodi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yn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gymhleth</a:t>
            </a:r>
            <a:r>
              <a:rPr lang="en-GB" dirty="0">
                <a:latin typeface="Rockwell"/>
                <a:cs typeface="Segoe UI"/>
              </a:rPr>
              <a:t> ...</a:t>
            </a:r>
            <a:br>
              <a:rPr lang="en-GB" dirty="0">
                <a:latin typeface="Rockwell"/>
                <a:cs typeface="Segoe UI"/>
              </a:rPr>
            </a:br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The links with poverty are complex…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ED57F90-0CEC-4F62-8EB6-F2C5C45934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3756132" cy="1123951"/>
          </a:xfrm>
        </p:spPr>
        <p:txBody>
          <a:bodyPr lIns="0" tIns="0" rIns="0" bIns="0" anchor="t"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1400" dirty="0" err="1">
                <a:latin typeface="Segoe UI"/>
                <a:cs typeface="Segoe UI"/>
              </a:rPr>
              <a:t>Diweithdra</a:t>
            </a:r>
            <a:r>
              <a:rPr lang="en-GB" sz="1400" dirty="0">
                <a:latin typeface="Segoe UI"/>
                <a:cs typeface="Segoe UI"/>
              </a:rPr>
              <a:t> ac </a:t>
            </a:r>
            <a:r>
              <a:rPr lang="en-GB" sz="1400" dirty="0" err="1">
                <a:latin typeface="Segoe UI"/>
                <a:cs typeface="Segoe UI"/>
              </a:rPr>
              <a:t>anweithgarwch</a:t>
            </a:r>
            <a:r>
              <a:rPr lang="en-GB" sz="1400" dirty="0">
                <a:latin typeface="Segoe UI"/>
                <a:cs typeface="Segoe UI"/>
              </a:rPr>
              <a:t> </a:t>
            </a:r>
            <a:r>
              <a:rPr lang="en-GB" sz="1400" dirty="0" err="1">
                <a:latin typeface="Segoe UI"/>
                <a:cs typeface="Segoe UI"/>
              </a:rPr>
              <a:t>economaidd</a:t>
            </a:r>
            <a:endParaRPr lang="en-GB" sz="1400" dirty="0">
              <a:latin typeface="Segoe UI"/>
              <a:cs typeface="Segoe U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>
                <a:latin typeface="Segoe UI"/>
                <a:cs typeface="Segoe UI"/>
              </a:rPr>
              <a:t>Gwaith </a:t>
            </a:r>
            <a:r>
              <a:rPr lang="en-GB" sz="1400" dirty="0" err="1">
                <a:latin typeface="Segoe UI"/>
                <a:cs typeface="Segoe UI"/>
              </a:rPr>
              <a:t>ansicr</a:t>
            </a:r>
            <a:endParaRPr lang="en-GB" sz="1400" dirty="0">
              <a:latin typeface="Segoe UI"/>
              <a:cs typeface="Segoe U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400" dirty="0" err="1">
                <a:latin typeface="Segoe UI"/>
                <a:cs typeface="Segoe UI"/>
              </a:rPr>
              <a:t>Tlodi</a:t>
            </a:r>
            <a:r>
              <a:rPr lang="en-GB" sz="1400" dirty="0">
                <a:latin typeface="Segoe UI"/>
                <a:cs typeface="Segoe UI"/>
              </a:rPr>
              <a:t> – </a:t>
            </a:r>
            <a:r>
              <a:rPr lang="en-GB" sz="1400" dirty="0" err="1">
                <a:latin typeface="Segoe UI"/>
                <a:cs typeface="Segoe UI"/>
              </a:rPr>
              <a:t>darlun</a:t>
            </a:r>
            <a:r>
              <a:rPr lang="en-GB" sz="1400" dirty="0">
                <a:latin typeface="Segoe UI"/>
                <a:cs typeface="Segoe UI"/>
              </a:rPr>
              <a:t> </a:t>
            </a:r>
            <a:r>
              <a:rPr lang="en-GB" sz="1400" dirty="0" err="1">
                <a:latin typeface="Segoe UI"/>
                <a:cs typeface="Segoe UI"/>
              </a:rPr>
              <a:t>dryslyd</a:t>
            </a:r>
            <a:r>
              <a:rPr lang="en-GB" sz="1400" dirty="0">
                <a:latin typeface="Segoe UI"/>
                <a:cs typeface="Segoe UI"/>
              </a:rPr>
              <a:t>, </a:t>
            </a:r>
            <a:r>
              <a:rPr lang="en-GB" sz="1400" dirty="0" err="1">
                <a:latin typeface="Segoe UI"/>
                <a:cs typeface="Segoe UI"/>
              </a:rPr>
              <a:t>ond</a:t>
            </a:r>
            <a:r>
              <a:rPr lang="en-GB" sz="1400" dirty="0">
                <a:latin typeface="Segoe UI"/>
                <a:cs typeface="Segoe UI"/>
              </a:rPr>
              <a:t> </a:t>
            </a:r>
            <a:r>
              <a:rPr lang="en-GB" sz="1400" dirty="0" err="1">
                <a:latin typeface="Segoe UI"/>
                <a:cs typeface="Segoe UI"/>
              </a:rPr>
              <a:t>mae</a:t>
            </a:r>
            <a:r>
              <a:rPr lang="en-GB" sz="1400" dirty="0">
                <a:latin typeface="Segoe UI"/>
                <a:cs typeface="Segoe UI"/>
              </a:rPr>
              <a:t> </a:t>
            </a:r>
            <a:r>
              <a:rPr lang="en-GB" sz="1400" dirty="0" err="1">
                <a:latin typeface="Segoe UI"/>
                <a:cs typeface="Segoe UI"/>
              </a:rPr>
              <a:t>gwaith</a:t>
            </a:r>
            <a:r>
              <a:rPr lang="en-GB" sz="1400" dirty="0">
                <a:latin typeface="Segoe UI"/>
                <a:cs typeface="Segoe UI"/>
              </a:rPr>
              <a:t> </a:t>
            </a:r>
            <a:r>
              <a:rPr lang="en-GB" sz="1400" dirty="0" err="1">
                <a:latin typeface="Segoe UI"/>
                <a:cs typeface="Segoe UI"/>
              </a:rPr>
              <a:t>yn</a:t>
            </a:r>
            <a:r>
              <a:rPr lang="en-GB" sz="1400" dirty="0">
                <a:latin typeface="Segoe UI"/>
                <a:cs typeface="Segoe UI"/>
              </a:rPr>
              <a:t> </a:t>
            </a:r>
            <a:r>
              <a:rPr lang="en-GB" sz="1400" dirty="0" err="1">
                <a:latin typeface="Segoe UI"/>
                <a:cs typeface="Segoe UI"/>
              </a:rPr>
              <a:t>allweddol</a:t>
            </a:r>
            <a:endParaRPr lang="en-GB" sz="1400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0E0AFA15-EC88-44E1-9F46-32DEDB299287}"/>
              </a:ext>
            </a:extLst>
          </p:cNvPr>
          <p:cNvSpPr txBox="1">
            <a:spLocks/>
          </p:cNvSpPr>
          <p:nvPr/>
        </p:nvSpPr>
        <p:spPr>
          <a:xfrm>
            <a:off x="644418" y="2834743"/>
            <a:ext cx="3756132" cy="112395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latin typeface="Segoe UI"/>
                <a:cs typeface="Segoe UI"/>
              </a:rPr>
              <a:t>Unemployment and economic inactivity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latin typeface="Segoe UI"/>
                <a:cs typeface="Segoe UI"/>
              </a:rPr>
              <a:t>Insecure work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latin typeface="Segoe UI"/>
                <a:cs typeface="Segoe UI"/>
              </a:rPr>
              <a:t>Poverty – a confusing picture, but work is key</a:t>
            </a:r>
            <a:endParaRPr lang="en-GB" sz="1400" dirty="0"/>
          </a:p>
          <a:p>
            <a:pPr lvl="1">
              <a:buClr>
                <a:schemeClr val="accent2"/>
              </a:buClr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098" name="Chart 1">
            <a:extLst>
              <a:ext uri="{FF2B5EF4-FFF2-40B4-BE49-F238E27FC236}">
                <a16:creationId xmlns:a16="http://schemas.microsoft.com/office/drawing/2014/main" id="{1CB7451D-9F92-45FE-B2BE-A5B438F9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10" y="1447799"/>
            <a:ext cx="4045471" cy="23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3776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Rockwell"/>
                <a:cs typeface="Segoe UI"/>
              </a:rPr>
              <a:t>Ethnigrwydd</a:t>
            </a:r>
            <a:r>
              <a:rPr lang="en-GB" dirty="0">
                <a:latin typeface="Rockwell"/>
                <a:cs typeface="Segoe UI"/>
              </a:rPr>
              <a:t> ac </a:t>
            </a:r>
            <a:r>
              <a:rPr lang="en-GB" dirty="0" err="1">
                <a:latin typeface="Rockwell"/>
                <a:cs typeface="Segoe UI"/>
              </a:rPr>
              <a:t>aelodaeth</a:t>
            </a:r>
            <a:r>
              <a:rPr lang="en-GB" dirty="0">
                <a:latin typeface="Rockwell"/>
                <a:cs typeface="Segoe UI"/>
              </a:rPr>
              <a:t> o </a:t>
            </a:r>
            <a:r>
              <a:rPr lang="en-GB" dirty="0" err="1">
                <a:latin typeface="Rockwell"/>
                <a:cs typeface="Segoe UI"/>
              </a:rPr>
              <a:t>undeb</a:t>
            </a:r>
            <a:r>
              <a:rPr lang="en-GB" dirty="0">
                <a:latin typeface="Rockwell"/>
                <a:cs typeface="Segoe UI"/>
              </a:rPr>
              <a:t> </a:t>
            </a:r>
            <a:r>
              <a:rPr lang="en-GB" dirty="0" err="1">
                <a:latin typeface="Rockwell"/>
                <a:cs typeface="Segoe UI"/>
              </a:rPr>
              <a:t>llafur</a:t>
            </a:r>
            <a:br>
              <a:rPr lang="en-GB" dirty="0">
                <a:latin typeface="Rockwell"/>
                <a:cs typeface="Segoe UI"/>
              </a:rPr>
            </a:br>
            <a:r>
              <a:rPr lang="en-GB" dirty="0">
                <a:solidFill>
                  <a:schemeClr val="accent2"/>
                </a:solidFill>
                <a:latin typeface="Rockwell"/>
                <a:cs typeface="Segoe UI"/>
              </a:rPr>
              <a:t>Ethnicity and trade union membership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5CDA00-B557-492D-A025-94B99C2D9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53" y="1082692"/>
            <a:ext cx="4558893" cy="306257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C layouts">
  <a:themeElements>
    <a:clrScheme name="Custom 21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00D30"/>
      </a:accent1>
      <a:accent2>
        <a:srgbClr val="DC004E"/>
      </a:accent2>
      <a:accent3>
        <a:srgbClr val="D8BF22"/>
      </a:accent3>
      <a:accent4>
        <a:srgbClr val="867B49"/>
      </a:accent4>
      <a:accent5>
        <a:srgbClr val="8F2F68"/>
      </a:accent5>
      <a:accent6>
        <a:srgbClr val="63184B"/>
      </a:accent6>
      <a:hlink>
        <a:srgbClr val="1D1D1D"/>
      </a:hlink>
      <a:folHlink>
        <a:srgbClr val="1D1D1D"/>
      </a:folHlink>
    </a:clrScheme>
    <a:fontScheme name="TUC table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UC 2017 PowerPoint Template 16x9 - Crimson - Wales.pptx" id="{B5D1768A-CE91-43E6-8F4C-6DB313FEEC60}" vid="{143DE0E7-D1D4-43C5-935F-46990DEE2D37}"/>
    </a:ext>
  </a:extLst>
</a:theme>
</file>

<file path=ppt/theme/theme2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E223F9D6E8743BBBE3F875775F63E" ma:contentTypeVersion="12" ma:contentTypeDescription="Create a new document." ma:contentTypeScope="" ma:versionID="98c52bb7334b592144472ff6182231a3">
  <xsd:schema xmlns:xsd="http://www.w3.org/2001/XMLSchema" xmlns:xs="http://www.w3.org/2001/XMLSchema" xmlns:p="http://schemas.microsoft.com/office/2006/metadata/properties" xmlns:ns2="7a224ab3-c82f-441e-ba5f-4c36fa6389c3" xmlns:ns3="9f802a7d-eb81-46c1-8638-cdfe5eabc042" targetNamespace="http://schemas.microsoft.com/office/2006/metadata/properties" ma:root="true" ma:fieldsID="46dc7eecf742cc6e4bcbe723bd399d29" ns2:_="" ns3:_="">
    <xsd:import namespace="7a224ab3-c82f-441e-ba5f-4c36fa6389c3"/>
    <xsd:import namespace="9f802a7d-eb81-46c1-8638-cdfe5eabc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24ab3-c82f-441e-ba5f-4c36fa6389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02a7d-eb81-46c1-8638-cdfe5eabc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802a7d-eb81-46c1-8638-cdfe5eabc042">
      <UserInfo>
        <DisplayName>Rob Sanders</DisplayName>
        <AccountId>32</AccountId>
        <AccountType/>
      </UserInfo>
      <UserInfo>
        <DisplayName>Gavin Pearce</DisplayName>
        <AccountId>29</AccountId>
        <AccountType/>
      </UserInfo>
    </SharedWithUsers>
    <_Flow_SignoffStatus xmlns="7a224ab3-c82f-441e-ba5f-4c36fa6389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924F38-7510-4D78-A536-246EF14DE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24ab3-c82f-441e-ba5f-4c36fa6389c3"/>
    <ds:schemaRef ds:uri="9f802a7d-eb81-46c1-8638-cdfe5eabc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3752FB-EF79-479F-93E6-88BFADB0BAC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f802a7d-eb81-46c1-8638-cdfe5eabc042"/>
    <ds:schemaRef ds:uri="7a224ab3-c82f-441e-ba5f-4c36fa6389c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B49A32-E330-4BC6-8C93-6EA71758EA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TUC 2017 PowerPoint Template 16x9 - Crimson - Wales</Template>
  <TotalTime>171</TotalTime>
  <Words>526</Words>
  <Application>Microsoft Office PowerPoint</Application>
  <PresentationFormat>On-screen Show (16:9)</PresentationFormat>
  <Paragraphs>307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Symbol</vt:lpstr>
      <vt:lpstr>Times New Roman</vt:lpstr>
      <vt:lpstr>Segoe UI Semibold</vt:lpstr>
      <vt:lpstr>Wingdings</vt:lpstr>
      <vt:lpstr>Arial</vt:lpstr>
      <vt:lpstr>Rockwell</vt:lpstr>
      <vt:lpstr>Futura Medium</vt:lpstr>
      <vt:lpstr>Calibri</vt:lpstr>
      <vt:lpstr>Segoe UI</vt:lpstr>
      <vt:lpstr>Segoe UI Light</vt:lpstr>
      <vt:lpstr>TUC layouts</vt:lpstr>
      <vt:lpstr>PowerPoint Presentation</vt:lpstr>
      <vt:lpstr>PowerPoint Presentation</vt:lpstr>
      <vt:lpstr>Cyfradd cyflogaeth yn ôl ethnigrwydd, Cymru</vt:lpstr>
      <vt:lpstr>Cyflogaeth yn ôl galwedigaeth ac ethnigrwydd, DU</vt:lpstr>
      <vt:lpstr>Cyflogaeth yn ôl diwydiant ac ethnigrwydd, DU Employment by industry and ethnicity, UK</vt:lpstr>
      <vt:lpstr>Ethnigrwydd a chyflog isel Ethnicity and low pay</vt:lpstr>
      <vt:lpstr>Croesdoriadaeth Intersectionality</vt:lpstr>
      <vt:lpstr>Mae'r cysylltiadau â thlodi yn gymhleth ... The links with poverty are complex…</vt:lpstr>
      <vt:lpstr>Ethnigrwydd ac aelodaeth o undeb llafur Ethnicity and trade union membership</vt:lpstr>
      <vt:lpstr>Rhywfaint o'n gwaith diweddar</vt:lpstr>
      <vt:lpstr>PowerPoint Presentation</vt:lpstr>
    </vt:vector>
  </TitlesOfParts>
  <Manager>Rob Saunders</Manager>
  <Company>TUC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slide</dc:title>
  <dc:creator>Ffion Dean</dc:creator>
  <cp:lastModifiedBy>Flick Stock</cp:lastModifiedBy>
  <cp:revision>27</cp:revision>
  <dcterms:created xsi:type="dcterms:W3CDTF">2019-09-09T12:59:03Z</dcterms:created>
  <dcterms:modified xsi:type="dcterms:W3CDTF">2020-07-08T13:53:10Z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ContentTypeId">
    <vt:lpwstr>0x010100FCAE223F9D6E8743BBBE3F875775F63E</vt:lpwstr>
  </property>
</Properties>
</file>