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0">
          <p15:clr>
            <a:srgbClr val="A4A3A4"/>
          </p15:clr>
        </p15:guide>
        <p15:guide id="2" orient="horz" pos="2777">
          <p15:clr>
            <a:srgbClr val="A4A3A4"/>
          </p15:clr>
        </p15:guide>
        <p15:guide id="3" orient="horz" pos="1614">
          <p15:clr>
            <a:srgbClr val="A4A3A4"/>
          </p15:clr>
        </p15:guide>
        <p15:guide id="4" orient="horz" pos="1860">
          <p15:clr>
            <a:srgbClr val="A4A3A4"/>
          </p15:clr>
        </p15:guide>
        <p15:guide id="5" orient="horz" pos="912">
          <p15:clr>
            <a:srgbClr val="A4A3A4"/>
          </p15:clr>
        </p15:guide>
        <p15:guide id="6" orient="horz" pos="178">
          <p15:clr>
            <a:srgbClr val="A4A3A4"/>
          </p15:clr>
        </p15:guide>
        <p15:guide id="7" pos="612">
          <p15:clr>
            <a:srgbClr val="A4A3A4"/>
          </p15:clr>
        </p15:guide>
        <p15:guide id="8" pos="5258">
          <p15:clr>
            <a:srgbClr val="A4A3A4"/>
          </p15:clr>
        </p15:guide>
        <p15:guide id="9" pos="2948">
          <p15:clr>
            <a:srgbClr val="A4A3A4"/>
          </p15:clr>
        </p15:guide>
        <p15:guide id="10" pos="410">
          <p15:clr>
            <a:srgbClr val="A4A3A4"/>
          </p15:clr>
        </p15:guide>
        <p15:guide id="11" pos="27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2">
          <p15:clr>
            <a:srgbClr val="A4A3A4"/>
          </p15:clr>
        </p15:guide>
        <p15:guide id="2" orient="horz" pos="5732">
          <p15:clr>
            <a:srgbClr val="A4A3A4"/>
          </p15:clr>
        </p15:guide>
        <p15:guide id="3" orient="horz" pos="2598">
          <p15:clr>
            <a:srgbClr val="A4A3A4"/>
          </p15:clr>
        </p15:guide>
        <p15:guide id="4" orient="horz" pos="823">
          <p15:clr>
            <a:srgbClr val="A4A3A4"/>
          </p15:clr>
        </p15:guide>
        <p15:guide id="5" pos="311">
          <p15:clr>
            <a:srgbClr val="A4A3A4"/>
          </p15:clr>
        </p15:guide>
        <p15:guide id="6" pos="39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/>
    <p:restoredTop sz="91429"/>
  </p:normalViewPr>
  <p:slideViewPr>
    <p:cSldViewPr snapToGrid="0">
      <p:cViewPr varScale="1">
        <p:scale>
          <a:sx n="80" d="100"/>
          <a:sy n="80" d="100"/>
        </p:scale>
        <p:origin x="744" y="184"/>
      </p:cViewPr>
      <p:guideLst>
        <p:guide orient="horz" pos="640"/>
        <p:guide orient="horz" pos="2777"/>
        <p:guide orient="horz" pos="1614"/>
        <p:guide orient="horz" pos="1860"/>
        <p:guide orient="horz" pos="912"/>
        <p:guide orient="horz" pos="178"/>
        <p:guide pos="612"/>
        <p:guide pos="5258"/>
        <p:guide pos="2948"/>
        <p:guide pos="410"/>
        <p:guide pos="2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752"/>
        <p:guide orient="horz" pos="5732"/>
        <p:guide orient="horz" pos="2598"/>
        <p:guide orient="horz" pos="823"/>
        <p:guide pos="311"/>
        <p:guide pos="39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8950" y="1306513"/>
            <a:ext cx="5842000" cy="3286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−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Poppins Medium"/>
                <a:ea typeface="Poppins Medium"/>
                <a:cs typeface="Poppins Medium"/>
                <a:sym typeface="Poppins Medium"/>
              </a:rPr>
              <a:t>1</a:t>
            </a:fld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6c9c36c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19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6c9c36c38_0_6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57" name="Google Shape;57;g76c9c36c38_0_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c9c36c3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19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c9c36c38_0_12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64" name="Google Shape;64;g76c9c36c38_0_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6c9c36c3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19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6c9c36c38_0_27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73" name="Google Shape;73;g76c9c36c38_0_2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6c9c36c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19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6c9c36c38_0_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81" name="Google Shape;81;g76c9c36c38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dcfeed53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19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dcfeed537_1_6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88" name="Google Shape;88;g7dcfeed537_1_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cfeed53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19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cfeed537_1_0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96" name="Google Shape;96;g7dcfeed537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6c9c36c3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1900" cy="328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6c9c36c38_0_21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700" cy="431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03" name="Google Shape;103;g76c9c36c38_0_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2000" cy="3286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C Title Slide">
  <p:cSld name="TUC Title Slid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246888"/>
            <a:ext cx="7434072" cy="4663440"/>
          </a:xfrm>
          <a:prstGeom prst="homePlate">
            <a:avLst>
              <a:gd name="adj" fmla="val 46531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6713982" cy="5143500"/>
          </a:xfrm>
          <a:prstGeom prst="homePlate">
            <a:avLst>
              <a:gd name="adj" fmla="val 46678"/>
            </a:avLst>
          </a:prstGeom>
          <a:gradFill>
            <a:gsLst>
              <a:gs pos="0">
                <a:srgbClr val="8F2F68">
                  <a:alpha val="30980"/>
                </a:srgbClr>
              </a:gs>
              <a:gs pos="58999">
                <a:srgbClr val="5C1645"/>
              </a:gs>
              <a:gs pos="100000">
                <a:srgbClr val="5C164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41586" y="1064526"/>
            <a:ext cx="4640098" cy="160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ckwell"/>
              <a:buNone/>
              <a:defRPr sz="3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41447" y="2621916"/>
            <a:ext cx="4642216" cy="90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3934" y="392047"/>
            <a:ext cx="1422869" cy="904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Content">
  <p:cSld name="TUC 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746" cy="80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ckwell"/>
              <a:buNone/>
              <a:defRPr sz="25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44419" y="1447799"/>
            <a:ext cx="7785746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" y="4411322"/>
            <a:ext cx="8791955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7721" y="1755698"/>
            <a:ext cx="2568558" cy="163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itle and Table">
  <p:cSld name="TUC Title and Tab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44418" y="282576"/>
            <a:ext cx="7786800" cy="80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ckwell"/>
              <a:buNone/>
              <a:defRPr sz="25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tbl" idx="2"/>
          </p:nvPr>
        </p:nvSpPr>
        <p:spPr>
          <a:xfrm>
            <a:off x="650875" y="1447800"/>
            <a:ext cx="77868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1" y="4411322"/>
            <a:ext cx="8791955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Two Column Content">
  <p:cSld name="TUC Two Column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44419" y="1447799"/>
            <a:ext cx="3756132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75086" y="1447799"/>
            <a:ext cx="3756132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44418" y="282576"/>
            <a:ext cx="7786800" cy="80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ckwell"/>
              <a:buNone/>
              <a:defRPr sz="25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1" y="4411322"/>
            <a:ext cx="8791955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Quote and Picture Slide">
  <p:cSld name="TUC Quote and Pictur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44912" y="752948"/>
            <a:ext cx="3250712" cy="78941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16000" tIns="144000" rIns="216000" bIns="1440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43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2486894" y="4411323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1" y="4411323"/>
            <a:ext cx="8791955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214" y="4530307"/>
            <a:ext cx="777766" cy="49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C Section Slide">
  <p:cSld name="TUC Section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0" y="2191100"/>
            <a:ext cx="4267200" cy="2952399"/>
            <a:chOff x="0" y="0"/>
            <a:chExt cx="7434072" cy="5143500"/>
          </a:xfrm>
        </p:grpSpPr>
        <p:sp>
          <p:nvSpPr>
            <p:cNvPr id="44" name="Google Shape;44;p8"/>
            <p:cNvSpPr/>
            <p:nvPr/>
          </p:nvSpPr>
          <p:spPr>
            <a:xfrm>
              <a:off x="0" y="246888"/>
              <a:ext cx="7434072" cy="4663440"/>
            </a:xfrm>
            <a:prstGeom prst="homePlate">
              <a:avLst>
                <a:gd name="adj" fmla="val 46531"/>
              </a:avLst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8F2F68">
                    <a:alpha val="30980"/>
                  </a:srgbClr>
                </a:gs>
                <a:gs pos="58999">
                  <a:srgbClr val="5C1645"/>
                </a:gs>
                <a:gs pos="100000">
                  <a:srgbClr val="5C16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648270" y="2708910"/>
            <a:ext cx="2321375" cy="188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8800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13"/>
              <a:buFont typeface="Noto Sans Symbols"/>
              <a:buNone/>
              <a:defRPr sz="22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43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527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c.org.uk/heartun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 descr="&lt;TITLE&gt;{71.22047,448.3887,82.72717,133.6836}"/>
          <p:cNvSpPr txBox="1">
            <a:spLocks noGrp="1"/>
          </p:cNvSpPr>
          <p:nvPr>
            <p:ph type="ctrTitle"/>
          </p:nvPr>
        </p:nvSpPr>
        <p:spPr>
          <a:xfrm>
            <a:off x="641574" y="803200"/>
            <a:ext cx="5513100" cy="16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ckwell"/>
              <a:buNone/>
            </a:pPr>
            <a:r>
              <a:rPr lang="en-GB"/>
              <a:t>How to have a good organising conversation.</a:t>
            </a:r>
            <a:endParaRPr/>
          </a:p>
        </p:txBody>
      </p:sp>
      <p:sp>
        <p:nvSpPr>
          <p:cNvPr id="53" name="Google Shape;53;p9" descr="&lt;SUBTITLE&gt;{95.66929,212.5984,168.378,133.6836}"/>
          <p:cNvSpPr txBox="1">
            <a:spLocks noGrp="1"/>
          </p:cNvSpPr>
          <p:nvPr>
            <p:ph type="subTitle" idx="1"/>
          </p:nvPr>
        </p:nvSpPr>
        <p:spPr>
          <a:xfrm>
            <a:off x="641575" y="2505491"/>
            <a:ext cx="4642200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70"/>
              <a:buFont typeface="Noto Sans Symbols"/>
              <a:buNone/>
            </a:pPr>
            <a:r>
              <a:rPr lang="en-GB"/>
              <a:t>Rohan Kon (BFAWU / Sheffield Needs A Pay Rise organiser)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70"/>
              <a:buFont typeface="Noto Sans Symbols"/>
              <a:buNone/>
            </a:pPr>
            <a:r>
              <a:rPr lang="en-GB"/>
              <a:t>Stuart McMillan (Yorkshire TUC workers’ patrol volunteer)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8CC3-0590-2C43-8D8B-F12D69B1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Heartunions</a:t>
            </a:r>
            <a:r>
              <a:rPr lang="en-US" dirty="0"/>
              <a:t>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30C36-33DF-EC4F-AFD5-A41060324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 to 16 February 2020</a:t>
            </a:r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week of activity throughout England and Wales that highlights the good work that unions do every day to offer everyone a voice at work.</a:t>
            </a:r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year unions are fighting to end sexual harassment at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https://www.tuc.org.uk/heartunions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32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56D5-79A1-304A-9F28-923DF69B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ways to participate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4BF8-15B9-B24A-AB44-99DF10AE4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Ask questions </a:t>
            </a:r>
            <a:r>
              <a:rPr lang="en-GB" dirty="0"/>
              <a:t>and vote for your favourite – links below this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Answer the polls </a:t>
            </a:r>
            <a:r>
              <a:rPr lang="en-GB" dirty="0"/>
              <a:t>– link below this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Comment and chat </a:t>
            </a:r>
            <a:r>
              <a:rPr lang="en-GB" dirty="0"/>
              <a:t>– click on ‘Say something nice’ (bottom-right)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651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600" cy="8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outline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44419" y="1447799"/>
            <a:ext cx="7785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dirty="0"/>
              <a:t>Introduction: what is an organising conversation and why are they so important?</a:t>
            </a:r>
            <a:endParaRPr dirty="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dirty="0"/>
              <a:t>Structure of an organising conversation</a:t>
            </a:r>
            <a:endParaRPr dirty="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dirty="0"/>
              <a:t>Dos and Don’ts</a:t>
            </a:r>
            <a:endParaRPr dirty="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dirty="0"/>
              <a:t>Vision: Sheffield Needs A Pay Rise</a:t>
            </a:r>
            <a:endParaRPr dirty="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dirty="0"/>
              <a:t>Handling objections</a:t>
            </a:r>
            <a:endParaRPr dirty="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dirty="0"/>
              <a:t>Roleplay example</a:t>
            </a:r>
            <a:endParaRPr dirty="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600" cy="8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Sheffield Needs A Pay Rise</a:t>
            </a: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88" y="1786450"/>
            <a:ext cx="2674729" cy="200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050" y="1786462"/>
            <a:ext cx="2006050" cy="20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9837" y="1786450"/>
            <a:ext cx="3009024" cy="200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600" cy="8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Dos and Don’ts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44425" y="1293825"/>
            <a:ext cx="3762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Do</a:t>
            </a:r>
            <a:endParaRPr/>
          </a:p>
          <a:p>
            <a:pPr marL="457200" lvl="0" indent="-314960" algn="l" rtl="0">
              <a:spcBef>
                <a:spcPts val="100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Learn about the worker beforehand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Schedule a time (30-60 minutes)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Go with a specific aim or ask(s)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Have a clear plan and structure 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Anticipate possible concerns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Share your personal experiences and motivations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Ask difficult questions which might make you both a bit uncomfortable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Practice, practice, practice (&amp; reflect!)</a:t>
            </a: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4584472" y="1293825"/>
            <a:ext cx="3762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Don’t</a:t>
            </a:r>
            <a:endParaRPr/>
          </a:p>
          <a:p>
            <a:pPr marL="457200" lvl="0" indent="-314960" algn="l" rtl="0">
              <a:spcBef>
                <a:spcPts val="100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Talk </a:t>
            </a:r>
            <a:r>
              <a:rPr lang="en-GB" i="1"/>
              <a:t>at</a:t>
            </a:r>
            <a:r>
              <a:rPr lang="en-GB"/>
              <a:t> the worker, rather than listen and ask open questions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Skip their stories to ‘get to the point’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Treat the union as a transactional solution or service provider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Introduce convenient “white lies” to avoid discomfort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End without clear next steps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Beat yourself up if it doesn’t go perfectly!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600" cy="8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a good organising conversation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4425" y="1208250"/>
            <a:ext cx="7785600" cy="30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Introductions:</a:t>
            </a:r>
            <a:r>
              <a:rPr lang="en-GB"/>
              <a:t> Establishing trust, building a relationship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Issues and agitation: </a:t>
            </a:r>
            <a:r>
              <a:rPr lang="en-GB"/>
              <a:t>Raising workers’ expectations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“If you could change </a:t>
            </a:r>
            <a:r>
              <a:rPr lang="en-GB" i="1"/>
              <a:t>any</a:t>
            </a:r>
            <a:r>
              <a:rPr lang="en-GB"/>
              <a:t> three things at work tomorrow, what would they be?”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70/30 listening/talking, open questions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Vision: </a:t>
            </a:r>
            <a:r>
              <a:rPr lang="en-GB"/>
              <a:t>Education and urgency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Building collective power as the only solution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Examples from other campaigns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What you’re up against: </a:t>
            </a:r>
            <a:r>
              <a:rPr lang="en-GB"/>
              <a:t>Inoculating/vaccinating with the bosses’ poison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Call the question: </a:t>
            </a:r>
            <a:r>
              <a:rPr lang="en-GB"/>
              <a:t>framing the hard choice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Plan to win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Assignments / next steps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600" cy="8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 agitational questions for your back pocket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44425" y="1293825"/>
            <a:ext cx="3762600" cy="3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Can you live on what they pay you?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Do you work hard?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Who does all the work at your store?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Who makes all the money?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Do you think [company] can afford to pay you [X]?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What could you do with [X]?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Why don’t they pay you more?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Do you think the owner of [company] lives like you do?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Where would this company be without you and your co-workers?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84525" y="1293825"/>
            <a:ext cx="3762600" cy="305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When did you get your last raise?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How do you think you’re going to get your next raise?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Do you deserve to be treated like this?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How much money do you think this company makes off your back?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Have you ever done anything to try and change it?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/>
              <a:t>What would happen if you and your co-workers decided to stopped working [X]?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600" cy="8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a good organising conversation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44425" y="1208250"/>
            <a:ext cx="7785600" cy="30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Introductions:</a:t>
            </a:r>
            <a:r>
              <a:rPr lang="en-GB"/>
              <a:t> Establishing trust, building a relationship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Issues and agitation: </a:t>
            </a:r>
            <a:r>
              <a:rPr lang="en-GB"/>
              <a:t>Raising workers’ expectations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“If you could change </a:t>
            </a:r>
            <a:r>
              <a:rPr lang="en-GB" i="1"/>
              <a:t>any</a:t>
            </a:r>
            <a:r>
              <a:rPr lang="en-GB"/>
              <a:t> three things at work tomorrow, what would they be?”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70/30 listening/talking, open questions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Vision: </a:t>
            </a:r>
            <a:r>
              <a:rPr lang="en-GB"/>
              <a:t>Education and urgency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Building collective power as the only solution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Examples from other campaigns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What you’re up against: </a:t>
            </a:r>
            <a:r>
              <a:rPr lang="en-GB"/>
              <a:t>Inoculating/vaccinating with the bosses’ poison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Call the question: </a:t>
            </a:r>
            <a:r>
              <a:rPr lang="en-GB"/>
              <a:t>framing the hard choice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Plan to win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Assignments / next steps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644419" y="282576"/>
            <a:ext cx="7785600" cy="80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Handling objections: AAR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644419" y="1447799"/>
            <a:ext cx="7785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A</a:t>
            </a:r>
            <a:r>
              <a:rPr lang="en-GB"/>
              <a:t>cknowledge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Affirm their feelings</a:t>
            </a:r>
            <a:endParaRPr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A</a:t>
            </a:r>
            <a:r>
              <a:rPr lang="en-GB"/>
              <a:t>nswer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Answer the question directly, concisely and </a:t>
            </a:r>
            <a:r>
              <a:rPr lang="en-GB" u="sng"/>
              <a:t>honestly</a:t>
            </a:r>
            <a:endParaRPr u="sng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-GB" b="1"/>
              <a:t>R</a:t>
            </a:r>
            <a:r>
              <a:rPr lang="en-GB"/>
              <a:t>edirect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/>
              <a:t>Ask question(s) to guide the conversation back to organising.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C layouts">
  <a:themeElements>
    <a:clrScheme name="TUC Aubergin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F2F68"/>
      </a:accent1>
      <a:accent2>
        <a:srgbClr val="63184B"/>
      </a:accent2>
      <a:accent3>
        <a:srgbClr val="D8BF22"/>
      </a:accent3>
      <a:accent4>
        <a:srgbClr val="867B49"/>
      </a:accent4>
      <a:accent5>
        <a:srgbClr val="3EADB6"/>
      </a:accent5>
      <a:accent6>
        <a:srgbClr val="457178"/>
      </a:accent6>
      <a:hlink>
        <a:srgbClr val="1D1D1D"/>
      </a:hlink>
      <a:folHlink>
        <a:srgbClr val="1D1D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Macintosh PowerPoint</Application>
  <PresentationFormat>On-screen Show (16:9)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Noto Sans Symbols</vt:lpstr>
      <vt:lpstr>Poppins Medium</vt:lpstr>
      <vt:lpstr>Quattrocento Sans</vt:lpstr>
      <vt:lpstr>Rockwell</vt:lpstr>
      <vt:lpstr>TUC layouts</vt:lpstr>
      <vt:lpstr>How to have a good organising conversation.</vt:lpstr>
      <vt:lpstr>3 ways to participate </vt:lpstr>
      <vt:lpstr>Session outline</vt:lpstr>
      <vt:lpstr>Sheffield Needs A Pay Rise</vt:lpstr>
      <vt:lpstr>Dos and Don’ts</vt:lpstr>
      <vt:lpstr>Structure of a good organising conversation</vt:lpstr>
      <vt:lpstr>15 agitational questions for your back pocket</vt:lpstr>
      <vt:lpstr>Structure of a good organising conversation</vt:lpstr>
      <vt:lpstr>Handling objections: AAR</vt:lpstr>
      <vt:lpstr>Heartunions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have a good organising conversation.</dc:title>
  <cp:lastModifiedBy>Ian Sheeler</cp:lastModifiedBy>
  <cp:revision>1</cp:revision>
  <dcterms:modified xsi:type="dcterms:W3CDTF">2020-02-04T11:58:14Z</dcterms:modified>
</cp:coreProperties>
</file>