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63" r:id="rId4"/>
    <p:sldId id="270" r:id="rId5"/>
    <p:sldId id="271" r:id="rId6"/>
    <p:sldId id="272" r:id="rId7"/>
    <p:sldId id="273" r:id="rId8"/>
    <p:sldId id="258" r:id="rId9"/>
    <p:sldId id="269" r:id="rId10"/>
    <p:sldId id="268" r:id="rId11"/>
    <p:sldId id="267" r:id="rId12"/>
    <p:sldId id="259" r:id="rId13"/>
    <p:sldId id="260" r:id="rId14"/>
    <p:sldId id="262"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3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B40F2CF-106D-4BD3-AF3F-73436CB74E55}"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0F2CF-106D-4BD3-AF3F-73436CB74E5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0F2CF-106D-4BD3-AF3F-73436CB74E5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0F2CF-106D-4BD3-AF3F-73436CB74E55}"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B40F2CF-106D-4BD3-AF3F-73436CB74E55}"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0F2CF-106D-4BD3-AF3F-73436CB74E55}"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40F2CF-106D-4BD3-AF3F-73436CB74E55}"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40F2CF-106D-4BD3-AF3F-73436CB74E5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40F2CF-106D-4BD3-AF3F-73436CB74E5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0F2CF-106D-4BD3-AF3F-73436CB74E55}"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5D70DE-C555-435A-88EA-192A2FDEB417}" type="datetimeFigureOut">
              <a:rPr lang="en-GB" smtClean="0"/>
              <a:pPr/>
              <a:t>19/11/2014</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1B40F2CF-106D-4BD3-AF3F-73436CB74E55}"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05D70DE-C555-435A-88EA-192A2FDEB417}" type="datetimeFigureOut">
              <a:rPr lang="en-GB" smtClean="0"/>
              <a:pPr/>
              <a:t>19/11/2014</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40F2CF-106D-4BD3-AF3F-73436CB74E5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3vvga8PTWCg&amp;list=UUyhQv5v49YyLsRcGQQiJp1A"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wxJjcSCnba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cid:5F349525-43D1-43C8-8E7F-DE06F36761EC@gateway.2wire.net"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656" y="3140968"/>
            <a:ext cx="6400800" cy="2088232"/>
          </a:xfrm>
        </p:spPr>
        <p:txBody>
          <a:bodyPr>
            <a:normAutofit/>
          </a:bodyPr>
          <a:lstStyle/>
          <a:p>
            <a:endParaRPr lang="en-GB" dirty="0"/>
          </a:p>
        </p:txBody>
      </p:sp>
      <p:sp>
        <p:nvSpPr>
          <p:cNvPr id="2" name="Title 1"/>
          <p:cNvSpPr>
            <a:spLocks noGrp="1"/>
          </p:cNvSpPr>
          <p:nvPr>
            <p:ph type="ctrTitle"/>
          </p:nvPr>
        </p:nvSpPr>
        <p:spPr>
          <a:xfrm>
            <a:off x="251520" y="1484784"/>
            <a:ext cx="7772400" cy="1440160"/>
          </a:xfrm>
        </p:spPr>
        <p:txBody>
          <a:bodyPr>
            <a:normAutofit/>
          </a:bodyPr>
          <a:lstStyle/>
          <a:p>
            <a:r>
              <a:rPr lang="en-GB" b="1" dirty="0" smtClean="0">
                <a:solidFill>
                  <a:schemeClr val="tx1">
                    <a:lumMod val="95000"/>
                    <a:lumOff val="5000"/>
                  </a:schemeClr>
                </a:solidFill>
                <a:latin typeface="Frutiger 45" pitchFamily="34" charset="0"/>
              </a:rPr>
              <a:t>Wales TUC Campaigns 2014</a:t>
            </a:r>
            <a:endParaRPr lang="en-GB" b="1" dirty="0">
              <a:solidFill>
                <a:schemeClr val="tx1">
                  <a:lumMod val="95000"/>
                  <a:lumOff val="5000"/>
                </a:schemeClr>
              </a:solidFill>
              <a:latin typeface="Frutiger 45" pitchFamily="34" charset="0"/>
            </a:endParaRPr>
          </a:p>
        </p:txBody>
      </p:sp>
      <p:pic>
        <p:nvPicPr>
          <p:cNvPr id="4" name="Picture 2" descr="W:\Campaigns and Events\Live Events\Fair Pay Fortnight\Fair_Pay_Fortnight_2014_Logo_Lozenge_RGB_300ppi.jpg"/>
          <p:cNvPicPr>
            <a:picLocks noChangeAspect="1" noChangeArrowheads="1"/>
          </p:cNvPicPr>
          <p:nvPr/>
        </p:nvPicPr>
        <p:blipFill>
          <a:blip r:embed="rId2" cstate="print"/>
          <a:srcRect/>
          <a:stretch>
            <a:fillRect/>
          </a:stretch>
        </p:blipFill>
        <p:spPr bwMode="auto">
          <a:xfrm rot="21204835">
            <a:off x="6000929" y="3732781"/>
            <a:ext cx="2856317" cy="1224136"/>
          </a:xfrm>
          <a:prstGeom prst="rect">
            <a:avLst/>
          </a:prstGeom>
          <a:noFill/>
        </p:spPr>
      </p:pic>
      <p:sp>
        <p:nvSpPr>
          <p:cNvPr id="1026" name="AutoShape 2"/>
          <p:cNvSpPr>
            <a:spLocks noChangeArrowheads="1"/>
          </p:cNvSpPr>
          <p:nvPr/>
        </p:nvSpPr>
        <p:spPr bwMode="auto">
          <a:xfrm>
            <a:off x="251520" y="3717032"/>
            <a:ext cx="2592288" cy="1224136"/>
          </a:xfrm>
          <a:prstGeom prst="flowChartAlternateProcess">
            <a:avLst/>
          </a:prstGeom>
          <a:noFill/>
          <a:ln w="60325" algn="in">
            <a:solidFill>
              <a:srgbClr val="800000"/>
            </a:solid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1027" name="Text Box 3"/>
          <p:cNvSpPr txBox="1">
            <a:spLocks noChangeArrowheads="1"/>
          </p:cNvSpPr>
          <p:nvPr/>
        </p:nvSpPr>
        <p:spPr bwMode="auto">
          <a:xfrm>
            <a:off x="323528" y="3717032"/>
            <a:ext cx="3096344" cy="122413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rgbClr val="800000"/>
                </a:solidFill>
                <a:effectLst/>
                <a:latin typeface="Bauhaus 93" pitchFamily="82" charset="0"/>
                <a:cs typeface="Arial" pitchFamily="34" charset="0"/>
              </a:rPr>
              <a:t>Living Wage Week 2014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descr="LW employer image"/>
          <p:cNvPicPr>
            <a:picLocks noChangeAspect="1" noChangeArrowheads="1"/>
          </p:cNvPicPr>
          <p:nvPr/>
        </p:nvPicPr>
        <p:blipFill>
          <a:blip r:embed="rId3" cstate="print"/>
          <a:srcRect l="15532" r="9320"/>
          <a:stretch>
            <a:fillRect/>
          </a:stretch>
        </p:blipFill>
        <p:spPr bwMode="auto">
          <a:xfrm>
            <a:off x="7452320" y="188640"/>
            <a:ext cx="1476703" cy="1042623"/>
          </a:xfrm>
          <a:prstGeom prst="rect">
            <a:avLst/>
          </a:prstGeom>
          <a:noFill/>
          <a:ln w="9525" algn="in">
            <a:noFill/>
            <a:miter lim="800000"/>
            <a:headEnd/>
            <a:tailEnd/>
          </a:ln>
          <a:effectLst/>
        </p:spPr>
      </p:pic>
      <p:pic>
        <p:nvPicPr>
          <p:cNvPr id="1030" name="Picture 6" descr="W:\Campaigns and Events\Live Events\Fair Pay Fortnight\BNPR_W.jpg"/>
          <p:cNvPicPr>
            <a:picLocks noChangeAspect="1" noChangeArrowheads="1"/>
          </p:cNvPicPr>
          <p:nvPr/>
        </p:nvPicPr>
        <p:blipFill>
          <a:blip r:embed="rId4" cstate="print"/>
          <a:srcRect/>
          <a:stretch>
            <a:fillRect/>
          </a:stretch>
        </p:blipFill>
        <p:spPr bwMode="auto">
          <a:xfrm>
            <a:off x="611559" y="116632"/>
            <a:ext cx="1512169" cy="1224136"/>
          </a:xfrm>
          <a:prstGeom prst="rect">
            <a:avLst/>
          </a:prstGeom>
          <a:noFill/>
        </p:spPr>
      </p:pic>
      <p:pic>
        <p:nvPicPr>
          <p:cNvPr id="5" name="Picture 2" descr="C:\Users\bevana\AppData\Local\Microsoft\Windows\Temporary Internet Files\Content.Outlook\FY5U30RP\Decent_Jobs_Week_2014_Logo_RGB_300ppi.jpg"/>
          <p:cNvPicPr>
            <a:picLocks noChangeAspect="1" noChangeArrowheads="1"/>
          </p:cNvPicPr>
          <p:nvPr/>
        </p:nvPicPr>
        <p:blipFill>
          <a:blip r:embed="rId5" cstate="print"/>
          <a:srcRect/>
          <a:stretch>
            <a:fillRect/>
          </a:stretch>
        </p:blipFill>
        <p:spPr bwMode="auto">
          <a:xfrm>
            <a:off x="3203848" y="4005064"/>
            <a:ext cx="2214360" cy="22143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Britain Needs A Pay Rise March</a:t>
            </a:r>
            <a:endParaRPr lang="en-GB" dirty="0"/>
          </a:p>
        </p:txBody>
      </p:sp>
      <p:sp>
        <p:nvSpPr>
          <p:cNvPr id="3" name="Content Placeholder 2"/>
          <p:cNvSpPr>
            <a:spLocks noGrp="1"/>
          </p:cNvSpPr>
          <p:nvPr>
            <p:ph sz="quarter" idx="1"/>
          </p:nvPr>
        </p:nvSpPr>
        <p:spPr/>
        <p:txBody>
          <a:bodyPr/>
          <a:lstStyle/>
          <a:p>
            <a:r>
              <a:rPr lang="en-GB" dirty="0" smtClean="0"/>
              <a:t>80,000-90,000 Marched against austerity</a:t>
            </a:r>
          </a:p>
          <a:p>
            <a:r>
              <a:rPr lang="en-GB" dirty="0" smtClean="0"/>
              <a:t>Wales TUC Charter train carrying nearly 500 people from Cardiff along with coaches from all over Wales.</a:t>
            </a:r>
          </a:p>
          <a:p>
            <a:r>
              <a:rPr lang="en-GB" smtClean="0">
                <a:hlinkClick r:id="rId2"/>
              </a:rPr>
              <a:t>https://www.youtube.com/watch?v=3vvga8PTWCg&amp;list=UUyhQv5v49YyLsRcGQQiJp1A</a:t>
            </a:r>
            <a:endParaRPr lang="en-GB" smtClean="0"/>
          </a:p>
          <a:p>
            <a:endParaRPr lang="en-GB" dirty="0" smtClean="0"/>
          </a:p>
          <a:p>
            <a:endParaRPr lang="en-GB" dirty="0" smtClean="0"/>
          </a:p>
          <a:p>
            <a:endParaRPr lang="en-GB" dirty="0" smtClean="0"/>
          </a:p>
          <a:p>
            <a:endParaRPr lang="en-GB" dirty="0" smtClean="0"/>
          </a:p>
          <a:p>
            <a:endParaRPr lang="en-GB" dirty="0"/>
          </a:p>
        </p:txBody>
      </p:sp>
      <p:pic>
        <p:nvPicPr>
          <p:cNvPr id="6" name="Picture 5" descr="W:\CCD\Michelle Gregory\National demo\Branding and new media\Britain_Needs_A_Pay_Rise_Logo_RGB.jpg"/>
          <p:cNvPicPr/>
          <p:nvPr/>
        </p:nvPicPr>
        <p:blipFill>
          <a:blip r:embed="rId3" cstate="print"/>
          <a:srcRect/>
          <a:stretch>
            <a:fillRect/>
          </a:stretch>
        </p:blipFill>
        <p:spPr bwMode="auto">
          <a:xfrm>
            <a:off x="6948264" y="4005064"/>
            <a:ext cx="1962150" cy="1876425"/>
          </a:xfrm>
          <a:prstGeom prst="rect">
            <a:avLst/>
          </a:prstGeom>
          <a:noFill/>
          <a:ln w="9525">
            <a:noFill/>
            <a:miter lim="800000"/>
            <a:headEnd/>
            <a:tailEnd/>
          </a:ln>
        </p:spPr>
      </p:pic>
      <p:pic>
        <p:nvPicPr>
          <p:cNvPr id="7" name="Picture 6" descr="W:\CCD\Michelle Gregory\National demo\Branding and new media\Britain_Needs_A_Pay_Rise_Logo_RGB.jpg"/>
          <p:cNvPicPr/>
          <p:nvPr/>
        </p:nvPicPr>
        <p:blipFill>
          <a:blip r:embed="rId3" cstate="print"/>
          <a:srcRect/>
          <a:stretch>
            <a:fillRect/>
          </a:stretch>
        </p:blipFill>
        <p:spPr bwMode="auto">
          <a:xfrm>
            <a:off x="251520" y="4149080"/>
            <a:ext cx="1962150" cy="1656184"/>
          </a:xfrm>
          <a:prstGeom prst="rect">
            <a:avLst/>
          </a:prstGeom>
          <a:noFill/>
          <a:ln w="9525">
            <a:noFill/>
            <a:miter lim="800000"/>
            <a:headEnd/>
            <a:tailEnd/>
          </a:ln>
        </p:spPr>
      </p:pic>
      <p:pic>
        <p:nvPicPr>
          <p:cNvPr id="8" name="Picture 6" descr="W:\Campaigns and Events\Live Events\Fair Pay Fortnight\BNPR_W.jpg"/>
          <p:cNvPicPr>
            <a:picLocks noChangeAspect="1" noChangeArrowheads="1"/>
          </p:cNvPicPr>
          <p:nvPr/>
        </p:nvPicPr>
        <p:blipFill>
          <a:blip r:embed="rId4" cstate="print"/>
          <a:srcRect/>
          <a:stretch>
            <a:fillRect/>
          </a:stretch>
        </p:blipFill>
        <p:spPr bwMode="auto">
          <a:xfrm>
            <a:off x="3203848" y="3789040"/>
            <a:ext cx="2592288" cy="23042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Living wage week</a:t>
            </a:r>
            <a:br>
              <a:rPr lang="en-GB" dirty="0" smtClean="0"/>
            </a:br>
            <a:endParaRPr lang="en-GB" dirty="0"/>
          </a:p>
        </p:txBody>
      </p:sp>
      <p:sp>
        <p:nvSpPr>
          <p:cNvPr id="5" name="Content Placeholder 4"/>
          <p:cNvSpPr>
            <a:spLocks noGrp="1"/>
          </p:cNvSpPr>
          <p:nvPr>
            <p:ph sz="quarter" idx="1"/>
          </p:nvPr>
        </p:nvSpPr>
        <p:spPr>
          <a:xfrm>
            <a:off x="179512" y="1169368"/>
            <a:ext cx="5904656" cy="5688632"/>
          </a:xfrm>
        </p:spPr>
        <p:txBody>
          <a:bodyPr>
            <a:normAutofit lnSpcReduction="10000"/>
          </a:bodyPr>
          <a:lstStyle/>
          <a:p>
            <a:pPr lvl="0"/>
            <a:r>
              <a:rPr lang="en-GB" dirty="0" smtClean="0"/>
              <a:t>The Living Wage is the minimum earning required in order to cover the basics in life. Currently set at £7.85</a:t>
            </a:r>
          </a:p>
          <a:p>
            <a:pPr lvl="0"/>
            <a:r>
              <a:rPr lang="en-GB" dirty="0" smtClean="0"/>
              <a:t>Nearly a quarter of workers (24 per cent) in Wales are paid below the living wage. In Flintshire six in ten women working part-time earn less than the living wage.</a:t>
            </a:r>
          </a:p>
          <a:p>
            <a:pPr lvl="0"/>
            <a:r>
              <a:rPr lang="en-GB" dirty="0" smtClean="0"/>
              <a:t>Employers who pay the living wage have higher staff retention rates and report better productivity levels.</a:t>
            </a:r>
          </a:p>
          <a:p>
            <a:pPr lvl="0"/>
            <a:r>
              <a:rPr lang="en-GB" dirty="0" smtClean="0"/>
              <a:t>Paying the living wage makes good economic sense and will reduce many low-paid workers’ reliance upon in-work benefits to make ends meet.</a:t>
            </a:r>
          </a:p>
          <a:p>
            <a:pPr lvl="0"/>
            <a:endParaRPr lang="en-GB" dirty="0" smtClean="0"/>
          </a:p>
          <a:p>
            <a:endParaRPr lang="en-GB" dirty="0"/>
          </a:p>
        </p:txBody>
      </p:sp>
      <p:pic>
        <p:nvPicPr>
          <p:cNvPr id="4" name="Picture 4" descr="LW employer image"/>
          <p:cNvPicPr>
            <a:picLocks noChangeAspect="1" noChangeArrowheads="1"/>
          </p:cNvPicPr>
          <p:nvPr/>
        </p:nvPicPr>
        <p:blipFill>
          <a:blip r:embed="rId2" cstate="print"/>
          <a:srcRect l="15532" r="9320"/>
          <a:stretch>
            <a:fillRect/>
          </a:stretch>
        </p:blipFill>
        <p:spPr bwMode="auto">
          <a:xfrm>
            <a:off x="7308304" y="5445224"/>
            <a:ext cx="1476703" cy="1042623"/>
          </a:xfrm>
          <a:prstGeom prst="rect">
            <a:avLst/>
          </a:prstGeom>
          <a:noFill/>
          <a:ln w="9525" algn="in">
            <a:noFill/>
            <a:miter lim="800000"/>
            <a:headEnd/>
            <a:tailEnd/>
          </a:ln>
          <a:effectLst/>
        </p:spPr>
      </p:pic>
      <p:pic>
        <p:nvPicPr>
          <p:cNvPr id="6" name="Picture 2" descr="C:\Users\bevana\AppData\Local\Microsoft\Windows\Temporary Internet Files\Content.Outlook\FY5U30RP\IMG_1766.JPG"/>
          <p:cNvPicPr>
            <a:picLocks noChangeAspect="1" noChangeArrowheads="1"/>
          </p:cNvPicPr>
          <p:nvPr/>
        </p:nvPicPr>
        <p:blipFill>
          <a:blip r:embed="rId3" cstate="print"/>
          <a:srcRect l="10187" t="1772" r="6644"/>
          <a:stretch>
            <a:fillRect/>
          </a:stretch>
        </p:blipFill>
        <p:spPr bwMode="auto">
          <a:xfrm rot="5400000">
            <a:off x="5901479" y="1709213"/>
            <a:ext cx="3198621" cy="283324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Britain Needs a Pay Rise animation </a:t>
            </a:r>
            <a:endParaRPr lang="en-GB" dirty="0"/>
          </a:p>
        </p:txBody>
      </p:sp>
      <p:sp>
        <p:nvSpPr>
          <p:cNvPr id="3" name="Content Placeholder 2"/>
          <p:cNvSpPr>
            <a:spLocks noGrp="1"/>
          </p:cNvSpPr>
          <p:nvPr>
            <p:ph sz="quarter" idx="1"/>
          </p:nvPr>
        </p:nvSpPr>
        <p:spPr/>
        <p:txBody>
          <a:bodyPr/>
          <a:lstStyle/>
          <a:p>
            <a:endParaRPr lang="en-GB" dirty="0" smtClean="0"/>
          </a:p>
          <a:p>
            <a:r>
              <a:rPr lang="en-GB" dirty="0" smtClean="0">
                <a:hlinkClick r:id="rId2"/>
              </a:rPr>
              <a:t>http://www.youtube.com/watch?v=wxJjcSCnba0</a:t>
            </a:r>
            <a:endParaRPr lang="en-GB" dirty="0" smtClean="0"/>
          </a:p>
          <a:p>
            <a:endParaRPr lang="en-GB" dirty="0"/>
          </a:p>
        </p:txBody>
      </p:sp>
      <p:pic>
        <p:nvPicPr>
          <p:cNvPr id="4" name="Picture 2" descr="C:\Users\bevana\AppData\Local\Microsoft\Windows\Temporary Internet Files\Content.Outlook\FY5U30RP\photo.PNG"/>
          <p:cNvPicPr>
            <a:picLocks noChangeAspect="1" noChangeArrowheads="1"/>
          </p:cNvPicPr>
          <p:nvPr/>
        </p:nvPicPr>
        <p:blipFill>
          <a:blip r:embed="rId3" cstate="print"/>
          <a:srcRect b="1181"/>
          <a:stretch>
            <a:fillRect/>
          </a:stretch>
        </p:blipFill>
        <p:spPr bwMode="auto">
          <a:xfrm>
            <a:off x="1331640" y="2492896"/>
            <a:ext cx="6995005" cy="389432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t>Decent jobs week </a:t>
            </a:r>
            <a:br>
              <a:rPr lang="en-GB" dirty="0" smtClean="0"/>
            </a:br>
            <a:endParaRPr lang="en-GB" dirty="0"/>
          </a:p>
        </p:txBody>
      </p:sp>
      <p:sp>
        <p:nvSpPr>
          <p:cNvPr id="3" name="Content Placeholder 2"/>
          <p:cNvSpPr>
            <a:spLocks noGrp="1"/>
          </p:cNvSpPr>
          <p:nvPr>
            <p:ph sz="quarter" idx="1"/>
          </p:nvPr>
        </p:nvSpPr>
        <p:spPr>
          <a:xfrm>
            <a:off x="539552" y="908720"/>
            <a:ext cx="7772400" cy="5472608"/>
          </a:xfrm>
        </p:spPr>
        <p:txBody>
          <a:bodyPr>
            <a:normAutofit lnSpcReduction="10000"/>
          </a:bodyPr>
          <a:lstStyle/>
          <a:p>
            <a:r>
              <a:rPr lang="en-GB" sz="2000" dirty="0" smtClean="0"/>
              <a:t>Just 1 in 40 new jobs since recession are full time</a:t>
            </a:r>
          </a:p>
          <a:p>
            <a:r>
              <a:rPr lang="en-GB" sz="2000" dirty="0" smtClean="0"/>
              <a:t>71,000 workers in Wales are on part time hours but need full time work</a:t>
            </a:r>
          </a:p>
          <a:p>
            <a:r>
              <a:rPr lang="en-GB" sz="2000" dirty="0" smtClean="0"/>
              <a:t>1.4m on Zero Hours Contracts</a:t>
            </a:r>
          </a:p>
          <a:p>
            <a:endParaRPr lang="en-GB" sz="2000" dirty="0" smtClean="0"/>
          </a:p>
          <a:p>
            <a:pPr>
              <a:buNone/>
            </a:pPr>
            <a:r>
              <a:rPr lang="en-GB" sz="2000" b="1" dirty="0" smtClean="0"/>
              <a:t>1</a:t>
            </a:r>
            <a:r>
              <a:rPr lang="en-GB" sz="2000" dirty="0" smtClean="0"/>
              <a:t> improved rights for </a:t>
            </a:r>
            <a:r>
              <a:rPr lang="en-GB" sz="2000" b="1" dirty="0" smtClean="0"/>
              <a:t>zero-hours workers</a:t>
            </a:r>
          </a:p>
          <a:p>
            <a:pPr>
              <a:buNone/>
            </a:pPr>
            <a:r>
              <a:rPr lang="en-GB" sz="2000" b="1" dirty="0" smtClean="0"/>
              <a:t>2</a:t>
            </a:r>
            <a:r>
              <a:rPr lang="en-GB" sz="2000" dirty="0" smtClean="0"/>
              <a:t> the same </a:t>
            </a:r>
            <a:r>
              <a:rPr lang="en-GB" sz="2000" b="1" dirty="0" smtClean="0"/>
              <a:t>decent employment rights </a:t>
            </a:r>
            <a:r>
              <a:rPr lang="en-GB" sz="2000" dirty="0" smtClean="0"/>
              <a:t>for all </a:t>
            </a:r>
          </a:p>
          <a:p>
            <a:pPr>
              <a:buNone/>
            </a:pPr>
            <a:r>
              <a:rPr lang="en-GB" sz="2000" b="1" dirty="0" smtClean="0"/>
              <a:t>3</a:t>
            </a:r>
            <a:r>
              <a:rPr lang="en-GB" sz="2000" dirty="0" smtClean="0"/>
              <a:t> equal pay for </a:t>
            </a:r>
            <a:r>
              <a:rPr lang="en-GB" sz="2000" b="1" dirty="0" smtClean="0"/>
              <a:t>agency workers</a:t>
            </a:r>
          </a:p>
          <a:p>
            <a:pPr>
              <a:buNone/>
            </a:pPr>
            <a:r>
              <a:rPr lang="en-GB" sz="2000" b="1" dirty="0" smtClean="0"/>
              <a:t>4</a:t>
            </a:r>
            <a:r>
              <a:rPr lang="en-GB" sz="2000" dirty="0" smtClean="0"/>
              <a:t> better </a:t>
            </a:r>
            <a:r>
              <a:rPr lang="en-GB" sz="2000" b="1" dirty="0" smtClean="0"/>
              <a:t>enforcement</a:t>
            </a:r>
            <a:r>
              <a:rPr lang="en-GB" sz="2000" dirty="0" smtClean="0"/>
              <a:t> of workplace rights for low-paid, vulnerable workers</a:t>
            </a:r>
          </a:p>
          <a:p>
            <a:pPr>
              <a:buNone/>
            </a:pPr>
            <a:r>
              <a:rPr lang="en-GB" sz="2000" b="1" dirty="0" smtClean="0"/>
              <a:t>5</a:t>
            </a:r>
            <a:r>
              <a:rPr lang="en-GB" sz="2000" dirty="0" smtClean="0"/>
              <a:t> better </a:t>
            </a:r>
            <a:r>
              <a:rPr lang="en-GB" sz="2000" b="1" dirty="0" smtClean="0"/>
              <a:t>access for all workers to</a:t>
            </a:r>
            <a:r>
              <a:rPr lang="en-GB" sz="2000" dirty="0" smtClean="0"/>
              <a:t> </a:t>
            </a:r>
            <a:r>
              <a:rPr lang="en-GB" sz="2000" b="1" dirty="0" smtClean="0"/>
              <a:t>union representation </a:t>
            </a:r>
            <a:r>
              <a:rPr lang="en-GB" sz="2000" dirty="0" smtClean="0"/>
              <a:t>and collective bargaining.</a:t>
            </a:r>
          </a:p>
          <a:p>
            <a:endParaRPr lang="en-GB" sz="2000" dirty="0" smtClean="0"/>
          </a:p>
          <a:p>
            <a:r>
              <a:rPr lang="en-GB" sz="2000" dirty="0" smtClean="0"/>
              <a:t>December street stalls: </a:t>
            </a:r>
          </a:p>
          <a:p>
            <a:pPr lvl="1"/>
            <a:r>
              <a:rPr lang="en-GB" sz="2000" dirty="0" smtClean="0"/>
              <a:t>Colwyn Bay – 15</a:t>
            </a:r>
            <a:r>
              <a:rPr lang="en-GB" sz="2000" baseline="30000" dirty="0" smtClean="0"/>
              <a:t>th</a:t>
            </a:r>
            <a:r>
              <a:rPr lang="en-GB" sz="2000" dirty="0" smtClean="0"/>
              <a:t> </a:t>
            </a:r>
          </a:p>
          <a:p>
            <a:pPr lvl="1"/>
            <a:r>
              <a:rPr lang="en-GB" sz="2000" dirty="0" smtClean="0"/>
              <a:t>Swansea – 17</a:t>
            </a:r>
            <a:r>
              <a:rPr lang="en-GB" sz="2000" baseline="30000" dirty="0" smtClean="0"/>
              <a:t>th</a:t>
            </a:r>
            <a:r>
              <a:rPr lang="en-GB" sz="2000" dirty="0" smtClean="0"/>
              <a:t>  </a:t>
            </a:r>
          </a:p>
          <a:p>
            <a:pPr lvl="1"/>
            <a:r>
              <a:rPr lang="en-GB" sz="2000" dirty="0" smtClean="0"/>
              <a:t>Cardiff – 18</a:t>
            </a:r>
            <a:r>
              <a:rPr lang="en-GB" sz="2000" baseline="30000" dirty="0" smtClean="0"/>
              <a:t>th</a:t>
            </a:r>
            <a:r>
              <a:rPr lang="en-GB" sz="2000" dirty="0" smtClean="0"/>
              <a:t> </a:t>
            </a:r>
          </a:p>
          <a:p>
            <a:endParaRPr lang="en-GB" dirty="0"/>
          </a:p>
        </p:txBody>
      </p:sp>
      <p:pic>
        <p:nvPicPr>
          <p:cNvPr id="2050" name="Picture 2" descr="C:\Users\bevana\AppData\Local\Microsoft\Windows\Temporary Internet Files\Content.Outlook\FY5U30RP\Decent_Jobs_Week_2014_Logo_RGB_300ppi_Welsh.jpg"/>
          <p:cNvPicPr>
            <a:picLocks noChangeAspect="1" noChangeArrowheads="1"/>
          </p:cNvPicPr>
          <p:nvPr/>
        </p:nvPicPr>
        <p:blipFill>
          <a:blip r:embed="rId2" cstate="print"/>
          <a:srcRect/>
          <a:stretch>
            <a:fillRect/>
          </a:stretch>
        </p:blipFill>
        <p:spPr bwMode="auto">
          <a:xfrm>
            <a:off x="6660232" y="4221088"/>
            <a:ext cx="2214360" cy="22143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2" descr="C:\Users\bevana\AppData\Local\Microsoft\Windows\Temporary Internet Files\Content.Outlook\FY5U30RP\photo.PNG"/>
          <p:cNvPicPr>
            <a:picLocks noChangeAspect="1" noChangeArrowheads="1"/>
          </p:cNvPicPr>
          <p:nvPr/>
        </p:nvPicPr>
        <p:blipFill>
          <a:blip r:embed="rId2" cstate="print"/>
          <a:srcRect b="1181"/>
          <a:stretch>
            <a:fillRect/>
          </a:stretch>
        </p:blipFill>
        <p:spPr bwMode="auto">
          <a:xfrm>
            <a:off x="179512" y="692697"/>
            <a:ext cx="8795205" cy="48965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we campaign</a:t>
            </a:r>
            <a:endParaRPr lang="en-GB" dirty="0"/>
          </a:p>
        </p:txBody>
      </p:sp>
      <p:sp>
        <p:nvSpPr>
          <p:cNvPr id="3" name="Content Placeholder 2"/>
          <p:cNvSpPr>
            <a:spLocks noGrp="1"/>
          </p:cNvSpPr>
          <p:nvPr>
            <p:ph sz="quarter" idx="1"/>
          </p:nvPr>
        </p:nvSpPr>
        <p:spPr>
          <a:xfrm>
            <a:off x="899592" y="1916832"/>
            <a:ext cx="7772400" cy="2989312"/>
          </a:xfrm>
        </p:spPr>
        <p:txBody>
          <a:bodyPr/>
          <a:lstStyle/>
          <a:p>
            <a:r>
              <a:rPr lang="en-GB" dirty="0" smtClean="0"/>
              <a:t>Our priorities on the agenda</a:t>
            </a:r>
          </a:p>
          <a:p>
            <a:pPr lvl="1"/>
            <a:r>
              <a:rPr lang="en-GB" dirty="0" smtClean="0"/>
              <a:t>Jobs, Growth &amp; New Economy</a:t>
            </a:r>
          </a:p>
          <a:p>
            <a:pPr lvl="1"/>
            <a:r>
              <a:rPr lang="en-GB" dirty="0" smtClean="0"/>
              <a:t>Good Public Services &amp; Welfare</a:t>
            </a:r>
          </a:p>
          <a:p>
            <a:pPr lvl="1"/>
            <a:r>
              <a:rPr lang="en-GB" dirty="0" smtClean="0"/>
              <a:t>Voice at work</a:t>
            </a:r>
          </a:p>
          <a:p>
            <a:pPr lvl="1"/>
            <a:r>
              <a:rPr lang="en-GB" dirty="0" smtClean="0"/>
              <a:t>Living Wage &amp; Fair Pay</a:t>
            </a:r>
          </a:p>
          <a:p>
            <a:pPr lvl="1"/>
            <a:r>
              <a:rPr lang="en-GB" dirty="0" smtClean="0"/>
              <a:t>Stronger Unions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Fair Pay fortnight</a:t>
            </a:r>
            <a:br>
              <a:rPr lang="en-GB" dirty="0" smtClean="0"/>
            </a:br>
            <a:endParaRPr lang="en-GB" dirty="0"/>
          </a:p>
        </p:txBody>
      </p:sp>
      <p:sp>
        <p:nvSpPr>
          <p:cNvPr id="3" name="Content Placeholder 2"/>
          <p:cNvSpPr>
            <a:spLocks noGrp="1"/>
          </p:cNvSpPr>
          <p:nvPr>
            <p:ph sz="quarter" idx="1"/>
          </p:nvPr>
        </p:nvSpPr>
        <p:spPr>
          <a:xfrm>
            <a:off x="323528" y="836712"/>
            <a:ext cx="8640960" cy="2664296"/>
          </a:xfrm>
        </p:spPr>
        <p:txBody>
          <a:bodyPr>
            <a:normAutofit/>
          </a:bodyPr>
          <a:lstStyle/>
          <a:p>
            <a:r>
              <a:rPr lang="en-GB" sz="2000" dirty="0" smtClean="0"/>
              <a:t>Fair Pay Fortnight formed part of the “Britain Needs A Pay Rise” campaign. For two weeks the Wales TUC sought to highlight the squeeze in living standards for people in the UK. The cost of energy, food and housing is soaring but pay is not keeping up. On average real wages are £2,000 lower now than in 2010 and many people are trapped in low-paid and insecure jobs. During the two weeks we released new analysis of regional pay inequality and hosted a panel event in Cardiff Bay. Bryony Hamblin, 21, a supermarket worker from the Rhondda valleys, spoke at the event and gave powerful testimony to the plight of many young workers </a:t>
            </a:r>
            <a:endParaRPr lang="en-GB" sz="2000" dirty="0"/>
          </a:p>
        </p:txBody>
      </p:sp>
      <p:pic>
        <p:nvPicPr>
          <p:cNvPr id="4" name="Picture 2" descr="C:\Users\bevana\AppData\Local\Microsoft\Windows\Temporary Internet Files\Content.Outlook\FY5U30RP\photo.JPG"/>
          <p:cNvPicPr>
            <a:picLocks noChangeAspect="1" noChangeArrowheads="1"/>
          </p:cNvPicPr>
          <p:nvPr/>
        </p:nvPicPr>
        <p:blipFill>
          <a:blip r:embed="rId2" cstate="print"/>
          <a:srcRect l="7087" t="2362" r="886" b="12402"/>
          <a:stretch>
            <a:fillRect/>
          </a:stretch>
        </p:blipFill>
        <p:spPr bwMode="auto">
          <a:xfrm>
            <a:off x="1835696" y="3356992"/>
            <a:ext cx="5258435" cy="33123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err="1" smtClean="0"/>
              <a:t>OurWelshNHS</a:t>
            </a:r>
            <a:endParaRPr lang="en-GB" dirty="0"/>
          </a:p>
        </p:txBody>
      </p:sp>
      <p:sp>
        <p:nvSpPr>
          <p:cNvPr id="3" name="Content Placeholder 2"/>
          <p:cNvSpPr>
            <a:spLocks noGrp="1"/>
          </p:cNvSpPr>
          <p:nvPr>
            <p:ph sz="quarter" idx="1"/>
          </p:nvPr>
        </p:nvSpPr>
        <p:spPr>
          <a:xfrm>
            <a:off x="827584" y="1556792"/>
            <a:ext cx="7772400" cy="4572000"/>
          </a:xfrm>
        </p:spPr>
        <p:txBody>
          <a:bodyPr/>
          <a:lstStyle/>
          <a:p>
            <a:r>
              <a:rPr lang="en-GB" dirty="0" smtClean="0"/>
              <a:t>Joint WTUC statement </a:t>
            </a:r>
          </a:p>
          <a:p>
            <a:r>
              <a:rPr lang="en-GB" dirty="0" smtClean="0"/>
              <a:t>NHS 66</a:t>
            </a:r>
            <a:r>
              <a:rPr lang="en-GB" baseline="30000" dirty="0" smtClean="0"/>
              <a:t>th</a:t>
            </a:r>
            <a:r>
              <a:rPr lang="en-GB" dirty="0" smtClean="0"/>
              <a:t> Anniversary</a:t>
            </a:r>
          </a:p>
          <a:p>
            <a:r>
              <a:rPr lang="en-GB" dirty="0" smtClean="0"/>
              <a:t>Case studies </a:t>
            </a:r>
          </a:p>
          <a:p>
            <a:endParaRPr lang="en-GB" dirty="0" smtClean="0"/>
          </a:p>
          <a:p>
            <a:r>
              <a:rPr lang="en-GB" dirty="0" smtClean="0"/>
              <a:t>Sara’s story: </a:t>
            </a:r>
            <a:r>
              <a:rPr lang="en-GB" i="1" dirty="0" smtClean="0"/>
              <a:t>(</a:t>
            </a:r>
            <a:r>
              <a:rPr lang="en-GB" i="1" dirty="0" err="1" smtClean="0"/>
              <a:t>Walesonline</a:t>
            </a:r>
            <a:r>
              <a:rPr lang="en-GB" i="1" dirty="0" smtClean="0"/>
              <a:t>)</a:t>
            </a:r>
            <a:endParaRPr lang="en-GB" i="1" dirty="0"/>
          </a:p>
        </p:txBody>
      </p:sp>
      <p:sp>
        <p:nvSpPr>
          <p:cNvPr id="4" name="Rectangle 3"/>
          <p:cNvSpPr/>
          <p:nvPr/>
        </p:nvSpPr>
        <p:spPr>
          <a:xfrm>
            <a:off x="1763688" y="5013176"/>
            <a:ext cx="5832648" cy="1200329"/>
          </a:xfrm>
          <a:prstGeom prst="rect">
            <a:avLst/>
          </a:prstGeom>
        </p:spPr>
        <p:txBody>
          <a:bodyPr wrap="square">
            <a:spAutoFit/>
          </a:bodyPr>
          <a:lstStyle/>
          <a:p>
            <a:r>
              <a:rPr lang="en-GB" i="1" dirty="0" smtClean="0">
                <a:latin typeface="Andalus" pitchFamily="18" charset="-78"/>
                <a:cs typeface="Andalus" pitchFamily="18" charset="-78"/>
              </a:rPr>
              <a:t/>
            </a:r>
            <a:br>
              <a:rPr lang="en-GB" i="1" dirty="0" smtClean="0">
                <a:latin typeface="Andalus" pitchFamily="18" charset="-78"/>
                <a:cs typeface="Andalus" pitchFamily="18" charset="-78"/>
              </a:rPr>
            </a:br>
            <a:r>
              <a:rPr lang="en-GB" i="1" dirty="0" smtClean="0">
                <a:latin typeface="Andalus" pitchFamily="18" charset="-78"/>
                <a:cs typeface="Andalus" pitchFamily="18" charset="-78"/>
              </a:rPr>
              <a:t>She added: "I don't think I will ever be free of my anorexia but I have learnt to keep it under control. I know the NHS will be there if I relapse."</a:t>
            </a:r>
            <a:endParaRPr lang="en-GB" i="1" dirty="0">
              <a:latin typeface="Andalus" pitchFamily="18" charset="-78"/>
              <a:cs typeface="Andalus" pitchFamily="18" charset="-78"/>
            </a:endParaRPr>
          </a:p>
        </p:txBody>
      </p:sp>
      <p:sp>
        <p:nvSpPr>
          <p:cNvPr id="5" name="Rectangle 4"/>
          <p:cNvSpPr/>
          <p:nvPr/>
        </p:nvSpPr>
        <p:spPr>
          <a:xfrm>
            <a:off x="1763688" y="4077072"/>
            <a:ext cx="5472608" cy="1200329"/>
          </a:xfrm>
          <a:prstGeom prst="rect">
            <a:avLst/>
          </a:prstGeom>
        </p:spPr>
        <p:txBody>
          <a:bodyPr wrap="square">
            <a:spAutoFit/>
          </a:bodyPr>
          <a:lstStyle/>
          <a:p>
            <a:r>
              <a:rPr lang="en-GB" i="1" dirty="0" smtClean="0">
                <a:latin typeface="Andalus" pitchFamily="18" charset="-78"/>
                <a:cs typeface="Andalus" pitchFamily="18" charset="-78"/>
              </a:rPr>
              <a:t>A COURAGEOUS 24-yearold who dropped to just 5st in weight after suffering from a severe form of anorexia says she would have died if it had not been for the dedication of doctors and nurses. </a:t>
            </a:r>
            <a:endParaRPr lang="en-GB" i="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2" descr="W:\Campaigns and Events\Live Campaigns\NHS campaign\SARA QUOTE.JPG"/>
          <p:cNvPicPr>
            <a:picLocks noChangeAspect="1" noChangeArrowheads="1"/>
          </p:cNvPicPr>
          <p:nvPr/>
        </p:nvPicPr>
        <p:blipFill>
          <a:blip r:embed="rId2" cstate="screen"/>
          <a:srcRect l="10774" t="5239" r="3367" b="4286"/>
          <a:stretch>
            <a:fillRect/>
          </a:stretch>
        </p:blipFill>
        <p:spPr bwMode="auto">
          <a:xfrm>
            <a:off x="-1" y="0"/>
            <a:ext cx="9205531" cy="6858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E92F970F-72DC-4101-B191-3D5968451796" descr="cid:5F349525-43D1-43C8-8E7F-DE06F36761EC@gateway.2wire.net"/>
          <p:cNvPicPr>
            <a:picLocks/>
          </p:cNvPicPr>
          <p:nvPr/>
        </p:nvPicPr>
        <p:blipFill>
          <a:blip r:embed="rId2" r:link="rId3" cstate="screen"/>
          <a:srcRect l="3367" t="4763" r="9091" b="3810"/>
          <a:stretch>
            <a:fillRect/>
          </a:stretch>
        </p:blipFill>
        <p:spPr bwMode="auto">
          <a:xfrm>
            <a:off x="0" y="0"/>
            <a:ext cx="9036496" cy="6787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2" descr="C:\Users\bevana\AppData\Local\Microsoft\Windows\Temporary Internet Files\Content.Outlook\FY5U30RP\LOUISE QUOTE.jpg"/>
          <p:cNvPicPr>
            <a:picLocks noChangeAspect="1" noChangeArrowheads="1"/>
          </p:cNvPicPr>
          <p:nvPr/>
        </p:nvPicPr>
        <p:blipFill>
          <a:blip r:embed="rId2" cstate="screen"/>
          <a:srcRect/>
          <a:stretch>
            <a:fillRect/>
          </a:stretch>
        </p:blipFill>
        <p:spPr bwMode="auto">
          <a:xfrm>
            <a:off x="0" y="0"/>
            <a:ext cx="9178739"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772400" cy="648072"/>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r>
              <a:rPr lang="en-GB" dirty="0" err="1" smtClean="0"/>
              <a:t>OurWelshNHS</a:t>
            </a:r>
            <a:endParaRPr lang="en-GB" dirty="0"/>
          </a:p>
        </p:txBody>
      </p:sp>
      <p:sp>
        <p:nvSpPr>
          <p:cNvPr id="3" name="Content Placeholder 2"/>
          <p:cNvSpPr>
            <a:spLocks noGrp="1"/>
          </p:cNvSpPr>
          <p:nvPr>
            <p:ph sz="quarter" idx="1"/>
          </p:nvPr>
        </p:nvSpPr>
        <p:spPr>
          <a:xfrm>
            <a:off x="467544" y="1052736"/>
            <a:ext cx="8208912" cy="2664296"/>
          </a:xfrm>
        </p:spPr>
        <p:txBody>
          <a:bodyPr>
            <a:normAutofit lnSpcReduction="10000"/>
          </a:bodyPr>
          <a:lstStyle/>
          <a:p>
            <a:pPr>
              <a:buNone/>
            </a:pPr>
            <a:endParaRPr lang="en-GB" dirty="0" smtClean="0"/>
          </a:p>
          <a:p>
            <a:r>
              <a:rPr lang="en-GB" b="1" dirty="0" err="1" smtClean="0"/>
              <a:t>Mag</a:t>
            </a:r>
            <a:r>
              <a:rPr lang="en-GB" dirty="0" smtClean="0"/>
              <a:t>: “It’s a dreadful statement to make. You’d feel worthless.” </a:t>
            </a:r>
          </a:p>
          <a:p>
            <a:r>
              <a:rPr lang="en-GB" b="1" dirty="0" smtClean="0"/>
              <a:t>Sara</a:t>
            </a:r>
            <a:r>
              <a:rPr lang="en-GB" dirty="0" smtClean="0"/>
              <a:t>: “It’s not good for staff morale if you hear your own Prime Minister talking about your job like that.”</a:t>
            </a:r>
          </a:p>
          <a:p>
            <a:r>
              <a:rPr lang="en-GB" b="1" dirty="0" smtClean="0"/>
              <a:t>Louise</a:t>
            </a:r>
            <a:r>
              <a:rPr lang="en-GB" dirty="0" smtClean="0"/>
              <a:t>: “Politicians need to sit back and remember who elects them and why they elect them.” </a:t>
            </a:r>
          </a:p>
          <a:p>
            <a:endParaRPr lang="en-GB" dirty="0" smtClean="0"/>
          </a:p>
        </p:txBody>
      </p:sp>
      <p:pic>
        <p:nvPicPr>
          <p:cNvPr id="4" name="Picture 2"/>
          <p:cNvPicPr>
            <a:picLocks noChangeAspect="1" noChangeArrowheads="1"/>
          </p:cNvPicPr>
          <p:nvPr/>
        </p:nvPicPr>
        <p:blipFill>
          <a:blip r:embed="rId2" cstate="print"/>
          <a:srcRect l="5399" t="10439" r="11699" b="3960"/>
          <a:stretch>
            <a:fillRect/>
          </a:stretch>
        </p:blipFill>
        <p:spPr bwMode="auto">
          <a:xfrm>
            <a:off x="395536" y="4077072"/>
            <a:ext cx="3905305" cy="2520280"/>
          </a:xfrm>
          <a:prstGeom prst="rect">
            <a:avLst/>
          </a:prstGeom>
          <a:noFill/>
          <a:ln w="9525">
            <a:noFill/>
            <a:miter lim="800000"/>
            <a:headEnd/>
            <a:tailEnd/>
          </a:ln>
        </p:spPr>
      </p:pic>
      <p:pic>
        <p:nvPicPr>
          <p:cNvPr id="5" name="Picture 4"/>
          <p:cNvPicPr/>
          <p:nvPr/>
        </p:nvPicPr>
        <p:blipFill>
          <a:blip r:embed="rId3" cstate="print"/>
          <a:srcRect l="3600" t="10439" r="9224" b="5399"/>
          <a:stretch>
            <a:fillRect/>
          </a:stretch>
        </p:blipFill>
        <p:spPr bwMode="auto">
          <a:xfrm>
            <a:off x="4860032" y="4077072"/>
            <a:ext cx="3744416" cy="2448272"/>
          </a:xfrm>
          <a:prstGeom prst="rect">
            <a:avLst/>
          </a:prstGeom>
          <a:noFill/>
          <a:ln w="9525">
            <a:noFill/>
            <a:miter lim="800000"/>
            <a:headEnd/>
            <a:tailEnd/>
          </a:ln>
          <a:scene3d>
            <a:camera prst="orthographicFront">
              <a:rot lat="0" lon="0" rev="21594000"/>
            </a:camera>
            <a:lightRig rig="threePt" dir="t"/>
          </a:scene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BNAPR2.jpg"/>
          <p:cNvPicPr>
            <a:picLocks noGrp="1" noChangeAspect="1"/>
          </p:cNvPicPr>
          <p:nvPr>
            <p:ph sz="quarter" idx="1"/>
          </p:nvPr>
        </p:nvPicPr>
        <p:blipFill>
          <a:blip r:embed="rId2" cstate="print"/>
          <a:stretch>
            <a:fillRect/>
          </a:stretch>
        </p:blipFill>
        <p:spPr>
          <a:xfrm>
            <a:off x="143435" y="260648"/>
            <a:ext cx="8893061" cy="633670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TotalTime>
  <Words>501</Words>
  <Application>Microsoft Office PowerPoint</Application>
  <PresentationFormat>On-screen Show (4:3)</PresentationFormat>
  <Paragraphs>54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Wales TUC Campaigns 2014</vt:lpstr>
      <vt:lpstr>Why we campaign</vt:lpstr>
      <vt:lpstr>Fair Pay fortnight </vt:lpstr>
      <vt:lpstr>#OurWelshNHS</vt:lpstr>
      <vt:lpstr>Slide 5</vt:lpstr>
      <vt:lpstr>Slide 6</vt:lpstr>
      <vt:lpstr>Slide 7</vt:lpstr>
      <vt:lpstr>   #OurWelshNHS</vt:lpstr>
      <vt:lpstr>Slide 9</vt:lpstr>
      <vt:lpstr>Britain Needs A Pay Rise March</vt:lpstr>
      <vt:lpstr>Living wage week </vt:lpstr>
      <vt:lpstr>Britain Needs a Pay Rise animation </vt:lpstr>
      <vt:lpstr> Decent jobs week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BevanA</dc:creator>
  <cp:lastModifiedBy>hathwag</cp:lastModifiedBy>
  <cp:revision>38</cp:revision>
  <dcterms:created xsi:type="dcterms:W3CDTF">2014-11-18T10:08:37Z</dcterms:created>
  <dcterms:modified xsi:type="dcterms:W3CDTF">2014-11-19T12:56:31Z</dcterms:modified>
</cp:coreProperties>
</file>